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2.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786" r:id="rId6"/>
    <p:sldMasterId id="2147486844" r:id="rId7"/>
    <p:sldMasterId id="2147486862" r:id="rId8"/>
    <p:sldMasterId id="2147486880" r:id="rId9"/>
    <p:sldMasterId id="2147486895" r:id="rId10"/>
    <p:sldMasterId id="2147486925" r:id="rId11"/>
    <p:sldMasterId id="2147486945" r:id="rId12"/>
    <p:sldMasterId id="2147486966" r:id="rId13"/>
    <p:sldMasterId id="2147486989" r:id="rId14"/>
    <p:sldMasterId id="2147487018" r:id="rId15"/>
    <p:sldMasterId id="2147487044" r:id="rId16"/>
    <p:sldMasterId id="2147487090" r:id="rId17"/>
    <p:sldMasterId id="2147487145" r:id="rId18"/>
    <p:sldMasterId id="2147487158" r:id="rId19"/>
    <p:sldMasterId id="2147487171" r:id="rId20"/>
  </p:sldMasterIdLst>
  <p:notesMasterIdLst>
    <p:notesMasterId r:id="rId56"/>
  </p:notesMasterIdLst>
  <p:handoutMasterIdLst>
    <p:handoutMasterId r:id="rId57"/>
  </p:handoutMasterIdLst>
  <p:sldIdLst>
    <p:sldId id="256" r:id="rId21"/>
    <p:sldId id="377" r:id="rId22"/>
    <p:sldId id="4347" r:id="rId23"/>
    <p:sldId id="383" r:id="rId24"/>
    <p:sldId id="1922" r:id="rId25"/>
    <p:sldId id="381" r:id="rId26"/>
    <p:sldId id="393" r:id="rId27"/>
    <p:sldId id="4523" r:id="rId28"/>
    <p:sldId id="382" r:id="rId29"/>
    <p:sldId id="356" r:id="rId30"/>
    <p:sldId id="4524" r:id="rId31"/>
    <p:sldId id="358" r:id="rId32"/>
    <p:sldId id="376" r:id="rId33"/>
    <p:sldId id="4522" r:id="rId34"/>
    <p:sldId id="362" r:id="rId35"/>
    <p:sldId id="386" r:id="rId36"/>
    <p:sldId id="370" r:id="rId37"/>
    <p:sldId id="266" r:id="rId38"/>
    <p:sldId id="267" r:id="rId39"/>
    <p:sldId id="268" r:id="rId40"/>
    <p:sldId id="270" r:id="rId41"/>
    <p:sldId id="388" r:id="rId42"/>
    <p:sldId id="389" r:id="rId43"/>
    <p:sldId id="395" r:id="rId44"/>
    <p:sldId id="396" r:id="rId45"/>
    <p:sldId id="378" r:id="rId46"/>
    <p:sldId id="276" r:id="rId47"/>
    <p:sldId id="280" r:id="rId48"/>
    <p:sldId id="284" r:id="rId49"/>
    <p:sldId id="291" r:id="rId50"/>
    <p:sldId id="392" r:id="rId51"/>
    <p:sldId id="293" r:id="rId52"/>
    <p:sldId id="329" r:id="rId53"/>
    <p:sldId id="332" r:id="rId54"/>
    <p:sldId id="394" r:id="rId5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550" clrIdx="0"/>
  <p:cmAuthor id="2" name="Marsha Shoemaker" initials="MS" lastIdx="118" clrIdx="1"/>
  <p:cmAuthor id="3" name="Rob O'Dell" initials="RO" lastIdx="38" clrIdx="2"/>
  <p:cmAuthor id="4" name="Vladimir Petrosyan" initials="VP" lastIdx="99" clrIdx="3"/>
  <p:cmAuthor id="5" name="Jason Lee" initials="JL" lastIdx="0" clrIdx="4"/>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4A3"/>
    <a:srgbClr val="D83B01"/>
    <a:srgbClr val="DA3B01"/>
    <a:srgbClr val="00B294"/>
    <a:srgbClr val="FC7809"/>
    <a:srgbClr val="DA3104"/>
    <a:srgbClr val="00CAA9"/>
    <a:srgbClr val="001A45"/>
    <a:srgbClr val="00143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3" autoAdjust="0"/>
    <p:restoredTop sz="78503" autoAdjust="0"/>
  </p:normalViewPr>
  <p:slideViewPr>
    <p:cSldViewPr>
      <p:cViewPr varScale="1">
        <p:scale>
          <a:sx n="99" d="100"/>
          <a:sy n="99" d="100"/>
        </p:scale>
        <p:origin x="1432" y="176"/>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notesTextViewPr>
    <p:cViewPr>
      <p:scale>
        <a:sx n="3" d="2"/>
        <a:sy n="3" d="2"/>
      </p:scale>
      <p:origin x="0" y="0"/>
    </p:cViewPr>
  </p:notesTextViewPr>
  <p:sorterViewPr>
    <p:cViewPr>
      <p:scale>
        <a:sx n="90" d="100"/>
        <a:sy n="90" d="100"/>
      </p:scale>
      <p:origin x="0" y="256"/>
    </p:cViewPr>
  </p:sorterViewPr>
  <p:notesViewPr>
    <p:cSldViewPr>
      <p:cViewPr varScale="1">
        <p:scale>
          <a:sx n="127" d="100"/>
          <a:sy n="127" d="100"/>
        </p:scale>
        <p:origin x="368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9.xml"/><Relationship Id="rId11" Type="http://schemas.openxmlformats.org/officeDocument/2006/relationships/slideMaster" Target="slideMasters/slideMaster6.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theme" Target="theme/theme1.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presProps" Target="presProps.xml"/><Relationship Id="rId20" Type="http://schemas.openxmlformats.org/officeDocument/2006/relationships/slideMaster" Target="slideMasters/slideMaster15.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handoutMaster" Target="handoutMasters/handoutMaster1.xml"/><Relationship Id="rId10" Type="http://schemas.openxmlformats.org/officeDocument/2006/relationships/slideMaster" Target="slideMasters/slideMaster5.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B34CB8-F0BD-C94D-9B0B-C8733FFA145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9350ED29-B21E-B144-A2C2-E6895A0AC623}">
      <dgm:prSet/>
      <dgm:spPr/>
      <dgm:t>
        <a:bodyPr/>
        <a:lstStyle/>
        <a:p>
          <a:pPr rtl="0"/>
          <a:r>
            <a:rPr lang="en-US" dirty="0"/>
            <a:t>What is Azure AD?</a:t>
          </a:r>
        </a:p>
      </dgm:t>
    </dgm:pt>
    <dgm:pt modelId="{9A8D1DDD-D979-A948-9E35-B03F9E28E162}" type="parTrans" cxnId="{5BAD46C5-7C87-584D-BD45-E2E68287F5E3}">
      <dgm:prSet/>
      <dgm:spPr/>
      <dgm:t>
        <a:bodyPr/>
        <a:lstStyle/>
        <a:p>
          <a:endParaRPr lang="en-US"/>
        </a:p>
      </dgm:t>
    </dgm:pt>
    <dgm:pt modelId="{C509EC4B-0816-4146-9E80-EF04BC05FAC5}" type="sibTrans" cxnId="{5BAD46C5-7C87-584D-BD45-E2E68287F5E3}">
      <dgm:prSet/>
      <dgm:spPr/>
      <dgm:t>
        <a:bodyPr/>
        <a:lstStyle/>
        <a:p>
          <a:endParaRPr lang="en-US"/>
        </a:p>
      </dgm:t>
    </dgm:pt>
    <dgm:pt modelId="{46903299-C087-3945-A1CA-B140B14BAB34}">
      <dgm:prSet/>
      <dgm:spPr/>
      <dgm:t>
        <a:bodyPr/>
        <a:lstStyle/>
        <a:p>
          <a:pPr rtl="0"/>
          <a:r>
            <a:rPr lang="en-US"/>
            <a:t>Architecture of Azure Active Directory</a:t>
          </a:r>
        </a:p>
      </dgm:t>
    </dgm:pt>
    <dgm:pt modelId="{71937B63-67D9-0E4A-813F-D794B72AAE73}" type="parTrans" cxnId="{2AC923B3-9920-3045-B617-60CD47B96885}">
      <dgm:prSet/>
      <dgm:spPr/>
      <dgm:t>
        <a:bodyPr/>
        <a:lstStyle/>
        <a:p>
          <a:endParaRPr lang="en-US"/>
        </a:p>
      </dgm:t>
    </dgm:pt>
    <dgm:pt modelId="{96D9FE95-7A25-4A43-8031-370D9BDEB31C}" type="sibTrans" cxnId="{2AC923B3-9920-3045-B617-60CD47B96885}">
      <dgm:prSet/>
      <dgm:spPr/>
      <dgm:t>
        <a:bodyPr/>
        <a:lstStyle/>
        <a:p>
          <a:endParaRPr lang="en-US"/>
        </a:p>
      </dgm:t>
    </dgm:pt>
    <dgm:pt modelId="{06462117-6284-FE4E-A4D0-BDC37DC775FE}">
      <dgm:prSet/>
      <dgm:spPr/>
      <dgm:t>
        <a:bodyPr/>
        <a:lstStyle/>
        <a:p>
          <a:pPr rtl="0"/>
          <a:r>
            <a:rPr lang="en-US"/>
            <a:t>Integration with on-premises Active Directory</a:t>
          </a:r>
        </a:p>
      </dgm:t>
    </dgm:pt>
    <dgm:pt modelId="{FDEB5925-4EE0-A34F-B3F1-091F84D78DB3}" type="parTrans" cxnId="{BFFA2570-8EF2-3D4B-B6D2-D4C13AACAD5B}">
      <dgm:prSet/>
      <dgm:spPr/>
      <dgm:t>
        <a:bodyPr/>
        <a:lstStyle/>
        <a:p>
          <a:endParaRPr lang="en-US"/>
        </a:p>
      </dgm:t>
    </dgm:pt>
    <dgm:pt modelId="{4135DDCF-F427-4F49-8430-C5933BF85DCA}" type="sibTrans" cxnId="{BFFA2570-8EF2-3D4B-B6D2-D4C13AACAD5B}">
      <dgm:prSet/>
      <dgm:spPr/>
      <dgm:t>
        <a:bodyPr/>
        <a:lstStyle/>
        <a:p>
          <a:endParaRPr lang="en-US"/>
        </a:p>
      </dgm:t>
    </dgm:pt>
    <dgm:pt modelId="{93626C7C-0F96-344F-890C-8356281FD8DC}">
      <dgm:prSet/>
      <dgm:spPr/>
      <dgm:t>
        <a:bodyPr/>
        <a:lstStyle/>
        <a:p>
          <a:pPr rtl="0"/>
          <a:r>
            <a:rPr lang="en-US" dirty="0"/>
            <a:t>Making this work..</a:t>
          </a:r>
        </a:p>
      </dgm:t>
    </dgm:pt>
    <dgm:pt modelId="{0C2806D4-EA80-FC47-9F2B-FFB3CD6D8D35}" type="parTrans" cxnId="{651837DA-604B-2045-A312-34DFE963637E}">
      <dgm:prSet/>
      <dgm:spPr/>
      <dgm:t>
        <a:bodyPr/>
        <a:lstStyle/>
        <a:p>
          <a:endParaRPr lang="en-US"/>
        </a:p>
      </dgm:t>
    </dgm:pt>
    <dgm:pt modelId="{9FBCE883-59D1-3C43-A22C-730C94471987}" type="sibTrans" cxnId="{651837DA-604B-2045-A312-34DFE963637E}">
      <dgm:prSet/>
      <dgm:spPr/>
      <dgm:t>
        <a:bodyPr/>
        <a:lstStyle/>
        <a:p>
          <a:endParaRPr lang="en-US"/>
        </a:p>
      </dgm:t>
    </dgm:pt>
    <dgm:pt modelId="{CEF5D2D3-6392-D544-A4CF-F4FCD1921C03}">
      <dgm:prSet/>
      <dgm:spPr/>
      <dgm:t>
        <a:bodyPr/>
        <a:lstStyle/>
        <a:p>
          <a:pPr rtl="0"/>
          <a:r>
            <a:rPr lang="en-US" dirty="0"/>
            <a:t>Graphs</a:t>
          </a:r>
        </a:p>
      </dgm:t>
    </dgm:pt>
    <dgm:pt modelId="{8D051160-C05E-DE4C-8703-9C22ECAB2ECA}" type="parTrans" cxnId="{D2DB981E-9E65-664B-ADD0-953E40D9DBF8}">
      <dgm:prSet/>
      <dgm:spPr/>
    </dgm:pt>
    <dgm:pt modelId="{06DBE75E-E444-8F43-BBB3-7C9CE3D759C2}" type="sibTrans" cxnId="{D2DB981E-9E65-664B-ADD0-953E40D9DBF8}">
      <dgm:prSet/>
      <dgm:spPr/>
    </dgm:pt>
    <dgm:pt modelId="{37059760-1A2E-4546-9A58-A1761988605B}" type="pres">
      <dgm:prSet presAssocID="{77B34CB8-F0BD-C94D-9B0B-C8733FFA1458}" presName="linear" presStyleCnt="0">
        <dgm:presLayoutVars>
          <dgm:animLvl val="lvl"/>
          <dgm:resizeHandles val="exact"/>
        </dgm:presLayoutVars>
      </dgm:prSet>
      <dgm:spPr/>
    </dgm:pt>
    <dgm:pt modelId="{F5AA5C73-8D89-F444-9B18-4A230463D3E3}" type="pres">
      <dgm:prSet presAssocID="{9350ED29-B21E-B144-A2C2-E6895A0AC623}" presName="parentText" presStyleLbl="node1" presStyleIdx="0" presStyleCnt="5">
        <dgm:presLayoutVars>
          <dgm:chMax val="0"/>
          <dgm:bulletEnabled val="1"/>
        </dgm:presLayoutVars>
      </dgm:prSet>
      <dgm:spPr/>
    </dgm:pt>
    <dgm:pt modelId="{1C3A7F11-97E2-D947-A5CE-0624E88B9760}" type="pres">
      <dgm:prSet presAssocID="{C509EC4B-0816-4146-9E80-EF04BC05FAC5}" presName="spacer" presStyleCnt="0"/>
      <dgm:spPr/>
    </dgm:pt>
    <dgm:pt modelId="{C4A3337F-67F3-394E-A53D-BD7CAB719642}" type="pres">
      <dgm:prSet presAssocID="{46903299-C087-3945-A1CA-B140B14BAB34}" presName="parentText" presStyleLbl="node1" presStyleIdx="1" presStyleCnt="5">
        <dgm:presLayoutVars>
          <dgm:chMax val="0"/>
          <dgm:bulletEnabled val="1"/>
        </dgm:presLayoutVars>
      </dgm:prSet>
      <dgm:spPr/>
    </dgm:pt>
    <dgm:pt modelId="{E6807C2D-B224-014B-A1C2-C78E9C918A17}" type="pres">
      <dgm:prSet presAssocID="{96D9FE95-7A25-4A43-8031-370D9BDEB31C}" presName="spacer" presStyleCnt="0"/>
      <dgm:spPr/>
    </dgm:pt>
    <dgm:pt modelId="{C3A38CAD-01F6-8C4A-B1EF-1C4BF6BC5552}" type="pres">
      <dgm:prSet presAssocID="{06462117-6284-FE4E-A4D0-BDC37DC775FE}" presName="parentText" presStyleLbl="node1" presStyleIdx="2" presStyleCnt="5">
        <dgm:presLayoutVars>
          <dgm:chMax val="0"/>
          <dgm:bulletEnabled val="1"/>
        </dgm:presLayoutVars>
      </dgm:prSet>
      <dgm:spPr/>
    </dgm:pt>
    <dgm:pt modelId="{D3EDED76-9892-974B-9B1E-98B5F9112CA1}" type="pres">
      <dgm:prSet presAssocID="{4135DDCF-F427-4F49-8430-C5933BF85DCA}" presName="spacer" presStyleCnt="0"/>
      <dgm:spPr/>
    </dgm:pt>
    <dgm:pt modelId="{3A008645-2902-9641-B798-4E7120B29271}" type="pres">
      <dgm:prSet presAssocID="{93626C7C-0F96-344F-890C-8356281FD8DC}" presName="parentText" presStyleLbl="node1" presStyleIdx="3" presStyleCnt="5">
        <dgm:presLayoutVars>
          <dgm:chMax val="0"/>
          <dgm:bulletEnabled val="1"/>
        </dgm:presLayoutVars>
      </dgm:prSet>
      <dgm:spPr/>
    </dgm:pt>
    <dgm:pt modelId="{CC50AF91-EE40-D347-BDD0-3013C8177A1E}" type="pres">
      <dgm:prSet presAssocID="{9FBCE883-59D1-3C43-A22C-730C94471987}" presName="spacer" presStyleCnt="0"/>
      <dgm:spPr/>
    </dgm:pt>
    <dgm:pt modelId="{2FAA1E3F-E782-8B4E-910C-E6736942AFEC}" type="pres">
      <dgm:prSet presAssocID="{CEF5D2D3-6392-D544-A4CF-F4FCD1921C03}" presName="parentText" presStyleLbl="node1" presStyleIdx="4" presStyleCnt="5">
        <dgm:presLayoutVars>
          <dgm:chMax val="0"/>
          <dgm:bulletEnabled val="1"/>
        </dgm:presLayoutVars>
      </dgm:prSet>
      <dgm:spPr/>
    </dgm:pt>
  </dgm:ptLst>
  <dgm:cxnLst>
    <dgm:cxn modelId="{8C699914-D16F-9E49-91C1-D8959462C99D}" type="presOf" srcId="{06462117-6284-FE4E-A4D0-BDC37DC775FE}" destId="{C3A38CAD-01F6-8C4A-B1EF-1C4BF6BC5552}" srcOrd="0" destOrd="0" presId="urn:microsoft.com/office/officeart/2005/8/layout/vList2"/>
    <dgm:cxn modelId="{D2DB981E-9E65-664B-ADD0-953E40D9DBF8}" srcId="{77B34CB8-F0BD-C94D-9B0B-C8733FFA1458}" destId="{CEF5D2D3-6392-D544-A4CF-F4FCD1921C03}" srcOrd="4" destOrd="0" parTransId="{8D051160-C05E-DE4C-8703-9C22ECAB2ECA}" sibTransId="{06DBE75E-E444-8F43-BBB3-7C9CE3D759C2}"/>
    <dgm:cxn modelId="{50C03D3E-4E2F-7046-A7EF-CBAC6A3C3852}" type="presOf" srcId="{9350ED29-B21E-B144-A2C2-E6895A0AC623}" destId="{F5AA5C73-8D89-F444-9B18-4A230463D3E3}" srcOrd="0" destOrd="0" presId="urn:microsoft.com/office/officeart/2005/8/layout/vList2"/>
    <dgm:cxn modelId="{EF0D3761-FB0D-0643-BA89-EDE904A663C8}" type="presOf" srcId="{CEF5D2D3-6392-D544-A4CF-F4FCD1921C03}" destId="{2FAA1E3F-E782-8B4E-910C-E6736942AFEC}" srcOrd="0" destOrd="0" presId="urn:microsoft.com/office/officeart/2005/8/layout/vList2"/>
    <dgm:cxn modelId="{BFFA2570-8EF2-3D4B-B6D2-D4C13AACAD5B}" srcId="{77B34CB8-F0BD-C94D-9B0B-C8733FFA1458}" destId="{06462117-6284-FE4E-A4D0-BDC37DC775FE}" srcOrd="2" destOrd="0" parTransId="{FDEB5925-4EE0-A34F-B3F1-091F84D78DB3}" sibTransId="{4135DDCF-F427-4F49-8430-C5933BF85DCA}"/>
    <dgm:cxn modelId="{06EAC384-A726-5646-B136-A00881E8DC84}" type="presOf" srcId="{93626C7C-0F96-344F-890C-8356281FD8DC}" destId="{3A008645-2902-9641-B798-4E7120B29271}" srcOrd="0" destOrd="0" presId="urn:microsoft.com/office/officeart/2005/8/layout/vList2"/>
    <dgm:cxn modelId="{B9A6ABAF-0E17-5149-B021-4DE0E620CFAB}" type="presOf" srcId="{77B34CB8-F0BD-C94D-9B0B-C8733FFA1458}" destId="{37059760-1A2E-4546-9A58-A1761988605B}" srcOrd="0" destOrd="0" presId="urn:microsoft.com/office/officeart/2005/8/layout/vList2"/>
    <dgm:cxn modelId="{2AC923B3-9920-3045-B617-60CD47B96885}" srcId="{77B34CB8-F0BD-C94D-9B0B-C8733FFA1458}" destId="{46903299-C087-3945-A1CA-B140B14BAB34}" srcOrd="1" destOrd="0" parTransId="{71937B63-67D9-0E4A-813F-D794B72AAE73}" sibTransId="{96D9FE95-7A25-4A43-8031-370D9BDEB31C}"/>
    <dgm:cxn modelId="{5BAD46C5-7C87-584D-BD45-E2E68287F5E3}" srcId="{77B34CB8-F0BD-C94D-9B0B-C8733FFA1458}" destId="{9350ED29-B21E-B144-A2C2-E6895A0AC623}" srcOrd="0" destOrd="0" parTransId="{9A8D1DDD-D979-A948-9E35-B03F9E28E162}" sibTransId="{C509EC4B-0816-4146-9E80-EF04BC05FAC5}"/>
    <dgm:cxn modelId="{651837DA-604B-2045-A312-34DFE963637E}" srcId="{77B34CB8-F0BD-C94D-9B0B-C8733FFA1458}" destId="{93626C7C-0F96-344F-890C-8356281FD8DC}" srcOrd="3" destOrd="0" parTransId="{0C2806D4-EA80-FC47-9F2B-FFB3CD6D8D35}" sibTransId="{9FBCE883-59D1-3C43-A22C-730C94471987}"/>
    <dgm:cxn modelId="{BD009EE8-7FE0-5A4C-BC7C-EFD0AF0AE334}" type="presOf" srcId="{46903299-C087-3945-A1CA-B140B14BAB34}" destId="{C4A3337F-67F3-394E-A53D-BD7CAB719642}" srcOrd="0" destOrd="0" presId="urn:microsoft.com/office/officeart/2005/8/layout/vList2"/>
    <dgm:cxn modelId="{5C32889B-7EA4-C447-AFB9-FFA982274CB5}" type="presParOf" srcId="{37059760-1A2E-4546-9A58-A1761988605B}" destId="{F5AA5C73-8D89-F444-9B18-4A230463D3E3}" srcOrd="0" destOrd="0" presId="urn:microsoft.com/office/officeart/2005/8/layout/vList2"/>
    <dgm:cxn modelId="{A23C6A3A-5C8F-1143-80BA-89D6E7AE3913}" type="presParOf" srcId="{37059760-1A2E-4546-9A58-A1761988605B}" destId="{1C3A7F11-97E2-D947-A5CE-0624E88B9760}" srcOrd="1" destOrd="0" presId="urn:microsoft.com/office/officeart/2005/8/layout/vList2"/>
    <dgm:cxn modelId="{CDA91237-2898-9F41-ACC1-115B30D8E515}" type="presParOf" srcId="{37059760-1A2E-4546-9A58-A1761988605B}" destId="{C4A3337F-67F3-394E-A53D-BD7CAB719642}" srcOrd="2" destOrd="0" presId="urn:microsoft.com/office/officeart/2005/8/layout/vList2"/>
    <dgm:cxn modelId="{3DAC6A70-FCCB-F942-952A-BC6DAF6090E1}" type="presParOf" srcId="{37059760-1A2E-4546-9A58-A1761988605B}" destId="{E6807C2D-B224-014B-A1C2-C78E9C918A17}" srcOrd="3" destOrd="0" presId="urn:microsoft.com/office/officeart/2005/8/layout/vList2"/>
    <dgm:cxn modelId="{939EEFB9-BC73-6643-9803-D9CCFF4D61A8}" type="presParOf" srcId="{37059760-1A2E-4546-9A58-A1761988605B}" destId="{C3A38CAD-01F6-8C4A-B1EF-1C4BF6BC5552}" srcOrd="4" destOrd="0" presId="urn:microsoft.com/office/officeart/2005/8/layout/vList2"/>
    <dgm:cxn modelId="{921E0156-6594-774F-8E7B-6B2296C96250}" type="presParOf" srcId="{37059760-1A2E-4546-9A58-A1761988605B}" destId="{D3EDED76-9892-974B-9B1E-98B5F9112CA1}" srcOrd="5" destOrd="0" presId="urn:microsoft.com/office/officeart/2005/8/layout/vList2"/>
    <dgm:cxn modelId="{EDA1E166-3A47-3241-9328-AD34DEA37F3F}" type="presParOf" srcId="{37059760-1A2E-4546-9A58-A1761988605B}" destId="{3A008645-2902-9641-B798-4E7120B29271}" srcOrd="6" destOrd="0" presId="urn:microsoft.com/office/officeart/2005/8/layout/vList2"/>
    <dgm:cxn modelId="{52A076C9-46BA-8043-ABAE-32BF51247477}" type="presParOf" srcId="{37059760-1A2E-4546-9A58-A1761988605B}" destId="{CC50AF91-EE40-D347-BDD0-3013C8177A1E}" srcOrd="7" destOrd="0" presId="urn:microsoft.com/office/officeart/2005/8/layout/vList2"/>
    <dgm:cxn modelId="{D407CC60-2D82-0142-887D-9542BD169D2D}" type="presParOf" srcId="{37059760-1A2E-4546-9A58-A1761988605B}" destId="{2FAA1E3F-E782-8B4E-910C-E6736942AFE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A5C73-8D89-F444-9B18-4A230463D3E3}">
      <dsp:nvSpPr>
        <dsp:cNvPr id="0" name=""/>
        <dsp:cNvSpPr/>
      </dsp:nvSpPr>
      <dsp:spPr>
        <a:xfrm>
          <a:off x="0" y="19391"/>
          <a:ext cx="11653522" cy="82368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What is Azure AD?</a:t>
          </a:r>
        </a:p>
      </dsp:txBody>
      <dsp:txXfrm>
        <a:off x="40209" y="59600"/>
        <a:ext cx="11573104" cy="743262"/>
      </dsp:txXfrm>
    </dsp:sp>
    <dsp:sp modelId="{C4A3337F-67F3-394E-A53D-BD7CAB719642}">
      <dsp:nvSpPr>
        <dsp:cNvPr id="0" name=""/>
        <dsp:cNvSpPr/>
      </dsp:nvSpPr>
      <dsp:spPr>
        <a:xfrm>
          <a:off x="0" y="935231"/>
          <a:ext cx="11653522" cy="823680"/>
        </a:xfrm>
        <a:prstGeom prst="round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Architecture of Azure Active Directory</a:t>
          </a:r>
        </a:p>
      </dsp:txBody>
      <dsp:txXfrm>
        <a:off x="40209" y="975440"/>
        <a:ext cx="11573104" cy="743262"/>
      </dsp:txXfrm>
    </dsp:sp>
    <dsp:sp modelId="{C3A38CAD-01F6-8C4A-B1EF-1C4BF6BC5552}">
      <dsp:nvSpPr>
        <dsp:cNvPr id="0" name=""/>
        <dsp:cNvSpPr/>
      </dsp:nvSpPr>
      <dsp:spPr>
        <a:xfrm>
          <a:off x="0" y="1851071"/>
          <a:ext cx="11653522" cy="823680"/>
        </a:xfrm>
        <a:prstGeom prst="round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Integration with on-premises Active Directory</a:t>
          </a:r>
        </a:p>
      </dsp:txBody>
      <dsp:txXfrm>
        <a:off x="40209" y="1891280"/>
        <a:ext cx="11573104" cy="743262"/>
      </dsp:txXfrm>
    </dsp:sp>
    <dsp:sp modelId="{3A008645-2902-9641-B798-4E7120B29271}">
      <dsp:nvSpPr>
        <dsp:cNvPr id="0" name=""/>
        <dsp:cNvSpPr/>
      </dsp:nvSpPr>
      <dsp:spPr>
        <a:xfrm>
          <a:off x="0" y="2766911"/>
          <a:ext cx="11653522" cy="823680"/>
        </a:xfrm>
        <a:prstGeom prst="round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Making this work..</a:t>
          </a:r>
        </a:p>
      </dsp:txBody>
      <dsp:txXfrm>
        <a:off x="40209" y="2807120"/>
        <a:ext cx="11573104" cy="743262"/>
      </dsp:txXfrm>
    </dsp:sp>
    <dsp:sp modelId="{2FAA1E3F-E782-8B4E-910C-E6736942AFEC}">
      <dsp:nvSpPr>
        <dsp:cNvPr id="0" name=""/>
        <dsp:cNvSpPr/>
      </dsp:nvSpPr>
      <dsp:spPr>
        <a:xfrm>
          <a:off x="0" y="3682751"/>
          <a:ext cx="11653522" cy="823680"/>
        </a:xfrm>
        <a:prstGeom prst="roundRect">
          <a:avLst/>
        </a:prstGeom>
        <a:solidFill>
          <a:schemeClr val="accent6">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Graphs</a:t>
          </a:r>
        </a:p>
      </dsp:txBody>
      <dsp:txXfrm>
        <a:off x="40209" y="3722960"/>
        <a:ext cx="11573104"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7833AE-687F-EF42-B4F7-879AC0DFDFE8}" type="datetimeFigureOut">
              <a:rPr lang="en-US" smtClean="0"/>
              <a:t>6/2/22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1BF93B8-050C-449E-9171-D55506C02354}" type="datetimeFigureOut">
              <a:rPr lang="en-US" smtClean="0"/>
              <a:t>6/2/22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dirty="0"/>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ctive-directory/fundamentals/active-directory-access-create-new-tenan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microsoft.com/en-us/microsoft-365/solutions/cloud-architecture-models?view=o365-worldwide" TargetMode="External"/><Relationship Id="rId4" Type="http://schemas.openxmlformats.org/officeDocument/2006/relationships/hyperlink" Target="https://docs.microsoft.com/en-us/azure/active-directory/fundamentals/active-directory-compare-azure-ad-to-a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60941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2700 +</a:t>
            </a:r>
            <a:r>
              <a:rPr lang="en-US" baseline="0" dirty="0"/>
              <a:t> apps are supported (Sept 2016)</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BDF53F-48D6-4CA2-8B82-3D8E3E6D078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7498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Windows Server Management Marketing</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C6A8F85-A389-41D7-9CC0-F9A6E92BFD6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9732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Windows Server Management Marketing</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C6A8F85-A389-41D7-9CC0-F9A6E92BFD6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00753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AD app proxy is a cloud service that allows users to access on-premises apps securely</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Users connect to the cloud service that routes traffic to the applications via ‘connectors’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Connectors are usually deployed inside the corporate network, next to the applications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Users connect to the cloud service that routes their traffic to application resources via the connectors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 8:37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7053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517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8B263312-38AA-4E1E-B2B5-0F8F122B24FE}" type="slidenum">
              <a:rPr lang="en-US" sz="1800" kern="0" smtClean="0">
                <a:solidFill>
                  <a:prstClr val="black"/>
                </a:solidFill>
              </a:rPr>
              <a:pPr>
                <a:defRPr/>
              </a:pPr>
              <a:t>22</a:t>
            </a:fld>
            <a:endParaRPr lang="en-US" sz="1800" kern="0" dirty="0">
              <a:solidFill>
                <a:prstClr val="black"/>
              </a:solidFill>
            </a:endParaRPr>
          </a:p>
        </p:txBody>
      </p:sp>
    </p:spTree>
    <p:extLst>
      <p:ext uri="{BB962C8B-B14F-4D97-AF65-F5344CB8AC3E}">
        <p14:creationId xmlns:p14="http://schemas.microsoft.com/office/powerpoint/2010/main" val="19475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A2D2A7-FEDB-4FEC-BF57-39E9383DCE56}" type="slidenum">
              <a:rPr lang="en-US" sz="1800" kern="0" smtClean="0">
                <a:solidFill>
                  <a:prstClr val="black"/>
                </a:solidFill>
              </a:rPr>
              <a:pPr>
                <a:defRPr/>
              </a:pPr>
              <a:t>23</a:t>
            </a:fld>
            <a:endParaRPr lang="en-US" sz="1800" kern="0" dirty="0">
              <a:solidFill>
                <a:prstClr val="black"/>
              </a:solidFill>
            </a:endParaRPr>
          </a:p>
        </p:txBody>
      </p:sp>
    </p:spTree>
    <p:extLst>
      <p:ext uri="{BB962C8B-B14F-4D97-AF65-F5344CB8AC3E}">
        <p14:creationId xmlns:p14="http://schemas.microsoft.com/office/powerpoint/2010/main" val="355431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A39F4A8-44EA-478A-B522-4656976C0CAB}"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3767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MS is the only completely believes that the largest enterprises will be in this</a:t>
            </a:r>
            <a:r>
              <a:rPr lang="en-US" sz="1200" kern="1200" baseline="0" dirty="0">
                <a:solidFill>
                  <a:schemeClr val="tx1"/>
                </a:solidFill>
                <a:effectLst/>
                <a:latin typeface="Segoe UI Light" pitchFamily="34" charset="0"/>
                <a:ea typeface="+mn-ea"/>
                <a:cs typeface="+mn-cs"/>
              </a:rPr>
              <a:t> hybrid states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167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6"/>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Windows Server Management Marketing</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C6A8F85-A389-41D7-9CC0-F9A6E92BFD6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7336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939903">
              <a:defRPr/>
            </a:pPr>
            <a:r>
              <a:rPr lang="en-US" sz="3600" kern="0">
                <a:solidFill>
                  <a:prstClr val="black"/>
                </a:solidFill>
              </a:rPr>
              <a:t>Build 2012</a:t>
            </a:r>
          </a:p>
        </p:txBody>
      </p:sp>
      <p:sp>
        <p:nvSpPr>
          <p:cNvPr id="6" name="Date Placeholder 5"/>
          <p:cNvSpPr>
            <a:spLocks noGrp="1"/>
          </p:cNvSpPr>
          <p:nvPr>
            <p:ph type="dt" idx="12"/>
          </p:nvPr>
        </p:nvSpPr>
        <p:spPr/>
        <p:txBody>
          <a:bodyPr/>
          <a:lstStyle/>
          <a:p>
            <a:pPr defTabSz="1939903">
              <a:defRPr/>
            </a:pPr>
            <a:fld id="{FA577F15-4695-43CD-83B0-974BBDDCBE58}" type="datetime1">
              <a:rPr lang="en-US" sz="3600" kern="0">
                <a:solidFill>
                  <a:prstClr val="black"/>
                </a:solidFill>
              </a:rPr>
              <a:pPr defTabSz="1939903">
                <a:defRPr/>
              </a:pPr>
              <a:t>6/2/22</a:t>
            </a:fld>
            <a:endParaRPr lang="en-US" sz="3600" kern="0">
              <a:solidFill>
                <a:prstClr val="black"/>
              </a:solidFill>
            </a:endParaRPr>
          </a:p>
        </p:txBody>
      </p:sp>
      <p:sp>
        <p:nvSpPr>
          <p:cNvPr id="7" name="Slide Number Placeholder 6"/>
          <p:cNvSpPr>
            <a:spLocks noGrp="1"/>
          </p:cNvSpPr>
          <p:nvPr>
            <p:ph type="sldNum" sz="quarter" idx="13"/>
          </p:nvPr>
        </p:nvSpPr>
        <p:spPr/>
        <p:txBody>
          <a:bodyPr/>
          <a:lstStyle/>
          <a:p>
            <a:pPr defTabSz="1939903">
              <a:defRPr/>
            </a:pPr>
            <a:fld id="{B4008EB6-D09E-4580-8CD6-DDB14511944F}" type="slidenum">
              <a:rPr lang="en-US" sz="3600" kern="0">
                <a:solidFill>
                  <a:prstClr val="black"/>
                </a:solidFill>
              </a:rPr>
              <a:pPr defTabSz="1939903">
                <a:defRPr/>
              </a:pPr>
              <a:t>3</a:t>
            </a:fld>
            <a:endParaRPr lang="en-US" sz="3600" kern="0">
              <a:solidFill>
                <a:prstClr val="black"/>
              </a:solidFill>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a:t>An organization’s data can be spread across multiple applications, on-premises and in the cloud, and accessed by multiple devices and users, internal and external.</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Identity can be the central point of control that connects it all. You need a comprehensive identity and access management solution that protects your internal and external users, but also helps your business to grow and thrive by improving the user experience and productivity. </a:t>
            </a:r>
          </a:p>
          <a:p>
            <a:endParaRPr lang="en-US"/>
          </a:p>
        </p:txBody>
      </p:sp>
    </p:spTree>
    <p:extLst>
      <p:ext uri="{BB962C8B-B14F-4D97-AF65-F5344CB8AC3E}">
        <p14:creationId xmlns:p14="http://schemas.microsoft.com/office/powerpoint/2010/main" val="3596157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987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5778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87A2D2A7-FEDB-4FEC-BF57-39E9383DCE56}" type="slidenum">
              <a:rPr kumimoji="0" lang="en-US" sz="1400" b="0" i="0" u="none" strike="noStrike" kern="0" cap="none" spc="0" normalizeH="0" baseline="0" noProof="0">
                <a:ln>
                  <a:noFill/>
                </a:ln>
                <a:solidFill>
                  <a:prstClr val="black"/>
                </a:solidFill>
                <a:effectLst/>
                <a:uLnTx/>
                <a:uFillTx/>
                <a:latin typeface="Calibri"/>
              </a:rPr>
              <a:pPr marL="0" marR="0" lvl="0" indent="0" defTabSz="966612" eaLnBrk="1" fontAlgn="auto" latinLnBrk="0" hangingPunct="1">
                <a:lnSpc>
                  <a:spcPct val="100000"/>
                </a:lnSpc>
                <a:spcBef>
                  <a:spcPts val="0"/>
                </a:spcBef>
                <a:spcAft>
                  <a:spcPts val="0"/>
                </a:spcAft>
                <a:buClrTx/>
                <a:buSzTx/>
                <a:buFontTx/>
                <a:buNone/>
                <a:tabLst/>
                <a:defRPr/>
              </a:pPr>
              <a:t>32</a:t>
            </a:fld>
            <a:endParaRPr kumimoji="0" lang="en-US" sz="1400" b="0" i="0" u="none" strike="noStrike" kern="0" cap="none" spc="0" normalizeH="0" baseline="0" noProof="0" dirty="0">
              <a:ln>
                <a:noFill/>
              </a:ln>
              <a:solidFill>
                <a:prstClr val="black"/>
              </a:solidFill>
              <a:effectLst/>
              <a:uLnTx/>
              <a:uFillTx/>
              <a:latin typeface="Calibri"/>
            </a:endParaRPr>
          </a:p>
        </p:txBody>
      </p:sp>
    </p:spTree>
    <p:extLst>
      <p:ext uri="{BB962C8B-B14F-4D97-AF65-F5344CB8AC3E}">
        <p14:creationId xmlns:p14="http://schemas.microsoft.com/office/powerpoint/2010/main" val="5862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ＭＳ Ｐゴシック" charset="0"/>
                <a:cs typeface="ＭＳ Ｐゴシック" charset="0"/>
              </a:rPr>
              <a:t>Step 3: Detect</a:t>
            </a:r>
          </a:p>
          <a:p>
            <a:r>
              <a:rPr lang="en-US" sz="1200" kern="1200" dirty="0">
                <a:solidFill>
                  <a:schemeClr val="tx1"/>
                </a:solidFill>
                <a:effectLst/>
                <a:latin typeface="+mn-lt"/>
                <a:ea typeface="ＭＳ Ｐゴシック" charset="0"/>
                <a:cs typeface="ＭＳ Ｐゴシック" charset="0"/>
              </a:rPr>
              <a:t>After building an Organizational Security Graph, ATA can then look for any abnormalities in an entity’s behavior and identify suspicious activities—but not before those abnormal activities have been contextually aggregated and verified.  ATA leverages years of world-class security research to detect known attacks and security issues taking place regionally and globally.  ATA will also automatically guide you, asking you simple questions to adjust the detection process according to your input.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C5BD6-6578-4117-AFF0-638B7739B72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1228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 8:37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75494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Active Directory (AD) Graph API provides programmatic access to Azure AD through OData REST API endpoints. Applications can use the Graph API to perform create, read, update, and delete (CRUD) operations on directory data and objects. </a:t>
            </a:r>
          </a:p>
          <a:p>
            <a:endParaRPr lang="en-US" dirty="0"/>
          </a:p>
          <a:p>
            <a:r>
              <a:rPr lang="en-US" dirty="0"/>
              <a:t>For example, you can use the Graph API to create a new user, view or update user’s properties, change user’s password, check group membership for role-based access, disable or delete the user. </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5101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is Microsoft’s cloud-based identity and access management service, which helps your employees sign in and access resources in:</a:t>
            </a:r>
          </a:p>
          <a:p>
            <a:r>
              <a:rPr lang="en-US" dirty="0"/>
              <a:t>External resources, such as Microsoft Office 365, the Azure portal, and thousands of other SaaS applications.</a:t>
            </a:r>
          </a:p>
          <a:p>
            <a:r>
              <a:rPr lang="en-US" dirty="0"/>
              <a:t>Internal resources, such as apps on your corporate network and intranet, along with any cloud apps developed by your own organization. For more information about creating a tenant for your organization, see </a:t>
            </a:r>
            <a:r>
              <a:rPr lang="en-US" dirty="0">
                <a:hlinkClick r:id="rId3"/>
              </a:rPr>
              <a:t>Quickstart: Create a new tenant in Azure Active Directory</a:t>
            </a:r>
            <a:r>
              <a:rPr lang="en-US" dirty="0"/>
              <a:t>.</a:t>
            </a:r>
          </a:p>
          <a:p>
            <a:r>
              <a:rPr lang="en-US" dirty="0"/>
              <a:t>To learn the difference between Azure AD and Active Directory Domain Services, see </a:t>
            </a:r>
            <a:r>
              <a:rPr lang="en-US" dirty="0">
                <a:hlinkClick r:id="rId4"/>
              </a:rPr>
              <a:t>Compare Active Directory to Azure Active Directory</a:t>
            </a:r>
            <a:r>
              <a:rPr lang="en-US" dirty="0"/>
              <a:t>. You can also use the various </a:t>
            </a:r>
            <a:r>
              <a:rPr lang="en-US" dirty="0">
                <a:hlinkClick r:id="rId5"/>
              </a:rPr>
              <a:t>Microsoft Cloud for Enterprise Architects Series</a:t>
            </a:r>
            <a:r>
              <a:rPr lang="en-US" dirty="0"/>
              <a:t> posters to better understand the core identity services in Azure, Azure AD, and Office 365.</a:t>
            </a:r>
          </a:p>
        </p:txBody>
      </p:sp>
      <p:sp>
        <p:nvSpPr>
          <p:cNvPr id="4" name="Slide Number Placeholder 3"/>
          <p:cNvSpPr>
            <a:spLocks noGrp="1"/>
          </p:cNvSpPr>
          <p:nvPr>
            <p:ph type="sldNum" sz="quarter" idx="10"/>
          </p:nvPr>
        </p:nvSpPr>
        <p:spPr/>
        <p:txBody>
          <a:bodyPr/>
          <a:lstStyle/>
          <a:p>
            <a:fld id="{7EF46881-0CD0-4730-B19B-096431EF232C}" type="slidenum">
              <a:rPr lang="en-US" smtClean="0"/>
              <a:t>5</a:t>
            </a:fld>
            <a:endParaRPr lang="en-US"/>
          </a:p>
        </p:txBody>
      </p:sp>
    </p:spTree>
    <p:extLst>
      <p:ext uri="{BB962C8B-B14F-4D97-AF65-F5344CB8AC3E}">
        <p14:creationId xmlns:p14="http://schemas.microsoft.com/office/powerpoint/2010/main" val="233045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Shared Responsibility A Key To Effective Cloud Security. The cloud service provider is responsible for the security of the infrastructure and the customer of the cloud service provider is responsible for security of the application or service running on top of the infrastructure. </a:t>
            </a:r>
          </a:p>
        </p:txBody>
      </p:sp>
      <p:sp>
        <p:nvSpPr>
          <p:cNvPr id="4" name="Slide Number Placeholder 3"/>
          <p:cNvSpPr>
            <a:spLocks noGrp="1"/>
          </p:cNvSpPr>
          <p:nvPr>
            <p:ph type="sldNum" sz="quarter" idx="10"/>
          </p:nvPr>
        </p:nvSpPr>
        <p:spPr/>
        <p:txBody>
          <a:bodyPr/>
          <a:lstStyle/>
          <a:p>
            <a:fld id="{40B1AD7A-8DF3-4DCE-960D-1DF5B9856A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4023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895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A2D2A7-FEDB-4FEC-BF57-39E9383DCE56}" type="slidenum">
              <a:rPr lang="en-US" smtClean="0"/>
              <a:t>11</a:t>
            </a:fld>
            <a:endParaRPr lang="en-US" dirty="0"/>
          </a:p>
        </p:txBody>
      </p:sp>
    </p:spTree>
    <p:extLst>
      <p:ext uri="{BB962C8B-B14F-4D97-AF65-F5344CB8AC3E}">
        <p14:creationId xmlns:p14="http://schemas.microsoft.com/office/powerpoint/2010/main" val="136992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40145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6/2/22 8:37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12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831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15.xml"/><Relationship Id="rId4" Type="http://schemas.openxmlformats.org/officeDocument/2006/relationships/image" Target="../media/image29.jp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626932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352361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96608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51318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9648779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26689180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and Content - Graphic Top">
    <p:spTree>
      <p:nvGrpSpPr>
        <p:cNvPr id="1" name=""/>
        <p:cNvGrpSpPr/>
        <p:nvPr/>
      </p:nvGrpSpPr>
      <p:grpSpPr>
        <a:xfrm>
          <a:off x="0" y="0"/>
          <a:ext cx="0" cy="0"/>
          <a:chOff x="0" y="0"/>
          <a:chExt cx="0" cy="0"/>
        </a:xfrm>
      </p:grpSpPr>
      <p:sp>
        <p:nvSpPr>
          <p:cNvPr id="4" name="Title 1"/>
          <p:cNvSpPr>
            <a:spLocks noGrp="1"/>
          </p:cNvSpPr>
          <p:nvPr>
            <p:ph type="title"/>
          </p:nvPr>
        </p:nvSpPr>
        <p:spPr>
          <a:xfrm>
            <a:off x="268929" y="868616"/>
            <a:ext cx="11541863" cy="899665"/>
          </a:xfrm>
        </p:spPr>
        <p:txBody>
          <a:bodyPr/>
          <a:lstStyle/>
          <a:p>
            <a:r>
              <a:rPr lang="en-US"/>
              <a:t>Click to edit Master title style</a:t>
            </a:r>
            <a:endParaRPr lang="en-US" dirty="0"/>
          </a:p>
        </p:txBody>
      </p:sp>
      <p:sp>
        <p:nvSpPr>
          <p:cNvPr id="5" name="Content Placeholder 6"/>
          <p:cNvSpPr>
            <a:spLocks noGrp="1"/>
          </p:cNvSpPr>
          <p:nvPr>
            <p:ph sz="quarter" idx="10"/>
          </p:nvPr>
        </p:nvSpPr>
        <p:spPr>
          <a:xfrm>
            <a:off x="268288" y="1965324"/>
            <a:ext cx="11542503" cy="1274901"/>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444579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0"/>
            <a:ext cx="12192000" cy="6858000"/>
          </a:xfrm>
          <a:prstGeom prst="rect">
            <a:avLst/>
          </a:prstGeom>
        </p:spPr>
      </p:pic>
      <p:sp>
        <p:nvSpPr>
          <p:cNvPr id="14" name="Rectangle 13"/>
          <p:cNvSpPr/>
          <p:nvPr userDrawn="1"/>
        </p:nvSpPr>
        <p:spPr bwMode="auto">
          <a:xfrm>
            <a:off x="269239" y="2935290"/>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7" tIns="143375" rIns="179217" bIns="143375" numCol="1" spcCol="0" rtlCol="0" fromWordArt="0" anchor="t" anchorCtr="0" forceAA="0" compatLnSpc="1">
            <a:prstTxWarp prst="textNoShape">
              <a:avLst/>
            </a:prstTxWarp>
            <a:noAutofit/>
          </a:bodyPr>
          <a:lstStyle/>
          <a:p>
            <a:pPr algn="ctr" defTabSz="91366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897"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7"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7978" indent="0" algn="ctr">
              <a:buNone/>
              <a:defRPr>
                <a:solidFill>
                  <a:schemeClr val="tx1">
                    <a:tint val="75000"/>
                  </a:schemeClr>
                </a:solidFill>
              </a:defRPr>
            </a:lvl2pPr>
            <a:lvl3pPr marL="895957" indent="0" algn="ctr">
              <a:buNone/>
              <a:defRPr>
                <a:solidFill>
                  <a:schemeClr val="tx1">
                    <a:tint val="75000"/>
                  </a:schemeClr>
                </a:solidFill>
              </a:defRPr>
            </a:lvl3pPr>
            <a:lvl4pPr marL="1343936" indent="0" algn="ctr">
              <a:buNone/>
              <a:defRPr>
                <a:solidFill>
                  <a:schemeClr val="tx1">
                    <a:tint val="75000"/>
                  </a:schemeClr>
                </a:solidFill>
              </a:defRPr>
            </a:lvl4pPr>
            <a:lvl5pPr marL="1791916" indent="0" algn="ctr">
              <a:buNone/>
              <a:defRPr>
                <a:solidFill>
                  <a:schemeClr val="tx1">
                    <a:tint val="75000"/>
                  </a:schemeClr>
                </a:solidFill>
              </a:defRPr>
            </a:lvl5pPr>
            <a:lvl6pPr marL="2239894" indent="0" algn="ctr">
              <a:buNone/>
              <a:defRPr>
                <a:solidFill>
                  <a:schemeClr val="tx1">
                    <a:tint val="75000"/>
                  </a:schemeClr>
                </a:solidFill>
              </a:defRPr>
            </a:lvl6pPr>
            <a:lvl7pPr marL="2687873" indent="0" algn="ctr">
              <a:buNone/>
              <a:defRPr>
                <a:solidFill>
                  <a:schemeClr val="tx1">
                    <a:tint val="75000"/>
                  </a:schemeClr>
                </a:solidFill>
              </a:defRPr>
            </a:lvl7pPr>
            <a:lvl8pPr marL="3135851" indent="0" algn="ctr">
              <a:buNone/>
              <a:defRPr>
                <a:solidFill>
                  <a:schemeClr val="tx1">
                    <a:tint val="75000"/>
                  </a:schemeClr>
                </a:solidFill>
              </a:defRPr>
            </a:lvl8pPr>
            <a:lvl9pPr marL="3583832"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7"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41" y="5002888"/>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323667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869020"/>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1931097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Tree>
    <p:extLst>
      <p:ext uri="{BB962C8B-B14F-4D97-AF65-F5344CB8AC3E}">
        <p14:creationId xmlns:p14="http://schemas.microsoft.com/office/powerpoint/2010/main" val="352753831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2" y="685802"/>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41" y="13833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
        <p:nvSpPr>
          <p:cNvPr id="4" name="Text Placeholder 5"/>
          <p:cNvSpPr>
            <a:spLocks noGrp="1"/>
          </p:cNvSpPr>
          <p:nvPr>
            <p:ph type="body" sz="quarter" idx="11"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Tree>
    <p:extLst>
      <p:ext uri="{BB962C8B-B14F-4D97-AF65-F5344CB8AC3E}">
        <p14:creationId xmlns:p14="http://schemas.microsoft.com/office/powerpoint/2010/main" val="29387146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Tree>
    <p:extLst>
      <p:ext uri="{BB962C8B-B14F-4D97-AF65-F5344CB8AC3E}">
        <p14:creationId xmlns:p14="http://schemas.microsoft.com/office/powerpoint/2010/main" val="3185203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875470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1" y="13071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41256110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9"/>
            <a:ext cx="11653523" cy="1869020"/>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2555299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41" y="10150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12284469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Rectangle 4"/>
          <p:cNvSpPr/>
          <p:nvPr userDrawn="1"/>
        </p:nvSpPr>
        <p:spPr bwMode="auto">
          <a:xfrm>
            <a:off x="0" y="1828801"/>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48482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Rectangle 4"/>
          <p:cNvSpPr/>
          <p:nvPr userDrawn="1"/>
        </p:nvSpPr>
        <p:spPr bwMode="auto">
          <a:xfrm>
            <a:off x="0" y="1828801"/>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41" y="13071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0817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801"/>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085038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801"/>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41" y="10150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671961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1" y="2891074"/>
            <a:ext cx="11653523" cy="1158793"/>
          </a:xfrm>
          <a:noFill/>
        </p:spPr>
        <p:txBody>
          <a:bodyPr tIns="91440" bIns="91440" anchor="t" anchorCtr="0">
            <a:spAutoFit/>
          </a:bodyPr>
          <a:lstStyle>
            <a:lvl1pPr>
              <a:defRPr sz="7054" spc="-98" baseline="0">
                <a:solidFill>
                  <a:schemeClr val="bg1"/>
                </a:solidFill>
              </a:defRPr>
            </a:lvl1pPr>
          </a:lstStyle>
          <a:p>
            <a:r>
              <a:rPr lang="en-US" dirty="0"/>
              <a:t>Section title</a:t>
            </a:r>
          </a:p>
        </p:txBody>
      </p:sp>
    </p:spTree>
    <p:extLst>
      <p:ext uri="{BB962C8B-B14F-4D97-AF65-F5344CB8AC3E}">
        <p14:creationId xmlns:p14="http://schemas.microsoft.com/office/powerpoint/2010/main" val="1710125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1" y="2891074"/>
            <a:ext cx="11653523" cy="1158793"/>
          </a:xfrm>
          <a:noFill/>
        </p:spPr>
        <p:txBody>
          <a:bodyPr tIns="91440" bIns="91440" anchor="t" anchorCtr="0">
            <a:spAutoFit/>
          </a:bodyPr>
          <a:lstStyle>
            <a:lvl1pPr>
              <a:defRPr sz="7054"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41" y="457200"/>
            <a:ext cx="11653523" cy="433965"/>
          </a:xfrm>
        </p:spPr>
        <p:txBody>
          <a:bodyPr>
            <a:spAutoFit/>
          </a:bodyPr>
          <a:lstStyle>
            <a:lvl1pPr marL="0" indent="0">
              <a:buNone/>
              <a:defRPr sz="1800" b="1" baseline="0">
                <a:solidFill>
                  <a:schemeClr val="bg1"/>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PAGE HEADER</a:t>
            </a:r>
          </a:p>
        </p:txBody>
      </p:sp>
    </p:spTree>
    <p:extLst>
      <p:ext uri="{BB962C8B-B14F-4D97-AF65-F5344CB8AC3E}">
        <p14:creationId xmlns:p14="http://schemas.microsoft.com/office/powerpoint/2010/main" val="25798937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20"/>
            <a:ext cx="10758655" cy="612823"/>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573"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4"/>
            <a:ext cx="3223861" cy="690597"/>
          </a:xfrm>
          <a:prstGeom prst="rect">
            <a:avLst/>
          </a:prstGeom>
        </p:spPr>
      </p:pic>
    </p:spTree>
    <p:extLst>
      <p:ext uri="{BB962C8B-B14F-4D97-AF65-F5344CB8AC3E}">
        <p14:creationId xmlns:p14="http://schemas.microsoft.com/office/powerpoint/2010/main" val="4134324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3252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49728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3"/>
            <a:ext cx="11151917" cy="2395795"/>
          </a:xfrm>
          <a:prstGeom prst="rect">
            <a:avLst/>
          </a:prstGeom>
        </p:spPr>
        <p:txBody>
          <a:bodyPr>
            <a:spAutoFit/>
          </a:bodyPr>
          <a:lstStyle>
            <a:lvl1pPr marL="342769" indent="-342769">
              <a:buClr>
                <a:srgbClr val="FFFFFF"/>
              </a:buClr>
              <a:buSzPct val="90000"/>
              <a:buFont typeface="Arial" pitchFamily="34" charset="0"/>
              <a:buChar char="•"/>
              <a:defRPr sz="3527">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12" indent="-285642">
              <a:buClr>
                <a:srgbClr val="FFFFFF"/>
              </a:buClr>
              <a:buSzPct val="90000"/>
              <a:buFont typeface="Arial" pitchFamily="34" charset="0"/>
              <a:buChar char="•"/>
              <a:defRPr sz="3135">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52" indent="-28564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5" indent="-228513">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9" indent="-228513">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96139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1" y="1189177"/>
            <a:ext cx="11653523" cy="181793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583616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41" y="1114098"/>
            <a:ext cx="11653523" cy="461665"/>
          </a:xfrm>
        </p:spPr>
        <p:txBody>
          <a:bodyPr>
            <a:spAutoFit/>
          </a:bodyPr>
          <a:lstStyle>
            <a:lvl1pPr marL="0" indent="0">
              <a:buNone/>
              <a:defRPr sz="2000" b="1">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9130533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1" y="13198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1692708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64539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71661391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92589393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30194457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0786907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31925428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822671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771226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29377858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474839"/>
            <a:ext cx="12192000" cy="53831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254780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02976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6347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8930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34390534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382161111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789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50404777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6064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8"/>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12899" y="3219171"/>
            <a:ext cx="7515594" cy="544765"/>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42325713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0737030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046288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871938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3615579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43509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811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555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904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9423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731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1396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922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047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1429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24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6305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1856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1270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76615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044864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9053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482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98306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91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42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96061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98210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3045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3" y="672855"/>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2"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dirty="0"/>
              <a:t>CHAPTER TITLE BREADCRUM</a:t>
            </a:r>
          </a:p>
        </p:txBody>
      </p:sp>
    </p:spTree>
    <p:extLst>
      <p:ext uri="{BB962C8B-B14F-4D97-AF65-F5344CB8AC3E}">
        <p14:creationId xmlns:p14="http://schemas.microsoft.com/office/powerpoint/2010/main" val="41118161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Tree>
    <p:extLst>
      <p:ext uri="{BB962C8B-B14F-4D97-AF65-F5344CB8AC3E}">
        <p14:creationId xmlns:p14="http://schemas.microsoft.com/office/powerpoint/2010/main" val="3801665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03326428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1" y="13071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03940563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5" y="348573"/>
            <a:ext cx="6274973" cy="670440"/>
          </a:xfrm>
        </p:spPr>
        <p:txBody>
          <a:bodyPr lIns="146304" tIns="109728" rIns="146304" bIns="109728" anchor="t" anchorCtr="0"/>
          <a:lstStyle>
            <a:lvl1pPr marL="0" indent="0">
              <a:lnSpc>
                <a:spcPts val="3525"/>
              </a:lnSpc>
              <a:buFontTx/>
              <a:buNone/>
              <a:defRPr sz="3525">
                <a:solidFill>
                  <a:schemeClr val="tx2"/>
                </a:solidFill>
                <a:latin typeface="+mj-lt"/>
              </a:defRPr>
            </a:lvl1pPr>
            <a:lvl2pPr marL="335855" indent="0">
              <a:buFontTx/>
              <a:buNone/>
              <a:defRPr sz="3525">
                <a:latin typeface="Segoe Pro Light"/>
              </a:defRPr>
            </a:lvl2pPr>
            <a:lvl3pPr marL="559757" indent="0">
              <a:buFontTx/>
              <a:buNone/>
              <a:defRPr sz="3525">
                <a:latin typeface="Segoe Pro Light"/>
              </a:defRPr>
            </a:lvl3pPr>
            <a:lvl4pPr marL="783661" indent="0">
              <a:buFontTx/>
              <a:buNone/>
              <a:defRPr sz="3525">
                <a:latin typeface="Segoe Pro Light"/>
              </a:defRPr>
            </a:lvl4pPr>
            <a:lvl5pPr marL="1007560" indent="0">
              <a:buFontTx/>
              <a:buNone/>
              <a:defRPr sz="3525">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4" y="2084176"/>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8"/>
              </a:lnSpc>
              <a:spcBef>
                <a:spcPts val="0"/>
              </a:spcBef>
              <a:spcAft>
                <a:spcPts val="1172"/>
              </a:spcAft>
              <a:buNone/>
              <a:defRPr sz="127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595446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732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7"/>
            <a:ext cx="11653523" cy="2067233"/>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68829755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2000">
                      <a:srgbClr val="FFFFFF"/>
                    </a:gs>
                    <a:gs pos="98000">
                      <a:srgbClr val="FFFFFF"/>
                    </a:gs>
                  </a:gsLst>
                  <a:lin ang="5400000" scaled="1"/>
                </a:gradFill>
                <a:effectLst/>
                <a:uLnTx/>
                <a:uFillTx/>
                <a:latin typeface="Segoe UI"/>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3" y="2084192"/>
            <a:ext cx="6274911" cy="1793104"/>
          </a:xfrm>
          <a:noFill/>
        </p:spPr>
        <p:txBody>
          <a:bodyPr lIns="146304" tIns="91440" rIns="146304" bIns="91440" anchor="t" anchorCtr="0"/>
          <a:lstStyle>
            <a:lvl1pPr>
              <a:defRPr sz="5293"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6">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1" name="Group 230"/>
          <p:cNvGrpSpPr/>
          <p:nvPr userDrawn="1"/>
        </p:nvGrpSpPr>
        <p:grpSpPr bwMode="auto">
          <a:xfrm>
            <a:off x="6237652"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616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79845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888838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78712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015339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93834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09668646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179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76777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993065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57635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109729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9035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237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04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63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92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67659853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08595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995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834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49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4053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5653212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6257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86081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1768480"/>
            <a:ext cx="11231365" cy="1427442"/>
          </a:xfrm>
        </p:spPr>
        <p:txBody>
          <a:bodyPr/>
          <a:lstStyle>
            <a:lvl1pPr marL="0" indent="0">
              <a:buNone/>
              <a:defRPr lang="en-US" sz="8796"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3898"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900" y="3219172"/>
            <a:ext cx="7515594"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3898"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67108465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5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1351723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565667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5568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27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125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723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3082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900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17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557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544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2888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0543841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661765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626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1248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104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9033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2398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769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08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181113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67868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69338418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7970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356524553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40" y="10150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42602772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303027379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291106362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1" y="685801"/>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40" y="13833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
        <p:nvSpPr>
          <p:cNvPr id="4" name="Text Placeholder 5"/>
          <p:cNvSpPr>
            <a:spLocks noGrp="1"/>
          </p:cNvSpPr>
          <p:nvPr>
            <p:ph type="body" sz="quarter" idx="11"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400913807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383641132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1883965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58325324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859816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042891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72529094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329933790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76735419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9672470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84785649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474839"/>
            <a:ext cx="12192000" cy="53831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437853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88453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347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630396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8527722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eatures title and content">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072494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215896142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6314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904561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8"/>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12899" y="3219171"/>
            <a:ext cx="7515594" cy="544765"/>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21868111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19765727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87429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16393319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1474227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92076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4B30FF-CE79-B445-9240-B47D8C5B0D52}" type="datetimeFigureOut">
              <a:rPr lang="en-US">
                <a:solidFill>
                  <a:prstClr val="black">
                    <a:tint val="75000"/>
                  </a:prstClr>
                </a:solidFill>
              </a:rPr>
              <a:pPr/>
              <a:t>6/2/22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01E228B-B8E4-4E47-925B-12AF16A05CA6}" type="slidenum">
              <a:rPr lang="en-US">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8" y="1"/>
            <a:ext cx="12190992" cy="6400800"/>
          </a:xfrm>
          <a:prstGeom prst="rect">
            <a:avLst/>
          </a:prstGeom>
        </p:spPr>
      </p:pic>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a:lnSpc>
                <a:spcPts val="4000"/>
              </a:lnSpc>
              <a:defRPr/>
            </a:pPr>
            <a:r>
              <a:rPr lang="en-US" sz="1600" spc="300" dirty="0">
                <a:solidFill>
                  <a:srgbClr val="0070C0"/>
                </a:solidFill>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
        <p:nvSpPr>
          <p:cNvPr id="14" name="TextBox 13"/>
          <p:cNvSpPr txBox="1"/>
          <p:nvPr userDrawn="1"/>
        </p:nvSpPr>
        <p:spPr>
          <a:xfrm>
            <a:off x="0" y="2868782"/>
            <a:ext cx="8015040" cy="808426"/>
          </a:xfrm>
          <a:prstGeom prst="rect">
            <a:avLst/>
          </a:prstGeom>
          <a:noFill/>
        </p:spPr>
        <p:txBody>
          <a:bodyPr wrap="square" lIns="182880" tIns="146304" rIns="182880" bIns="146304" rtlCol="0">
            <a:spAutoFit/>
          </a:bodyPr>
          <a:lstStyle/>
          <a:p>
            <a:pPr>
              <a:lnSpc>
                <a:spcPts val="4000"/>
              </a:lnSpc>
            </a:pPr>
            <a:r>
              <a:rPr lang="en-US" sz="1600" spc="300" dirty="0">
                <a:solidFill>
                  <a:srgbClr val="0070C0"/>
                </a:solidFill>
              </a:rPr>
              <a:t>Training &amp; Practice Building for Solution Architects</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859353482"/>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algn="ctr">
              <a:lnSpc>
                <a:spcPts val="4000"/>
              </a:lnSpc>
              <a:defRPr/>
            </a:pPr>
            <a:r>
              <a:rPr lang="en-US" sz="3600" dirty="0">
                <a:solidFill>
                  <a:srgbClr val="0070C0"/>
                </a:solidFill>
                <a:latin typeface="Segoe UI Light"/>
              </a:rPr>
              <a:t>Engineer to Engineer</a:t>
            </a:r>
          </a:p>
        </p:txBody>
      </p:sp>
      <p:pic>
        <p:nvPicPr>
          <p:cNvPr id="5" name="Picture 4"/>
          <p:cNvPicPr>
            <a:picLocks noChangeAspect="1"/>
          </p:cNvPicPr>
          <p:nvPr userDrawn="1"/>
        </p:nvPicPr>
        <p:blipFill>
          <a:blip r:embed="rId2"/>
          <a:stretch>
            <a:fillRect/>
          </a:stretch>
        </p:blipFill>
        <p:spPr>
          <a:xfrm>
            <a:off x="0" y="0"/>
            <a:ext cx="12192000" cy="2858788"/>
          </a:xfrm>
          <a:prstGeom prst="rect">
            <a:avLst/>
          </a:prstGeom>
        </p:spPr>
      </p:pic>
    </p:spTree>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a:lnSpc>
                <a:spcPct val="90000"/>
              </a:lnSpc>
              <a:spcAft>
                <a:spcPts val="600"/>
              </a:spcAft>
              <a:defRPr/>
            </a:pPr>
            <a:r>
              <a:rPr lang="en-US" sz="11500" dirty="0">
                <a:gradFill>
                  <a:gsLst>
                    <a:gs pos="2917">
                      <a:prstClr val="white"/>
                    </a:gs>
                    <a:gs pos="30000">
                      <a:prstClr val="white"/>
                    </a:gs>
                  </a:gsLst>
                  <a:lin ang="5400000" scaled="0"/>
                </a:gradFill>
                <a:latin typeface="Segoe UI Light"/>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algn="ctr">
              <a:lnSpc>
                <a:spcPts val="4000"/>
              </a:lnSpc>
              <a:defRPr/>
            </a:pPr>
            <a:r>
              <a:rPr lang="en-US" sz="3600" dirty="0">
                <a:solidFill>
                  <a:srgbClr val="0070C0"/>
                </a:solidFill>
                <a:latin typeface="Segoe UI Light"/>
              </a:rPr>
              <a:t>Engineer to Engineer</a:t>
            </a:r>
          </a:p>
        </p:txBody>
      </p:sp>
      <p:sp>
        <p:nvSpPr>
          <p:cNvPr id="10" name="TextBox 9"/>
          <p:cNvSpPr txBox="1"/>
          <p:nvPr userDrawn="1"/>
        </p:nvSpPr>
        <p:spPr>
          <a:xfrm>
            <a:off x="7569411" y="2655027"/>
            <a:ext cx="414600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gradFill>
                  <a:gsLst>
                    <a:gs pos="2917">
                      <a:prstClr val="white"/>
                    </a:gs>
                    <a:gs pos="30000">
                      <a:prstClr val="white"/>
                    </a:gs>
                  </a:gsLst>
                  <a:lin ang="5400000" scaled="0"/>
                </a:gradFill>
                <a:latin typeface="Segoe UI Light"/>
              </a:rPr>
              <a:t>Demo</a:t>
            </a:r>
          </a:p>
        </p:txBody>
      </p:sp>
      <p:pic>
        <p:nvPicPr>
          <p:cNvPr id="11" name="Picture 10"/>
          <p:cNvPicPr>
            <a:picLocks noChangeAspect="1"/>
          </p:cNvPicPr>
          <p:nvPr userDrawn="1"/>
        </p:nvPicPr>
        <p:blipFill>
          <a:blip r:embed="rId2"/>
          <a:stretch>
            <a:fillRect/>
          </a:stretch>
        </p:blipFill>
        <p:spPr>
          <a:xfrm>
            <a:off x="0" y="0"/>
            <a:ext cx="12192000" cy="2858788"/>
          </a:xfrm>
          <a:prstGeom prst="rect">
            <a:avLst/>
          </a:prstGeom>
        </p:spPr>
      </p:pic>
      <p:sp>
        <p:nvSpPr>
          <p:cNvPr id="12" name="TextBox 11"/>
          <p:cNvSpPr txBox="1"/>
          <p:nvPr userDrawn="1"/>
        </p:nvSpPr>
        <p:spPr>
          <a:xfrm>
            <a:off x="778469" y="1024876"/>
            <a:ext cx="3740504" cy="1321387"/>
          </a:xfrm>
          <a:prstGeom prst="rect">
            <a:avLst/>
          </a:prstGeom>
          <a:noFill/>
        </p:spPr>
        <p:txBody>
          <a:bodyPr wrap="square" lIns="182880" tIns="146304" rIns="182880" bIns="146304" rtlCol="0">
            <a:spAutoFit/>
          </a:bodyPr>
          <a:lstStyle/>
          <a:p>
            <a:pPr algn="ctr">
              <a:lnSpc>
                <a:spcPts val="4000"/>
              </a:lnSpc>
            </a:pPr>
            <a:r>
              <a:rPr lang="en-US" sz="3600" dirty="0">
                <a:solidFill>
                  <a:srgbClr val="0070C0"/>
                </a:solidFill>
                <a:latin typeface="Segoe UI Light"/>
              </a:rPr>
              <a:t>Engineer to Engineer</a:t>
            </a:r>
          </a:p>
        </p:txBody>
      </p:sp>
    </p:spTree>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prstClr val="white"/>
                    </a:gs>
                    <a:gs pos="30000">
                      <a:prstClr val="white"/>
                    </a:gs>
                  </a:gsLst>
                  <a:lin ang="5400000" scaled="0"/>
                </a:gradFill>
                <a:latin typeface="Segoe UI Light"/>
              </a:rPr>
              <a:t>Your anonymous feedback is greatly appreciated.</a:t>
            </a:r>
          </a:p>
          <a:p>
            <a:pPr algn="ctr">
              <a:lnSpc>
                <a:spcPct val="90000"/>
              </a:lnSpc>
              <a:spcAft>
                <a:spcPts val="600"/>
              </a:spcAft>
            </a:pPr>
            <a:endParaRPr lang="en-US" sz="4000" dirty="0">
              <a:gradFill>
                <a:gsLst>
                  <a:gs pos="2917">
                    <a:prstClr val="white"/>
                  </a:gs>
                  <a:gs pos="30000">
                    <a:prstClr val="white"/>
                  </a:gs>
                </a:gsLst>
                <a:lin ang="5400000" scaled="0"/>
              </a:gradFill>
              <a:latin typeface="Segoe UI Light"/>
            </a:endParaRPr>
          </a:p>
          <a:p>
            <a:pPr algn="ctr">
              <a:lnSpc>
                <a:spcPct val="90000"/>
              </a:lnSpc>
              <a:spcAft>
                <a:spcPts val="600"/>
              </a:spcAft>
            </a:pPr>
            <a:r>
              <a:rPr lang="en-US" sz="4000" dirty="0">
                <a:gradFill>
                  <a:gsLst>
                    <a:gs pos="2917">
                      <a:prstClr val="white"/>
                    </a:gs>
                    <a:gs pos="30000">
                      <a:prstClr val="white"/>
                    </a:gs>
                  </a:gsLst>
                  <a:lin ang="5400000" scaled="0"/>
                </a:gradFill>
                <a:latin typeface="Segoe UI Light"/>
              </a:rPr>
              <a:t>Please rate this session at the end of the day at the URL below.</a:t>
            </a: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prstClr val="white"/>
                    </a:gs>
                    <a:gs pos="30000">
                      <a:prstClr val="white"/>
                    </a:gs>
                  </a:gsLst>
                  <a:lin ang="5400000" scaled="0"/>
                </a:gradFill>
                <a:latin typeface="Segoe UI Light"/>
              </a:rPr>
              <a:t>Thank You!</a:t>
            </a:r>
          </a:p>
        </p:txBody>
      </p:sp>
    </p:spTree>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27209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77916923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465210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68470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4946539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5850129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616385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2069712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45371153"/>
      </p:ext>
    </p:extLst>
  </p:cSld>
  <p:clrMapOvr>
    <a:masterClrMapping/>
  </p:clrMapOvr>
  <p:transition>
    <p:fade/>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8871602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3909878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7453749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2256595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067728"/>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067728"/>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7452843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4999504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91663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6226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95755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0064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939878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0021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34406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5038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73404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276119"/>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8472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65585869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4722092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9540209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78942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1189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17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19465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3175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23752540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861472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Tree>
    <p:extLst>
      <p:ext uri="{BB962C8B-B14F-4D97-AF65-F5344CB8AC3E}">
        <p14:creationId xmlns:p14="http://schemas.microsoft.com/office/powerpoint/2010/main" val="10641136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9558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71005810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23118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37295473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53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5294">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40626784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341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645177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662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62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204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776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965969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3524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17934"/>
          </a:xfrm>
        </p:spPr>
        <p:txBody>
          <a:bodyPr/>
          <a:lstStyle>
            <a:lvl1pPr marL="0" indent="0">
              <a:buNone/>
              <a:defRPr sz="2600">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34980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11187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86877" y="624502"/>
            <a:ext cx="11655078" cy="899665"/>
          </a:xfrm>
        </p:spPr>
        <p:txBody>
          <a:bodyPr/>
          <a:lstStyle>
            <a:lvl1pPr>
              <a:defRPr sz="4400"/>
            </a:lvl1pPr>
          </a:lstStyle>
          <a:p>
            <a:r>
              <a:rPr lang="en-US" dirty="0"/>
              <a:t>Click to edit Master title style</a:t>
            </a:r>
          </a:p>
        </p:txBody>
      </p:sp>
      <p:sp>
        <p:nvSpPr>
          <p:cNvPr id="3" name="Text Placeholder 3"/>
          <p:cNvSpPr>
            <a:spLocks noGrp="1"/>
          </p:cNvSpPr>
          <p:nvPr>
            <p:ph type="body" sz="quarter" idx="10" hasCustomPrompt="1"/>
          </p:nvPr>
        </p:nvSpPr>
        <p:spPr>
          <a:xfrm>
            <a:off x="286876" y="278652"/>
            <a:ext cx="11653523" cy="410369"/>
          </a:xfrm>
        </p:spPr>
        <p:txBody>
          <a:bodyPr/>
          <a:lstStyle>
            <a:lvl1pPr marL="0" indent="0">
              <a:buNone/>
              <a:defRPr sz="1600" b="1" baseline="0">
                <a:solidFill>
                  <a:srgbClr val="0078D7"/>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CHAPTER TITLE 20pt Segoe UI Bold ALL CAPS</a:t>
            </a:r>
          </a:p>
        </p:txBody>
      </p:sp>
    </p:spTree>
    <p:extLst>
      <p:ext uri="{BB962C8B-B14F-4D97-AF65-F5344CB8AC3E}">
        <p14:creationId xmlns:p14="http://schemas.microsoft.com/office/powerpoint/2010/main" val="10037641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2733047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7" name="Rectangle 6"/>
          <p:cNvSpPr/>
          <p:nvPr userDrawn="1"/>
        </p:nvSpPr>
        <p:spPr bwMode="auto">
          <a:xfrm>
            <a:off x="0" y="1524000"/>
            <a:ext cx="12192000" cy="5334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5526571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1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fld id="{207F261A-9775-46D1-88CD-C33B26ED6680}" type="datetimeFigureOut">
              <a:rPr kumimoji="0" lang="en-US" sz="1800"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l" defTabSz="913505" rtl="0" eaLnBrk="1" fontAlgn="base" latinLnBrk="0" hangingPunct="1">
                <a:lnSpc>
                  <a:spcPct val="100000"/>
                </a:lnSpc>
                <a:spcBef>
                  <a:spcPct val="0"/>
                </a:spcBef>
                <a:spcAft>
                  <a:spcPct val="0"/>
                </a:spcAft>
                <a:buClrTx/>
                <a:buSzTx/>
                <a:buFontTx/>
                <a:buNone/>
                <a:tabLst/>
                <a:defRPr/>
              </a:pPr>
              <a:t>6/2/22</a:t>
            </a:fld>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fld id="{397FD1DD-706D-411B-8A50-0694170D532F}" type="slidenum">
              <a:rPr kumimoji="0" lang="en-US" sz="1800"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l" defTabSz="913505" rtl="0" eaLnBrk="1" fontAlgn="base" latinLnBrk="0" hangingPunct="1">
                <a:lnSpc>
                  <a:spcPct val="100000"/>
                </a:lnSpc>
                <a:spcBef>
                  <a:spcPct val="0"/>
                </a:spcBef>
                <a:spcAft>
                  <a:spcPct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3420248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11367169" y="6437746"/>
            <a:ext cx="555597" cy="13386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11453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7440"/>
            <a:ext cx="12192000" cy="7001965"/>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6032754" y="2001"/>
            <a:ext cx="6159246" cy="6993885"/>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830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020029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524000"/>
            <a:ext cx="12192000" cy="5334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064272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mp; Content Bulleted Text-blue">
    <p:bg bwMode="lt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4705">
                <a:solidFill>
                  <a:schemeClr val="bg1"/>
                </a:solidFill>
              </a:defRPr>
            </a:lvl1pPr>
          </a:lstStyle>
          <a:p>
            <a:r>
              <a:rPr lang="en-US" dirty="0"/>
              <a:t>Click to edit Master title style</a:t>
            </a:r>
          </a:p>
        </p:txBody>
      </p:sp>
      <p:sp>
        <p:nvSpPr>
          <p:cNvPr id="4" name="Content Placeholder 3"/>
          <p:cNvSpPr>
            <a:spLocks noGrp="1"/>
          </p:cNvSpPr>
          <p:nvPr>
            <p:ph sz="quarter" idx="10"/>
          </p:nvPr>
        </p:nvSpPr>
        <p:spPr>
          <a:xfrm>
            <a:off x="269239" y="1394637"/>
            <a:ext cx="10757098" cy="1889074"/>
          </a:xfrm>
        </p:spPr>
        <p:txBody>
          <a:bodyPr/>
          <a:lstStyle>
            <a:lvl1pPr>
              <a:buSzPct val="80000"/>
              <a:defRPr sz="2745">
                <a:solidFill>
                  <a:schemeClr val="bg1"/>
                </a:solidFill>
                <a:latin typeface="+mj-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31466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9"/>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3" tIns="143395" rIns="179243" bIns="143395"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898"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6"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065" indent="0" algn="ctr">
              <a:buNone/>
              <a:defRPr>
                <a:solidFill>
                  <a:schemeClr val="tx1">
                    <a:tint val="75000"/>
                  </a:schemeClr>
                </a:solidFill>
              </a:defRPr>
            </a:lvl2pPr>
            <a:lvl3pPr marL="896129" indent="0" algn="ctr">
              <a:buNone/>
              <a:defRPr>
                <a:solidFill>
                  <a:schemeClr val="tx1">
                    <a:tint val="75000"/>
                  </a:schemeClr>
                </a:solidFill>
              </a:defRPr>
            </a:lvl3pPr>
            <a:lvl4pPr marL="1344195" indent="0" algn="ctr">
              <a:buNone/>
              <a:defRPr>
                <a:solidFill>
                  <a:schemeClr val="tx1">
                    <a:tint val="75000"/>
                  </a:schemeClr>
                </a:solidFill>
              </a:defRPr>
            </a:lvl4pPr>
            <a:lvl5pPr marL="1792260" indent="0" algn="ctr">
              <a:buNone/>
              <a:defRPr>
                <a:solidFill>
                  <a:schemeClr val="tx1">
                    <a:tint val="75000"/>
                  </a:schemeClr>
                </a:solidFill>
              </a:defRPr>
            </a:lvl5pPr>
            <a:lvl6pPr marL="2240325" indent="0" algn="ctr">
              <a:buNone/>
              <a:defRPr>
                <a:solidFill>
                  <a:schemeClr val="tx1">
                    <a:tint val="75000"/>
                  </a:schemeClr>
                </a:solidFill>
              </a:defRPr>
            </a:lvl6pPr>
            <a:lvl7pPr marL="2688389" indent="0" algn="ctr">
              <a:buNone/>
              <a:defRPr>
                <a:solidFill>
                  <a:schemeClr val="tx1">
                    <a:tint val="75000"/>
                  </a:schemeClr>
                </a:solidFill>
              </a:defRPr>
            </a:lvl7pPr>
            <a:lvl8pPr marL="3136454" indent="0" algn="ctr">
              <a:buNone/>
              <a:defRPr>
                <a:solidFill>
                  <a:schemeClr val="tx1">
                    <a:tint val="75000"/>
                  </a:schemeClr>
                </a:solidFill>
              </a:defRPr>
            </a:lvl8pPr>
            <a:lvl9pPr marL="3584520"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6"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40" y="5002887"/>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98097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688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8718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1817934"/>
          </a:xfrm>
        </p:spPr>
        <p:txBody>
          <a:bodyPr/>
          <a:lstStyle>
            <a:lvl1pPr marL="0" indent="0">
              <a:buNone/>
              <a:defRPr sz="2600">
                <a:solidFill>
                  <a:schemeClr val="tx2"/>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90341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994378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13560117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1" y="685801"/>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40" y="13833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
        <p:nvSpPr>
          <p:cNvPr id="4" name="Text Placeholder 5"/>
          <p:cNvSpPr>
            <a:spLocks noGrp="1"/>
          </p:cNvSpPr>
          <p:nvPr>
            <p:ph type="body" sz="quarter" idx="11"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33852606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86877" y="624503"/>
            <a:ext cx="11655078" cy="899665"/>
          </a:xfrm>
        </p:spPr>
        <p:txBody>
          <a:bodyPr/>
          <a:lstStyle>
            <a:lvl1pPr>
              <a:defRPr sz="4400"/>
            </a:lvl1pPr>
          </a:lstStyle>
          <a:p>
            <a:r>
              <a:rPr lang="en-US" dirty="0"/>
              <a:t>Click to edit Master title style</a:t>
            </a:r>
          </a:p>
        </p:txBody>
      </p:sp>
      <p:sp>
        <p:nvSpPr>
          <p:cNvPr id="3" name="Text Placeholder 3"/>
          <p:cNvSpPr>
            <a:spLocks noGrp="1"/>
          </p:cNvSpPr>
          <p:nvPr>
            <p:ph type="body" sz="quarter" idx="10" hasCustomPrompt="1"/>
          </p:nvPr>
        </p:nvSpPr>
        <p:spPr>
          <a:xfrm>
            <a:off x="286876" y="278653"/>
            <a:ext cx="11653523" cy="410369"/>
          </a:xfrm>
        </p:spPr>
        <p:txBody>
          <a:bodyPr/>
          <a:lstStyle>
            <a:lvl1pPr marL="0" indent="0">
              <a:buNone/>
              <a:defRPr sz="1600" b="1" baseline="0">
                <a:solidFill>
                  <a:srgbClr val="0078D7"/>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CHAPTER TITLE 20pt Segoe UI Bold ALL CAPS</a:t>
            </a:r>
          </a:p>
        </p:txBody>
      </p:sp>
    </p:spTree>
    <p:extLst>
      <p:ext uri="{BB962C8B-B14F-4D97-AF65-F5344CB8AC3E}">
        <p14:creationId xmlns:p14="http://schemas.microsoft.com/office/powerpoint/2010/main" val="26847212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60300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74955188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40" y="1114098"/>
            <a:ext cx="11653523" cy="461665"/>
          </a:xfrm>
        </p:spPr>
        <p:txBody>
          <a:bodyPr>
            <a:spAutoFit/>
          </a:bodyPr>
          <a:lstStyle>
            <a:lvl1pPr marL="0" indent="0">
              <a:buNone/>
              <a:defRPr sz="2000" b="1">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8736482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51127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Tree>
    <p:extLst>
      <p:ext uri="{BB962C8B-B14F-4D97-AF65-F5344CB8AC3E}">
        <p14:creationId xmlns:p14="http://schemas.microsoft.com/office/powerpoint/2010/main" val="21390845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3160331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1635189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40" y="10150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4437353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Rectangle 4"/>
          <p:cNvSpPr/>
          <p:nvPr userDrawn="1"/>
        </p:nvSpPr>
        <p:spPr bwMode="auto">
          <a:xfrm>
            <a:off x="0" y="1828800"/>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41631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Rectangle 4"/>
          <p:cNvSpPr/>
          <p:nvPr userDrawn="1"/>
        </p:nvSpPr>
        <p:spPr bwMode="auto">
          <a:xfrm>
            <a:off x="0" y="1828800"/>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2774300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800"/>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152724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8932448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800"/>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40" y="10150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121191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2891074"/>
            <a:ext cx="11653523" cy="1158793"/>
          </a:xfrm>
          <a:noFill/>
        </p:spPr>
        <p:txBody>
          <a:bodyPr tIns="91440" bIns="91440" anchor="t" anchorCtr="0">
            <a:spAutoFit/>
          </a:bodyPr>
          <a:lstStyle>
            <a:lvl1pPr>
              <a:defRPr sz="7056" spc="-98" baseline="0">
                <a:solidFill>
                  <a:schemeClr val="bg1"/>
                </a:solidFill>
              </a:defRPr>
            </a:lvl1pPr>
          </a:lstStyle>
          <a:p>
            <a:r>
              <a:rPr lang="en-US" dirty="0"/>
              <a:t>Section title</a:t>
            </a:r>
          </a:p>
        </p:txBody>
      </p:sp>
    </p:spTree>
    <p:extLst>
      <p:ext uri="{BB962C8B-B14F-4D97-AF65-F5344CB8AC3E}">
        <p14:creationId xmlns:p14="http://schemas.microsoft.com/office/powerpoint/2010/main" val="5614535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2891074"/>
            <a:ext cx="11653523" cy="1158793"/>
          </a:xfrm>
          <a:noFill/>
        </p:spPr>
        <p:txBody>
          <a:bodyPr tIns="91440" bIns="91440" anchor="t" anchorCtr="0">
            <a:spAutoFit/>
          </a:bodyPr>
          <a:lstStyle>
            <a:lvl1pPr>
              <a:defRPr sz="7056"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40" y="457200"/>
            <a:ext cx="11653523" cy="433965"/>
          </a:xfrm>
        </p:spPr>
        <p:txBody>
          <a:bodyPr>
            <a:spAutoFit/>
          </a:bodyPr>
          <a:lstStyle>
            <a:lvl1pPr marL="0" indent="0">
              <a:buNone/>
              <a:defRPr sz="1800" b="1" baseline="0">
                <a:solidFill>
                  <a:schemeClr val="bg1"/>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PAGE HEADER</a:t>
            </a:r>
          </a:p>
        </p:txBody>
      </p:sp>
    </p:spTree>
    <p:extLst>
      <p:ext uri="{BB962C8B-B14F-4D97-AF65-F5344CB8AC3E}">
        <p14:creationId xmlns:p14="http://schemas.microsoft.com/office/powerpoint/2010/main" val="18333322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9"/>
            <a:ext cx="10758655" cy="612823"/>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703"/>
            <a:ext cx="3223861" cy="690597"/>
          </a:xfrm>
          <a:prstGeom prst="rect">
            <a:avLst/>
          </a:prstGeom>
        </p:spPr>
      </p:pic>
    </p:spTree>
    <p:extLst>
      <p:ext uri="{BB962C8B-B14F-4D97-AF65-F5344CB8AC3E}">
        <p14:creationId xmlns:p14="http://schemas.microsoft.com/office/powerpoint/2010/main" val="623924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ext uri="{BB962C8B-B14F-4D97-AF65-F5344CB8AC3E}">
        <p14:creationId xmlns:p14="http://schemas.microsoft.com/office/powerpoint/2010/main" val="228812351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15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3330" fontAlgn="base">
              <a:spcBef>
                <a:spcPct val="0"/>
              </a:spcBef>
              <a:spcAft>
                <a:spcPct val="0"/>
              </a:spcAft>
            </a:pPr>
            <a:fld id="{207F261A-9775-46D1-88CD-C33B26ED6680}" type="datetimeFigureOut">
              <a:rPr lang="en-US" smtClean="0">
                <a:solidFill>
                  <a:srgbClr val="505050"/>
                </a:solidFill>
                <a:ea typeface="ＭＳ Ｐゴシック" charset="0"/>
              </a:rPr>
              <a:pPr defTabSz="913330" fontAlgn="base">
                <a:spcBef>
                  <a:spcPct val="0"/>
                </a:spcBef>
                <a:spcAft>
                  <a:spcPct val="0"/>
                </a:spcAft>
              </a:pPr>
              <a:t>6/2/22</a:t>
            </a:fld>
            <a:endParaRPr lang="en-US" dirty="0">
              <a:solidFill>
                <a:srgbClr val="505050"/>
              </a:solidFill>
              <a:ea typeface="ＭＳ Ｐゴシック" charset="0"/>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3330" fontAlgn="base">
              <a:spcBef>
                <a:spcPct val="0"/>
              </a:spcBef>
              <a:spcAft>
                <a:spcPct val="0"/>
              </a:spcAft>
            </a:pPr>
            <a:endParaRPr lang="en-US" dirty="0">
              <a:solidFill>
                <a:srgbClr val="505050"/>
              </a:solidFill>
              <a:ea typeface="ＭＳ Ｐゴシック" charset="0"/>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3330" fontAlgn="base">
              <a:spcBef>
                <a:spcPct val="0"/>
              </a:spcBef>
              <a:spcAft>
                <a:spcPct val="0"/>
              </a:spcAft>
            </a:pPr>
            <a:fld id="{397FD1DD-706D-411B-8A50-0694170D532F}" type="slidenum">
              <a:rPr lang="en-US" smtClean="0">
                <a:solidFill>
                  <a:srgbClr val="505050"/>
                </a:solidFill>
                <a:ea typeface="ＭＳ Ｐゴシック" charset="0"/>
              </a:rPr>
              <a:pPr defTabSz="913330" fontAlgn="base">
                <a:spcBef>
                  <a:spcPct val="0"/>
                </a:spcBef>
                <a:spcAft>
                  <a:spcPct val="0"/>
                </a:spcAft>
              </a:pPr>
              <a:t>‹#›</a:t>
            </a:fld>
            <a:endParaRPr lang="en-US" dirty="0">
              <a:solidFill>
                <a:srgbClr val="505050"/>
              </a:solidFill>
              <a:ea typeface="ＭＳ Ｐゴシック" charset="0"/>
            </a:endParaRPr>
          </a:p>
        </p:txBody>
      </p:sp>
    </p:spTree>
    <p:extLst>
      <p:ext uri="{BB962C8B-B14F-4D97-AF65-F5344CB8AC3E}">
        <p14:creationId xmlns:p14="http://schemas.microsoft.com/office/powerpoint/2010/main" val="15805584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834633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0"/>
            <a:ext cx="12192000" cy="6858000"/>
          </a:xfrm>
          <a:prstGeom prst="rect">
            <a:avLst/>
          </a:prstGeom>
        </p:spPr>
      </p:pic>
      <p:sp>
        <p:nvSpPr>
          <p:cNvPr id="14" name="Rectangle 13"/>
          <p:cNvSpPr/>
          <p:nvPr userDrawn="1"/>
        </p:nvSpPr>
        <p:spPr bwMode="auto">
          <a:xfrm>
            <a:off x="269239" y="2935289"/>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3" tIns="143395" rIns="179243" bIns="143395"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898"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6" y="5754633"/>
            <a:ext cx="5720046" cy="430887"/>
          </a:xfrm>
        </p:spPr>
        <p:txBody>
          <a:bodyPr anchor="ctr"/>
          <a:lstStyle>
            <a:lvl1pPr marL="0" indent="0" algn="l">
              <a:lnSpc>
                <a:spcPct val="100000"/>
              </a:lnSpc>
              <a:spcBef>
                <a:spcPts val="0"/>
              </a:spcBef>
              <a:buNone/>
              <a:defRPr sz="1600">
                <a:solidFill>
                  <a:schemeClr val="bg1"/>
                </a:solidFill>
                <a:latin typeface="+mj-lt"/>
              </a:defRPr>
            </a:lvl1pPr>
            <a:lvl2pPr marL="448065" indent="0" algn="ctr">
              <a:buNone/>
              <a:defRPr>
                <a:solidFill>
                  <a:schemeClr val="tx1">
                    <a:tint val="75000"/>
                  </a:schemeClr>
                </a:solidFill>
              </a:defRPr>
            </a:lvl2pPr>
            <a:lvl3pPr marL="896129" indent="0" algn="ctr">
              <a:buNone/>
              <a:defRPr>
                <a:solidFill>
                  <a:schemeClr val="tx1">
                    <a:tint val="75000"/>
                  </a:schemeClr>
                </a:solidFill>
              </a:defRPr>
            </a:lvl3pPr>
            <a:lvl4pPr marL="1344195" indent="0" algn="ctr">
              <a:buNone/>
              <a:defRPr>
                <a:solidFill>
                  <a:schemeClr val="tx1">
                    <a:tint val="75000"/>
                  </a:schemeClr>
                </a:solidFill>
              </a:defRPr>
            </a:lvl4pPr>
            <a:lvl5pPr marL="1792260" indent="0" algn="ctr">
              <a:buNone/>
              <a:defRPr>
                <a:solidFill>
                  <a:schemeClr val="tx1">
                    <a:tint val="75000"/>
                  </a:schemeClr>
                </a:solidFill>
              </a:defRPr>
            </a:lvl5pPr>
            <a:lvl6pPr marL="2240325" indent="0" algn="ctr">
              <a:buNone/>
              <a:defRPr>
                <a:solidFill>
                  <a:schemeClr val="tx1">
                    <a:tint val="75000"/>
                  </a:schemeClr>
                </a:solidFill>
              </a:defRPr>
            </a:lvl6pPr>
            <a:lvl7pPr marL="2688389" indent="0" algn="ctr">
              <a:buNone/>
              <a:defRPr>
                <a:solidFill>
                  <a:schemeClr val="tx1">
                    <a:tint val="75000"/>
                  </a:schemeClr>
                </a:solidFill>
              </a:defRPr>
            </a:lvl7pPr>
            <a:lvl8pPr marL="3136454" indent="0" algn="ctr">
              <a:buNone/>
              <a:defRPr>
                <a:solidFill>
                  <a:schemeClr val="tx1">
                    <a:tint val="75000"/>
                  </a:schemeClr>
                </a:solidFill>
              </a:defRPr>
            </a:lvl8pPr>
            <a:lvl9pPr marL="3584520"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6"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942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Rectangle 4"/>
          <p:cNvSpPr/>
          <p:nvPr userDrawn="1"/>
        </p:nvSpPr>
        <p:spPr bwMode="auto">
          <a:xfrm>
            <a:off x="0" y="1474840"/>
            <a:ext cx="12192000" cy="53831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964357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2019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732685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7383270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22504640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0476331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5959736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2278482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591495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08434612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954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31570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theme" Target="../theme/theme10.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image" Target="../media/image1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theme" Target="../theme/theme11.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theme" Target="../theme/theme13.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theme" Target="../theme/theme14.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image" Target="../media/image22.png"/><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image" Target="../media/image21.emf"/><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theme" Target="../theme/theme15.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theme" Target="../theme/theme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9.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810129033"/>
      </p:ext>
    </p:extLst>
  </p:cSld>
  <p:clrMap bg1="lt1" tx1="dk1" bg2="lt2" tx2="dk2" accent1="accent1" accent2="accent2" accent3="accent3" accent4="accent4" accent5="accent5" accent6="accent6" hlink="hlink" folHlink="folHlink"/>
  <p:sldLayoutIdLst>
    <p:sldLayoutId id="2147486806" r:id="rId1"/>
    <p:sldLayoutId id="2147486788" r:id="rId2"/>
    <p:sldLayoutId id="2147486805" r:id="rId3"/>
    <p:sldLayoutId id="2147486808" r:id="rId4"/>
    <p:sldLayoutId id="2147486807" r:id="rId5"/>
    <p:sldLayoutId id="2147486815" r:id="rId6"/>
    <p:sldLayoutId id="2147486810" r:id="rId7"/>
    <p:sldLayoutId id="2147486811" r:id="rId8"/>
    <p:sldLayoutId id="2147486809" r:id="rId9"/>
    <p:sldLayoutId id="2147486814" r:id="rId10"/>
    <p:sldLayoutId id="2147486812" r:id="rId11"/>
    <p:sldLayoutId id="2147486813" r:id="rId12"/>
    <p:sldLayoutId id="2147486821" r:id="rId13"/>
    <p:sldLayoutId id="2147486822" r:id="rId14"/>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634718838"/>
      </p:ext>
    </p:extLst>
  </p:cSld>
  <p:clrMap bg1="lt1" tx1="dk1" bg2="lt2" tx2="dk2" accent1="accent1" accent2="accent2" accent3="accent3" accent4="accent4" accent5="accent5" accent6="accent6" hlink="hlink" folHlink="folHlink"/>
  <p:sldLayoutIdLst>
    <p:sldLayoutId id="2147487019" r:id="rId1"/>
    <p:sldLayoutId id="2147487020" r:id="rId2"/>
    <p:sldLayoutId id="2147487021" r:id="rId3"/>
    <p:sldLayoutId id="2147487022" r:id="rId4"/>
    <p:sldLayoutId id="2147487023" r:id="rId5"/>
    <p:sldLayoutId id="2147487024" r:id="rId6"/>
    <p:sldLayoutId id="2147487025" r:id="rId7"/>
    <p:sldLayoutId id="2147487026" r:id="rId8"/>
    <p:sldLayoutId id="2147487027" r:id="rId9"/>
    <p:sldLayoutId id="2147487028" r:id="rId10"/>
    <p:sldLayoutId id="2147487029" r:id="rId11"/>
    <p:sldLayoutId id="2147487030" r:id="rId12"/>
    <p:sldLayoutId id="2147487031" r:id="rId13"/>
    <p:sldLayoutId id="2147487032" r:id="rId14"/>
    <p:sldLayoutId id="2147487033" r:id="rId15"/>
    <p:sldLayoutId id="2147487034" r:id="rId16"/>
    <p:sldLayoutId id="2147487035" r:id="rId17"/>
    <p:sldLayoutId id="2147487036" r:id="rId18"/>
    <p:sldLayoutId id="2147487037" r:id="rId19"/>
    <p:sldLayoutId id="2147487038" r:id="rId20"/>
    <p:sldLayoutId id="2147487039" r:id="rId21"/>
    <p:sldLayoutId id="2147487040" r:id="rId22"/>
    <p:sldLayoutId id="2147487041" r:id="rId23"/>
    <p:sldLayoutId id="2147487042" r:id="rId24"/>
    <p:sldLayoutId id="2147487043"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82848829"/>
      </p:ext>
    </p:extLst>
  </p:cSld>
  <p:clrMap bg1="lt1" tx1="dk1" bg2="lt2" tx2="dk2" accent1="accent1" accent2="accent2" accent3="accent3" accent4="accent4" accent5="accent5" accent6="accent6" hlink="hlink" folHlink="folHlink"/>
  <p:sldLayoutIdLst>
    <p:sldLayoutId id="2147487045" r:id="rId1"/>
    <p:sldLayoutId id="2147487046" r:id="rId2"/>
    <p:sldLayoutId id="2147487047" r:id="rId3"/>
    <p:sldLayoutId id="2147487048" r:id="rId4"/>
    <p:sldLayoutId id="2147487049" r:id="rId5"/>
    <p:sldLayoutId id="2147487050" r:id="rId6"/>
    <p:sldLayoutId id="2147487051" r:id="rId7"/>
    <p:sldLayoutId id="2147487052" r:id="rId8"/>
    <p:sldLayoutId id="2147487053" r:id="rId9"/>
    <p:sldLayoutId id="2147487054" r:id="rId10"/>
    <p:sldLayoutId id="2147487055" r:id="rId11"/>
    <p:sldLayoutId id="2147487056" r:id="rId12"/>
    <p:sldLayoutId id="2147487057" r:id="rId13"/>
    <p:sldLayoutId id="2147487058" r:id="rId14"/>
    <p:sldLayoutId id="2147487059" r:id="rId15"/>
    <p:sldLayoutId id="2147487060" r:id="rId16"/>
    <p:sldLayoutId id="2147487061" r:id="rId17"/>
    <p:sldLayoutId id="2147487062" r:id="rId18"/>
    <p:sldLayoutId id="2147487063" r:id="rId19"/>
    <p:sldLayoutId id="2147487064" r:id="rId20"/>
    <p:sldLayoutId id="2147487065" r:id="rId21"/>
    <p:sldLayoutId id="2147487066" r:id="rId22"/>
    <p:sldLayoutId id="2147487068" r:id="rId23"/>
    <p:sldLayoutId id="2147487069" r:id="rId24"/>
    <p:sldLayoutId id="2147487070" r:id="rId25"/>
    <p:sldLayoutId id="2147487071" r:id="rId26"/>
    <p:sldLayoutId id="2147487072" r:id="rId27"/>
    <p:sldLayoutId id="214748707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58677291"/>
      </p:ext>
    </p:extLst>
  </p:cSld>
  <p:clrMap bg1="lt1" tx1="dk1" bg2="lt2" tx2="dk2" accent1="accent1" accent2="accent2" accent3="accent3" accent4="accent4" accent5="accent5" accent6="accent6" hlink="hlink" folHlink="folHlink"/>
  <p:sldLayoutIdLst>
    <p:sldLayoutId id="2147487091" r:id="rId1"/>
    <p:sldLayoutId id="2147487092" r:id="rId2"/>
    <p:sldLayoutId id="2147487093" r:id="rId3"/>
    <p:sldLayoutId id="2147487094" r:id="rId4"/>
    <p:sldLayoutId id="2147487095" r:id="rId5"/>
    <p:sldLayoutId id="2147487096" r:id="rId6"/>
    <p:sldLayoutId id="2147487097" r:id="rId7"/>
    <p:sldLayoutId id="2147487098" r:id="rId8"/>
    <p:sldLayoutId id="2147487099" r:id="rId9"/>
    <p:sldLayoutId id="2147487100" r:id="rId10"/>
    <p:sldLayoutId id="2147487101" r:id="rId11"/>
    <p:sldLayoutId id="2147487102" r:id="rId12"/>
    <p:sldLayoutId id="2147487103" r:id="rId13"/>
    <p:sldLayoutId id="2147487104" r:id="rId14"/>
    <p:sldLayoutId id="2147487105" r:id="rId15"/>
    <p:sldLayoutId id="2147487106" r:id="rId16"/>
    <p:sldLayoutId id="2147487107" r:id="rId17"/>
    <p:sldLayoutId id="2147487108" r:id="rId18"/>
    <p:sldLayoutId id="2147487109" r:id="rId19"/>
    <p:sldLayoutId id="2147487110" r:id="rId20"/>
    <p:sldLayoutId id="2147487112" r:id="rId21"/>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4B30FF-CE79-B445-9240-B47D8C5B0D52}" type="datetimeFigureOut">
              <a:rPr lang="en-US" smtClean="0">
                <a:solidFill>
                  <a:prstClr val="black">
                    <a:tint val="75000"/>
                  </a:prstClr>
                </a:solidFill>
              </a:rPr>
              <a:pPr/>
              <a:t>6/2/22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1E228B-B8E4-4E47-925B-12AF16A05CA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057246"/>
      </p:ext>
    </p:extLst>
  </p:cSld>
  <p:clrMap bg1="lt1" tx1="dk1" bg2="lt2" tx2="dk2" accent1="accent1" accent2="accent2" accent3="accent3" accent4="accent4" accent5="accent5" accent6="accent6" hlink="hlink" folHlink="folHlink"/>
  <p:sldLayoutIdLst>
    <p:sldLayoutId id="2147487146" r:id="rId1"/>
    <p:sldLayoutId id="2147487147" r:id="rId2"/>
    <p:sldLayoutId id="2147487148" r:id="rId3"/>
    <p:sldLayoutId id="2147487149" r:id="rId4"/>
    <p:sldLayoutId id="2147487150" r:id="rId5"/>
    <p:sldLayoutId id="2147487151" r:id="rId6"/>
    <p:sldLayoutId id="2147487152" r:id="rId7"/>
    <p:sldLayoutId id="2147487153" r:id="rId8"/>
    <p:sldLayoutId id="2147487154" r:id="rId9"/>
    <p:sldLayoutId id="2147487155" r:id="rId10"/>
    <p:sldLayoutId id="21474871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065441"/>
      </p:ext>
    </p:extLst>
  </p:cSld>
  <p:clrMap bg1="dk1" tx1="lt1" bg2="dk2" tx2="lt2" accent1="accent1" accent2="accent2" accent3="accent3" accent4="accent4" accent5="accent5" accent6="accent6" hlink="hlink" folHlink="folHlink"/>
  <p:sldLayoutIdLst>
    <p:sldLayoutId id="2147487159" r:id="rId1"/>
    <p:sldLayoutId id="2147487160" r:id="rId2"/>
    <p:sldLayoutId id="2147487161" r:id="rId3"/>
    <p:sldLayoutId id="2147487162" r:id="rId4"/>
    <p:sldLayoutId id="2147487163" r:id="rId5"/>
    <p:sldLayoutId id="2147487164" r:id="rId6"/>
    <p:sldLayoutId id="2147487165" r:id="rId7"/>
    <p:sldLayoutId id="2147487166" r:id="rId8"/>
    <p:sldLayoutId id="2147487167" r:id="rId9"/>
    <p:sldLayoutId id="2147487168"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522813014"/>
      </p:ext>
    </p:extLst>
  </p:cSld>
  <p:clrMap bg1="lt1" tx1="dk1" bg2="lt2" tx2="dk2" accent1="accent1" accent2="accent2" accent3="accent3" accent4="accent4" accent5="accent5" accent6="accent6" hlink="hlink" folHlink="folHlink"/>
  <p:sldLayoutIdLst>
    <p:sldLayoutId id="2147487172" r:id="rId1"/>
    <p:sldLayoutId id="2147487173" r:id="rId2"/>
    <p:sldLayoutId id="2147487174" r:id="rId3"/>
    <p:sldLayoutId id="2147487175" r:id="rId4"/>
    <p:sldLayoutId id="2147487176" r:id="rId5"/>
    <p:sldLayoutId id="2147487177" r:id="rId6"/>
    <p:sldLayoutId id="2147487178" r:id="rId7"/>
    <p:sldLayoutId id="2147487179" r:id="rId8"/>
    <p:sldLayoutId id="2147487180" r:id="rId9"/>
    <p:sldLayoutId id="2147487181" r:id="rId10"/>
    <p:sldLayoutId id="2147487182" r:id="rId11"/>
    <p:sldLayoutId id="2147487183" r:id="rId12"/>
    <p:sldLayoutId id="2147487184" r:id="rId13"/>
    <p:sldLayoutId id="2147487185" r:id="rId14"/>
    <p:sldLayoutId id="2147487186" r:id="rId15"/>
    <p:sldLayoutId id="2147487187" r:id="rId16"/>
    <p:sldLayoutId id="2147487188" r:id="rId17"/>
    <p:sldLayoutId id="2147487189" r:id="rId18"/>
    <p:sldLayoutId id="2147487190" r:id="rId19"/>
    <p:sldLayoutId id="2147487191" r:id="rId20"/>
    <p:sldLayoutId id="2147487192" r:id="rId21"/>
    <p:sldLayoutId id="2147487193" r:id="rId22"/>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4257997440"/>
      </p:ext>
    </p:extLst>
  </p:cSld>
  <p:clrMap bg1="lt1" tx1="dk1" bg2="lt2" tx2="dk2" accent1="accent1" accent2="accent2" accent3="accent3" accent4="accent4" accent5="accent5" accent6="accent6" hlink="hlink" folHlink="folHlink"/>
  <p:sldLayoutIdLst>
    <p:sldLayoutId id="2147486845" r:id="rId1"/>
    <p:sldLayoutId id="2147486846" r:id="rId2"/>
    <p:sldLayoutId id="2147486847" r:id="rId3"/>
    <p:sldLayoutId id="2147486848" r:id="rId4"/>
    <p:sldLayoutId id="2147486849" r:id="rId5"/>
    <p:sldLayoutId id="2147486850" r:id="rId6"/>
    <p:sldLayoutId id="2147486851" r:id="rId7"/>
    <p:sldLayoutId id="2147486852" r:id="rId8"/>
    <p:sldLayoutId id="2147486853" r:id="rId9"/>
    <p:sldLayoutId id="2147486854" r:id="rId10"/>
    <p:sldLayoutId id="2147486855" r:id="rId11"/>
    <p:sldLayoutId id="2147486856" r:id="rId12"/>
    <p:sldLayoutId id="2147486857" r:id="rId13"/>
    <p:sldLayoutId id="2147486858" r:id="rId14"/>
    <p:sldLayoutId id="2147486859" r:id="rId15"/>
    <p:sldLayoutId id="2147486860" r:id="rId16"/>
    <p:sldLayoutId id="2147486861" r:id="rId17"/>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763371"/>
      </p:ext>
    </p:extLst>
  </p:cSld>
  <p:clrMap bg1="lt1" tx1="dk1" bg2="lt2" tx2="dk2" accent1="accent1" accent2="accent2" accent3="accent3" accent4="accent4" accent5="accent5" accent6="accent6" hlink="hlink" folHlink="folHlink"/>
  <p:sldLayoutIdLst>
    <p:sldLayoutId id="2147486863" r:id="rId1"/>
    <p:sldLayoutId id="2147486864" r:id="rId2"/>
    <p:sldLayoutId id="2147486865" r:id="rId3"/>
    <p:sldLayoutId id="2147486866" r:id="rId4"/>
    <p:sldLayoutId id="2147486867" r:id="rId5"/>
    <p:sldLayoutId id="2147486868" r:id="rId6"/>
    <p:sldLayoutId id="2147486869" r:id="rId7"/>
    <p:sldLayoutId id="2147486870" r:id="rId8"/>
    <p:sldLayoutId id="2147486871" r:id="rId9"/>
    <p:sldLayoutId id="2147486872" r:id="rId10"/>
    <p:sldLayoutId id="2147486873" r:id="rId11"/>
    <p:sldLayoutId id="2147486874" r:id="rId12"/>
    <p:sldLayoutId id="2147486875" r:id="rId13"/>
    <p:sldLayoutId id="2147486876" r:id="rId14"/>
    <p:sldLayoutId id="2147486877" r:id="rId15"/>
    <p:sldLayoutId id="2147486878" r:id="rId16"/>
    <p:sldLayoutId id="2147486879" r:id="rId17"/>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741230025"/>
      </p:ext>
    </p:extLst>
  </p:cSld>
  <p:clrMap bg1="lt1" tx1="dk1" bg2="lt2" tx2="dk2" accent1="accent1" accent2="accent2" accent3="accent3" accent4="accent4" accent5="accent5" accent6="accent6" hlink="hlink" folHlink="folHlink"/>
  <p:sldLayoutIdLst>
    <p:sldLayoutId id="2147486881" r:id="rId1"/>
    <p:sldLayoutId id="2147486882" r:id="rId2"/>
    <p:sldLayoutId id="2147486883" r:id="rId3"/>
    <p:sldLayoutId id="2147486884" r:id="rId4"/>
    <p:sldLayoutId id="2147486885" r:id="rId5"/>
    <p:sldLayoutId id="2147486886" r:id="rId6"/>
    <p:sldLayoutId id="2147486887" r:id="rId7"/>
    <p:sldLayoutId id="2147486888" r:id="rId8"/>
    <p:sldLayoutId id="2147486889" r:id="rId9"/>
    <p:sldLayoutId id="2147486890" r:id="rId10"/>
    <p:sldLayoutId id="2147486891" r:id="rId11"/>
    <p:sldLayoutId id="2147486893" r:id="rId12"/>
    <p:sldLayoutId id="2147486894" r:id="rId13"/>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0" y="1189178"/>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61689426"/>
      </p:ext>
    </p:extLst>
  </p:cSld>
  <p:clrMap bg1="lt1" tx1="dk1" bg2="lt2" tx2="dk2" accent1="accent1" accent2="accent2" accent3="accent3" accent4="accent4" accent5="accent5" accent6="accent6" hlink="hlink" folHlink="folHlink"/>
  <p:sldLayoutIdLst>
    <p:sldLayoutId id="2147486896" r:id="rId1"/>
    <p:sldLayoutId id="2147486897" r:id="rId2"/>
    <p:sldLayoutId id="2147486898" r:id="rId3"/>
    <p:sldLayoutId id="2147486899" r:id="rId4"/>
    <p:sldLayoutId id="2147486900" r:id="rId5"/>
    <p:sldLayoutId id="2147486901" r:id="rId6"/>
    <p:sldLayoutId id="2147486902" r:id="rId7"/>
    <p:sldLayoutId id="2147486903" r:id="rId8"/>
    <p:sldLayoutId id="2147486904" r:id="rId9"/>
    <p:sldLayoutId id="2147486905" r:id="rId10"/>
    <p:sldLayoutId id="2147486906" r:id="rId11"/>
    <p:sldLayoutId id="2147486907" r:id="rId12"/>
    <p:sldLayoutId id="2147486908" r:id="rId13"/>
    <p:sldLayoutId id="2147486909" r:id="rId14"/>
    <p:sldLayoutId id="2147486910" r:id="rId15"/>
    <p:sldLayoutId id="2147486911" r:id="rId16"/>
    <p:sldLayoutId id="2147486912" r:id="rId17"/>
    <p:sldLayoutId id="2147486913" r:id="rId18"/>
    <p:sldLayoutId id="2147486914" r:id="rId19"/>
    <p:sldLayoutId id="2147486915" r:id="rId20"/>
    <p:sldLayoutId id="2147486916" r:id="rId21"/>
    <p:sldLayoutId id="2147486917" r:id="rId22"/>
    <p:sldLayoutId id="2147486919" r:id="rId23"/>
    <p:sldLayoutId id="2147486920" r:id="rId24"/>
    <p:sldLayoutId id="2147486921" r:id="rId25"/>
    <p:sldLayoutId id="2147486922" r:id="rId26"/>
    <p:sldLayoutId id="2147486923" r:id="rId27"/>
    <p:sldLayoutId id="2147486924" r:id="rId28"/>
  </p:sldLayoutIdLst>
  <p:transition>
    <p:fade/>
  </p:transition>
  <p:txStyles>
    <p:titleStyle>
      <a:lvl1pPr algn="l" defTabSz="913330"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2pPr>
      <a:lvl3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3pPr>
      <a:lvl4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4pPr>
      <a:lvl5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5pPr>
      <a:lvl6pPr marL="448107" algn="l" defTabSz="913330" rtl="0" fontAlgn="base">
        <a:lnSpc>
          <a:spcPct val="90000"/>
        </a:lnSpc>
        <a:spcBef>
          <a:spcPct val="0"/>
        </a:spcBef>
        <a:spcAft>
          <a:spcPct val="0"/>
        </a:spcAft>
        <a:defRPr sz="5293">
          <a:solidFill>
            <a:schemeClr val="tx1"/>
          </a:solidFill>
          <a:latin typeface="Segoe UI Light" charset="0"/>
          <a:ea typeface="ＭＳ Ｐゴシック" charset="0"/>
        </a:defRPr>
      </a:lvl6pPr>
      <a:lvl7pPr marL="896214" algn="l" defTabSz="913330" rtl="0" fontAlgn="base">
        <a:lnSpc>
          <a:spcPct val="90000"/>
        </a:lnSpc>
        <a:spcBef>
          <a:spcPct val="0"/>
        </a:spcBef>
        <a:spcAft>
          <a:spcPct val="0"/>
        </a:spcAft>
        <a:defRPr sz="5293">
          <a:solidFill>
            <a:schemeClr val="tx1"/>
          </a:solidFill>
          <a:latin typeface="Segoe UI Light" charset="0"/>
          <a:ea typeface="ＭＳ Ｐゴシック" charset="0"/>
        </a:defRPr>
      </a:lvl7pPr>
      <a:lvl8pPr marL="1344321" algn="l" defTabSz="913330" rtl="0" fontAlgn="base">
        <a:lnSpc>
          <a:spcPct val="90000"/>
        </a:lnSpc>
        <a:spcBef>
          <a:spcPct val="0"/>
        </a:spcBef>
        <a:spcAft>
          <a:spcPct val="0"/>
        </a:spcAft>
        <a:defRPr sz="5293">
          <a:solidFill>
            <a:schemeClr val="tx1"/>
          </a:solidFill>
          <a:latin typeface="Segoe UI Light" charset="0"/>
          <a:ea typeface="ＭＳ Ｐゴシック" charset="0"/>
        </a:defRPr>
      </a:lvl8pPr>
      <a:lvl9pPr marL="1792429" algn="l" defTabSz="913330" rtl="0" fontAlgn="base">
        <a:lnSpc>
          <a:spcPct val="90000"/>
        </a:lnSpc>
        <a:spcBef>
          <a:spcPct val="0"/>
        </a:spcBef>
        <a:spcAft>
          <a:spcPct val="0"/>
        </a:spcAft>
        <a:defRPr sz="5293">
          <a:solidFill>
            <a:schemeClr val="tx1"/>
          </a:solidFill>
          <a:latin typeface="Segoe UI Light" charset="0"/>
          <a:ea typeface="ＭＳ Ｐゴシック" charset="0"/>
        </a:defRPr>
      </a:lvl9pPr>
    </p:titleStyle>
    <p:bodyStyle>
      <a:lvl1pPr marL="336080" indent="-336080" algn="l" defTabSz="913330"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581" indent="-236500" algn="l" defTabSz="913330"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187" indent="-224054" algn="l" defTabSz="913330"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241"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294"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2593151840"/>
      </p:ext>
    </p:extLst>
  </p:cSld>
  <p:clrMap bg1="lt1" tx1="dk1" bg2="lt2" tx2="dk2" accent1="accent1" accent2="accent2" accent3="accent3" accent4="accent4" accent5="accent5" accent6="accent6" hlink="hlink" folHlink="folHlink"/>
  <p:sldLayoutIdLst>
    <p:sldLayoutId id="2147486926" r:id="rId1"/>
    <p:sldLayoutId id="2147486927" r:id="rId2"/>
    <p:sldLayoutId id="2147486928" r:id="rId3"/>
    <p:sldLayoutId id="2147486929" r:id="rId4"/>
    <p:sldLayoutId id="2147486930" r:id="rId5"/>
    <p:sldLayoutId id="2147486931" r:id="rId6"/>
    <p:sldLayoutId id="2147486932" r:id="rId7"/>
    <p:sldLayoutId id="2147486933" r:id="rId8"/>
    <p:sldLayoutId id="2147486934" r:id="rId9"/>
    <p:sldLayoutId id="2147486935" r:id="rId10"/>
    <p:sldLayoutId id="2147486936" r:id="rId11"/>
    <p:sldLayoutId id="2147486937" r:id="rId12"/>
    <p:sldLayoutId id="2147486938" r:id="rId13"/>
    <p:sldLayoutId id="2147486939" r:id="rId14"/>
    <p:sldLayoutId id="2147487169" r:id="rId15"/>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1646962456"/>
      </p:ext>
    </p:extLst>
  </p:cSld>
  <p:clrMap bg1="lt1" tx1="dk1" bg2="lt2" tx2="dk2" accent1="accent1" accent2="accent2" accent3="accent3" accent4="accent4" accent5="accent5" accent6="accent6" hlink="hlink" folHlink="folHlink"/>
  <p:sldLayoutIdLst>
    <p:sldLayoutId id="2147486946" r:id="rId1"/>
    <p:sldLayoutId id="2147486947" r:id="rId2"/>
    <p:sldLayoutId id="2147486948" r:id="rId3"/>
    <p:sldLayoutId id="2147486949" r:id="rId4"/>
    <p:sldLayoutId id="2147486950" r:id="rId5"/>
    <p:sldLayoutId id="2147486951" r:id="rId6"/>
    <p:sldLayoutId id="2147486952" r:id="rId7"/>
    <p:sldLayoutId id="2147486953" r:id="rId8"/>
    <p:sldLayoutId id="2147486954" r:id="rId9"/>
    <p:sldLayoutId id="2147486955" r:id="rId10"/>
    <p:sldLayoutId id="2147486956" r:id="rId11"/>
    <p:sldLayoutId id="2147486957" r:id="rId12"/>
    <p:sldLayoutId id="2147486958" r:id="rId13"/>
    <p:sldLayoutId id="2147486959" r:id="rId14"/>
    <p:sldLayoutId id="2147486960" r:id="rId15"/>
    <p:sldLayoutId id="2147486961" r:id="rId16"/>
    <p:sldLayoutId id="2147486962" r:id="rId17"/>
    <p:sldLayoutId id="2147486963" r:id="rId18"/>
    <p:sldLayoutId id="2147486964" r:id="rId19"/>
    <p:sldLayoutId id="2147486965" r:id="rId20"/>
  </p:sldLayoutIdLst>
  <p:transition>
    <p:fade/>
  </p:transition>
  <p:txStyles>
    <p:titleStyle>
      <a:lvl1pPr algn="l" defTabSz="913154"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154" rtl="0" fontAlgn="base">
        <a:lnSpc>
          <a:spcPct val="90000"/>
        </a:lnSpc>
        <a:spcBef>
          <a:spcPct val="0"/>
        </a:spcBef>
        <a:spcAft>
          <a:spcPct val="0"/>
        </a:spcAft>
        <a:defRPr sz="5292">
          <a:solidFill>
            <a:schemeClr val="tx1"/>
          </a:solidFill>
          <a:latin typeface="Segoe UI Light" charset="0"/>
          <a:ea typeface="ＭＳ Ｐゴシック" charset="0"/>
        </a:defRPr>
      </a:lvl2pPr>
      <a:lvl3pPr algn="l" defTabSz="913154" rtl="0" fontAlgn="base">
        <a:lnSpc>
          <a:spcPct val="90000"/>
        </a:lnSpc>
        <a:spcBef>
          <a:spcPct val="0"/>
        </a:spcBef>
        <a:spcAft>
          <a:spcPct val="0"/>
        </a:spcAft>
        <a:defRPr sz="5292">
          <a:solidFill>
            <a:schemeClr val="tx1"/>
          </a:solidFill>
          <a:latin typeface="Segoe UI Light" charset="0"/>
          <a:ea typeface="ＭＳ Ｐゴシック" charset="0"/>
        </a:defRPr>
      </a:lvl3pPr>
      <a:lvl4pPr algn="l" defTabSz="913154" rtl="0" fontAlgn="base">
        <a:lnSpc>
          <a:spcPct val="90000"/>
        </a:lnSpc>
        <a:spcBef>
          <a:spcPct val="0"/>
        </a:spcBef>
        <a:spcAft>
          <a:spcPct val="0"/>
        </a:spcAft>
        <a:defRPr sz="5292">
          <a:solidFill>
            <a:schemeClr val="tx1"/>
          </a:solidFill>
          <a:latin typeface="Segoe UI Light" charset="0"/>
          <a:ea typeface="ＭＳ Ｐゴシック" charset="0"/>
        </a:defRPr>
      </a:lvl4pPr>
      <a:lvl5pPr algn="l" defTabSz="913154" rtl="0" fontAlgn="base">
        <a:lnSpc>
          <a:spcPct val="90000"/>
        </a:lnSpc>
        <a:spcBef>
          <a:spcPct val="0"/>
        </a:spcBef>
        <a:spcAft>
          <a:spcPct val="0"/>
        </a:spcAft>
        <a:defRPr sz="5292">
          <a:solidFill>
            <a:schemeClr val="tx1"/>
          </a:solidFill>
          <a:latin typeface="Segoe UI Light" charset="0"/>
          <a:ea typeface="ＭＳ Ｐゴシック" charset="0"/>
        </a:defRPr>
      </a:lvl5pPr>
      <a:lvl6pPr marL="448021" algn="l" defTabSz="913154" rtl="0" fontAlgn="base">
        <a:lnSpc>
          <a:spcPct val="90000"/>
        </a:lnSpc>
        <a:spcBef>
          <a:spcPct val="0"/>
        </a:spcBef>
        <a:spcAft>
          <a:spcPct val="0"/>
        </a:spcAft>
        <a:defRPr sz="5292">
          <a:solidFill>
            <a:schemeClr val="tx1"/>
          </a:solidFill>
          <a:latin typeface="Segoe UI Light" charset="0"/>
          <a:ea typeface="ＭＳ Ｐゴシック" charset="0"/>
        </a:defRPr>
      </a:lvl6pPr>
      <a:lvl7pPr marL="896042" algn="l" defTabSz="913154" rtl="0" fontAlgn="base">
        <a:lnSpc>
          <a:spcPct val="90000"/>
        </a:lnSpc>
        <a:spcBef>
          <a:spcPct val="0"/>
        </a:spcBef>
        <a:spcAft>
          <a:spcPct val="0"/>
        </a:spcAft>
        <a:defRPr sz="5292">
          <a:solidFill>
            <a:schemeClr val="tx1"/>
          </a:solidFill>
          <a:latin typeface="Segoe UI Light" charset="0"/>
          <a:ea typeface="ＭＳ Ｐゴシック" charset="0"/>
        </a:defRPr>
      </a:lvl7pPr>
      <a:lvl8pPr marL="1344063" algn="l" defTabSz="913154" rtl="0" fontAlgn="base">
        <a:lnSpc>
          <a:spcPct val="90000"/>
        </a:lnSpc>
        <a:spcBef>
          <a:spcPct val="0"/>
        </a:spcBef>
        <a:spcAft>
          <a:spcPct val="0"/>
        </a:spcAft>
        <a:defRPr sz="5292">
          <a:solidFill>
            <a:schemeClr val="tx1"/>
          </a:solidFill>
          <a:latin typeface="Segoe UI Light" charset="0"/>
          <a:ea typeface="ＭＳ Ｐゴシック" charset="0"/>
        </a:defRPr>
      </a:lvl8pPr>
      <a:lvl9pPr marL="1792084" algn="l" defTabSz="913154" rtl="0" fontAlgn="base">
        <a:lnSpc>
          <a:spcPct val="90000"/>
        </a:lnSpc>
        <a:spcBef>
          <a:spcPct val="0"/>
        </a:spcBef>
        <a:spcAft>
          <a:spcPct val="0"/>
        </a:spcAft>
        <a:defRPr sz="5292">
          <a:solidFill>
            <a:schemeClr val="tx1"/>
          </a:solidFill>
          <a:latin typeface="Segoe UI Light" charset="0"/>
          <a:ea typeface="ＭＳ Ｐゴシック" charset="0"/>
        </a:defRPr>
      </a:lvl9pPr>
    </p:titleStyle>
    <p:bodyStyle>
      <a:lvl1pPr marL="336015" indent="-336015" algn="l" defTabSz="913154"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471" indent="-236454" algn="l" defTabSz="913154"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036" indent="-224011" algn="l" defTabSz="913154"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047" indent="-224011" algn="l" defTabSz="91315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058" indent="-224011" algn="l" defTabSz="91315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123185279"/>
      </p:ext>
    </p:extLst>
  </p:cSld>
  <p:clrMap bg1="lt1" tx1="dk1" bg2="lt2" tx2="dk2" accent1="accent1" accent2="accent2" accent3="accent3" accent4="accent4" accent5="accent5" accent6="accent6" hlink="hlink" folHlink="folHlink"/>
  <p:sldLayoutIdLst>
    <p:sldLayoutId id="2147486967" r:id="rId1"/>
    <p:sldLayoutId id="2147486968" r:id="rId2"/>
    <p:sldLayoutId id="2147486969" r:id="rId3"/>
    <p:sldLayoutId id="2147486970" r:id="rId4"/>
    <p:sldLayoutId id="2147486971" r:id="rId5"/>
    <p:sldLayoutId id="2147486972" r:id="rId6"/>
    <p:sldLayoutId id="2147486973" r:id="rId7"/>
    <p:sldLayoutId id="2147486974" r:id="rId8"/>
    <p:sldLayoutId id="2147486975" r:id="rId9"/>
    <p:sldLayoutId id="2147486976" r:id="rId10"/>
    <p:sldLayoutId id="2147486977" r:id="rId11"/>
    <p:sldLayoutId id="2147486978" r:id="rId12"/>
    <p:sldLayoutId id="2147486979" r:id="rId13"/>
    <p:sldLayoutId id="2147486980" r:id="rId14"/>
    <p:sldLayoutId id="2147486981" r:id="rId15"/>
    <p:sldLayoutId id="2147486982" r:id="rId16"/>
    <p:sldLayoutId id="2147486983" r:id="rId17"/>
    <p:sldLayoutId id="2147486984" r:id="rId18"/>
    <p:sldLayoutId id="2147486985" r:id="rId19"/>
    <p:sldLayoutId id="2147487089" r:id="rId20"/>
    <p:sldLayoutId id="2147487157" r:id="rId21"/>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11494720"/>
      </p:ext>
    </p:extLst>
  </p:cSld>
  <p:clrMap bg1="lt1" tx1="dk1" bg2="lt2" tx2="dk2" accent1="accent1" accent2="accent2" accent3="accent3" accent4="accent4" accent5="accent5" accent6="accent6" hlink="hlink" folHlink="folHlink"/>
  <p:sldLayoutIdLst>
    <p:sldLayoutId id="2147486990" r:id="rId1"/>
    <p:sldLayoutId id="2147486991" r:id="rId2"/>
    <p:sldLayoutId id="2147486992" r:id="rId3"/>
    <p:sldLayoutId id="2147486993" r:id="rId4"/>
    <p:sldLayoutId id="2147486994" r:id="rId5"/>
    <p:sldLayoutId id="2147486995" r:id="rId6"/>
    <p:sldLayoutId id="2147486996" r:id="rId7"/>
    <p:sldLayoutId id="2147486997" r:id="rId8"/>
    <p:sldLayoutId id="2147486998" r:id="rId9"/>
    <p:sldLayoutId id="2147486999" r:id="rId10"/>
    <p:sldLayoutId id="2147487000" r:id="rId11"/>
    <p:sldLayoutId id="2147487001" r:id="rId12"/>
    <p:sldLayoutId id="2147487002" r:id="rId13"/>
    <p:sldLayoutId id="2147487003" r:id="rId14"/>
    <p:sldLayoutId id="2147487004" r:id="rId15"/>
    <p:sldLayoutId id="2147487005" r:id="rId16"/>
    <p:sldLayoutId id="2147487006" r:id="rId17"/>
    <p:sldLayoutId id="2147487007" r:id="rId18"/>
    <p:sldLayoutId id="2147487008" r:id="rId19"/>
    <p:sldLayoutId id="2147487009" r:id="rId20"/>
    <p:sldLayoutId id="2147487010" r:id="rId21"/>
    <p:sldLayoutId id="2147487011" r:id="rId22"/>
    <p:sldLayoutId id="2147487012" r:id="rId23"/>
    <p:sldLayoutId id="2147487013" r:id="rId24"/>
    <p:sldLayoutId id="2147487014" r:id="rId25"/>
    <p:sldLayoutId id="2147487015" r:id="rId26"/>
    <p:sldLayoutId id="2147487016" r:id="rId27"/>
    <p:sldLayoutId id="2147487017"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xml"/><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9.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4.wdp"/><Relationship Id="rId18" Type="http://schemas.openxmlformats.org/officeDocument/2006/relationships/image" Target="../media/image60.emf"/><Relationship Id="rId3" Type="http://schemas.openxmlformats.org/officeDocument/2006/relationships/image" Target="../media/image49.png"/><Relationship Id="rId21" Type="http://schemas.openxmlformats.org/officeDocument/2006/relationships/image" Target="../media/image63.emf"/><Relationship Id="rId7" Type="http://schemas.openxmlformats.org/officeDocument/2006/relationships/image" Target="../media/image52.emf"/><Relationship Id="rId12" Type="http://schemas.openxmlformats.org/officeDocument/2006/relationships/image" Target="../media/image55.png"/><Relationship Id="rId17" Type="http://schemas.openxmlformats.org/officeDocument/2006/relationships/image" Target="../media/image59.emf"/><Relationship Id="rId2" Type="http://schemas.openxmlformats.org/officeDocument/2006/relationships/notesSlide" Target="../notesSlides/notesSlide8.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88.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51.png"/><Relationship Id="rId15" Type="http://schemas.openxmlformats.org/officeDocument/2006/relationships/image" Target="../media/image57.emf"/><Relationship Id="rId10" Type="http://schemas.openxmlformats.org/officeDocument/2006/relationships/image" Target="../media/image54.png"/><Relationship Id="rId19" Type="http://schemas.openxmlformats.org/officeDocument/2006/relationships/image" Target="../media/image61.png"/><Relationship Id="rId4" Type="http://schemas.openxmlformats.org/officeDocument/2006/relationships/image" Target="../media/image50.png"/><Relationship Id="rId9" Type="http://schemas.microsoft.com/office/2007/relationships/hdphoto" Target="../media/hdphoto2.wdp"/><Relationship Id="rId14" Type="http://schemas.openxmlformats.org/officeDocument/2006/relationships/image" Target="../media/image56.emf"/><Relationship Id="rId22" Type="http://schemas.openxmlformats.org/officeDocument/2006/relationships/image" Target="../media/image64.emf"/></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emf"/><Relationship Id="rId18" Type="http://schemas.openxmlformats.org/officeDocument/2006/relationships/image" Target="../media/image75.png"/><Relationship Id="rId3" Type="http://schemas.openxmlformats.org/officeDocument/2006/relationships/image" Target="../media/image46.emf"/><Relationship Id="rId21" Type="http://schemas.microsoft.com/office/2007/relationships/hdphoto" Target="../media/hdphoto10.wdp"/><Relationship Id="rId7" Type="http://schemas.openxmlformats.org/officeDocument/2006/relationships/image" Target="../media/image68.png"/><Relationship Id="rId12" Type="http://schemas.microsoft.com/office/2007/relationships/hdphoto" Target="../media/hdphoto6.wdp"/><Relationship Id="rId17" Type="http://schemas.microsoft.com/office/2007/relationships/hdphoto" Target="../media/hdphoto8.wdp"/><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76.png"/><Relationship Id="rId1" Type="http://schemas.openxmlformats.org/officeDocument/2006/relationships/slideLayout" Target="../slideLayouts/slideLayout140.xml"/><Relationship Id="rId6" Type="http://schemas.openxmlformats.org/officeDocument/2006/relationships/image" Target="../media/image67.jpeg"/><Relationship Id="rId11" Type="http://schemas.openxmlformats.org/officeDocument/2006/relationships/image" Target="../media/image71.png"/><Relationship Id="rId5" Type="http://schemas.openxmlformats.org/officeDocument/2006/relationships/image" Target="../media/image66.emf"/><Relationship Id="rId15" Type="http://schemas.microsoft.com/office/2007/relationships/hdphoto" Target="../media/hdphoto7.wdp"/><Relationship Id="rId10" Type="http://schemas.openxmlformats.org/officeDocument/2006/relationships/image" Target="../media/image70.png"/><Relationship Id="rId19" Type="http://schemas.microsoft.com/office/2007/relationships/hdphoto" Target="../media/hdphoto9.wdp"/><Relationship Id="rId4" Type="http://schemas.openxmlformats.org/officeDocument/2006/relationships/image" Target="../media/image65.png"/><Relationship Id="rId9" Type="http://schemas.microsoft.com/office/2007/relationships/hdphoto" Target="../media/hdphoto5.wdp"/><Relationship Id="rId14" Type="http://schemas.openxmlformats.org/officeDocument/2006/relationships/image" Target="../media/image73.png"/><Relationship Id="rId22" Type="http://schemas.openxmlformats.org/officeDocument/2006/relationships/image" Target="../media/image7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 Type="http://schemas.openxmlformats.org/officeDocument/2006/relationships/image" Target="../media/image78.png"/><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2" Type="http://schemas.openxmlformats.org/officeDocument/2006/relationships/notesSlide" Target="../notesSlides/notesSlide10.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127.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image" Target="../media/image104.emf"/><Relationship Id="rId7"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131.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9.emf"/><Relationship Id="rId7" Type="http://schemas.openxmlformats.org/officeDocument/2006/relationships/image" Target="../media/image108.png"/><Relationship Id="rId12"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74.xml"/><Relationship Id="rId6" Type="http://schemas.openxmlformats.org/officeDocument/2006/relationships/image" Target="../media/image107.emf"/><Relationship Id="rId11" Type="http://schemas.openxmlformats.org/officeDocument/2006/relationships/image" Target="../media/image113.png"/><Relationship Id="rId5" Type="http://schemas.openxmlformats.org/officeDocument/2006/relationships/image" Target="../media/image106.emf"/><Relationship Id="rId10" Type="http://schemas.openxmlformats.org/officeDocument/2006/relationships/image" Target="../media/image112.png"/><Relationship Id="rId4" Type="http://schemas.openxmlformats.org/officeDocument/2006/relationships/image" Target="../media/image104.emf"/><Relationship Id="rId9"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9.xml"/><Relationship Id="rId5" Type="http://schemas.openxmlformats.org/officeDocument/2006/relationships/image" Target="../media/image35.png"/><Relationship Id="rId4" Type="http://schemas.openxmlformats.org/officeDocument/2006/relationships/image" Target="../media/image34.jpeg"/></Relationships>
</file>

<file path=ppt/slides/_rels/slide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74.xml"/><Relationship Id="rId6" Type="http://schemas.openxmlformats.org/officeDocument/2006/relationships/image" Target="../media/image107.emf"/><Relationship Id="rId5" Type="http://schemas.openxmlformats.org/officeDocument/2006/relationships/image" Target="../media/image118.png"/><Relationship Id="rId4" Type="http://schemas.openxmlformats.org/officeDocument/2006/relationships/image" Target="../media/image117.png"/></Relationships>
</file>

<file path=ppt/slides/_rels/slide21.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jpeg"/><Relationship Id="rId2" Type="http://schemas.openxmlformats.org/officeDocument/2006/relationships/notesSlide" Target="../notesSlides/notesSlide14.xml"/><Relationship Id="rId1" Type="http://schemas.openxmlformats.org/officeDocument/2006/relationships/slideLayout" Target="../slideLayouts/slideLayout13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45.xml"/><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7.xml"/><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8.xml"/><Relationship Id="rId1" Type="http://schemas.openxmlformats.org/officeDocument/2006/relationships/slideLayout" Target="../slideLayouts/slideLayout126.xml"/><Relationship Id="rId5" Type="http://schemas.openxmlformats.org/officeDocument/2006/relationships/image" Target="../media/image129.emf"/><Relationship Id="rId4" Type="http://schemas.openxmlformats.org/officeDocument/2006/relationships/image" Target="../media/image109.emf"/></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emf"/><Relationship Id="rId7"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png"/><Relationship Id="rId10" Type="http://schemas.microsoft.com/office/2007/relationships/hdphoto" Target="../media/hdphoto11.wdp"/><Relationship Id="rId4" Type="http://schemas.openxmlformats.org/officeDocument/2006/relationships/image" Target="../media/image131.png"/><Relationship Id="rId9" Type="http://schemas.openxmlformats.org/officeDocument/2006/relationships/image" Target="../media/image136.png"/></Relationships>
</file>

<file path=ppt/slides/_rels/slide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5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8.png"/><Relationship Id="rId7" Type="http://schemas.openxmlformats.org/officeDocument/2006/relationships/image" Target="../media/image141.emf"/><Relationship Id="rId2" Type="http://schemas.openxmlformats.org/officeDocument/2006/relationships/notesSlide" Target="../notesSlides/notesSlide21.xml"/><Relationship Id="rId1" Type="http://schemas.openxmlformats.org/officeDocument/2006/relationships/slideLayout" Target="../slideLayouts/slideLayout128.xml"/><Relationship Id="rId6" Type="http://schemas.microsoft.com/office/2007/relationships/hdphoto" Target="../media/hdphoto12.wdp"/><Relationship Id="rId5" Type="http://schemas.openxmlformats.org/officeDocument/2006/relationships/image" Target="../media/image140.png"/><Relationship Id="rId4" Type="http://schemas.openxmlformats.org/officeDocument/2006/relationships/image" Target="../media/image1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47.png"/><Relationship Id="rId3" Type="http://schemas.openxmlformats.org/officeDocument/2006/relationships/image" Target="../media/image143.emf"/><Relationship Id="rId7" Type="http://schemas.openxmlformats.org/officeDocument/2006/relationships/image" Target="../media/image112.png"/><Relationship Id="rId12" Type="http://schemas.openxmlformats.org/officeDocument/2006/relationships/image" Target="../media/image146.emf"/><Relationship Id="rId17" Type="http://schemas.openxmlformats.org/officeDocument/2006/relationships/image" Target="../media/image150.png"/><Relationship Id="rId2" Type="http://schemas.openxmlformats.org/officeDocument/2006/relationships/notesSlide" Target="../notesSlides/notesSlide22.xml"/><Relationship Id="rId16" Type="http://schemas.openxmlformats.org/officeDocument/2006/relationships/image" Target="../media/image149.png"/><Relationship Id="rId1" Type="http://schemas.openxmlformats.org/officeDocument/2006/relationships/slideLayout" Target="../slideLayouts/slideLayout151.xml"/><Relationship Id="rId6" Type="http://schemas.openxmlformats.org/officeDocument/2006/relationships/image" Target="../media/image111.png"/><Relationship Id="rId11" Type="http://schemas.openxmlformats.org/officeDocument/2006/relationships/image" Target="../media/image145.png"/><Relationship Id="rId5" Type="http://schemas.openxmlformats.org/officeDocument/2006/relationships/image" Target="../media/image110.png"/><Relationship Id="rId15" Type="http://schemas.openxmlformats.org/officeDocument/2006/relationships/image" Target="../media/image148.png"/><Relationship Id="rId10" Type="http://schemas.openxmlformats.org/officeDocument/2006/relationships/image" Target="../media/image115.png"/><Relationship Id="rId4" Type="http://schemas.openxmlformats.org/officeDocument/2006/relationships/image" Target="../media/image144.emf"/><Relationship Id="rId9" Type="http://schemas.openxmlformats.org/officeDocument/2006/relationships/image" Target="../media/image114.png"/><Relationship Id="rId14"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xml"/><Relationship Id="rId1" Type="http://schemas.openxmlformats.org/officeDocument/2006/relationships/slideLayout" Target="../slideLayouts/slideLayout127.xml"/><Relationship Id="rId5" Type="http://schemas.openxmlformats.org/officeDocument/2006/relationships/image" Target="../media/image153.png"/><Relationship Id="rId4" Type="http://schemas.openxmlformats.org/officeDocument/2006/relationships/image" Target="../media/image152.png"/></Relationships>
</file>

<file path=ppt/slides/_rels/slide3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53.xml"/><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p:txBody>
          <a:bodyPr/>
          <a:lstStyle/>
          <a:p>
            <a:r>
              <a:rPr lang="en-US" sz="3600" dirty="0">
                <a:gradFill>
                  <a:gsLst>
                    <a:gs pos="5833">
                      <a:srgbClr val="FFFFFF"/>
                    </a:gs>
                    <a:gs pos="18000">
                      <a:srgbClr val="FFFFFF"/>
                    </a:gs>
                  </a:gsLst>
                  <a:lin ang="5400000" scaled="0"/>
                </a:gradFill>
              </a:rPr>
              <a:t>Who am I?</a:t>
            </a:r>
            <a:br>
              <a:rPr lang="en-US" sz="3600" dirty="0">
                <a:gradFill>
                  <a:gsLst>
                    <a:gs pos="5833">
                      <a:srgbClr val="FFFFFF"/>
                    </a:gs>
                    <a:gs pos="18000">
                      <a:srgbClr val="FFFFFF"/>
                    </a:gs>
                  </a:gsLst>
                  <a:lin ang="5400000" scaled="0"/>
                </a:gradFill>
              </a:rPr>
            </a:br>
            <a:r>
              <a:rPr lang="en-US" sz="3600" dirty="0">
                <a:gradFill>
                  <a:gsLst>
                    <a:gs pos="5833">
                      <a:srgbClr val="FFFFFF"/>
                    </a:gs>
                    <a:gs pos="18000">
                      <a:srgbClr val="FFFFFF"/>
                    </a:gs>
                  </a:gsLst>
                  <a:lin ang="5400000" scaled="0"/>
                </a:gradFill>
              </a:rPr>
              <a:t>Identity Management in Azure</a:t>
            </a:r>
            <a:endParaRPr lang="en-US" sz="3600" dirty="0"/>
          </a:p>
        </p:txBody>
      </p:sp>
      <p:sp>
        <p:nvSpPr>
          <p:cNvPr id="12" name="Subtitle 11"/>
          <p:cNvSpPr>
            <a:spLocks noGrp="1"/>
          </p:cNvSpPr>
          <p:nvPr>
            <p:ph type="subTitle" idx="1"/>
          </p:nvPr>
        </p:nvSpPr>
        <p:spPr>
          <a:xfrm>
            <a:off x="375955" y="5569967"/>
            <a:ext cx="5720046" cy="800219"/>
          </a:xfrm>
        </p:spPr>
        <p:txBody>
          <a:bodyPr/>
          <a:lstStyle/>
          <a:p>
            <a:r>
              <a:rPr lang="en-US" sz="2000" dirty="0"/>
              <a:t>Joey D’Antoni</a:t>
            </a:r>
          </a:p>
          <a:p>
            <a:r>
              <a:rPr lang="en-US" sz="2000" dirty="0"/>
              <a:t>@</a:t>
            </a:r>
            <a:r>
              <a:rPr lang="en-US" sz="2000" dirty="0" err="1"/>
              <a:t>jdanton</a:t>
            </a:r>
            <a:endParaRPr lang="en-US" sz="2000" dirty="0"/>
          </a:p>
        </p:txBody>
      </p:sp>
      <p:sp>
        <p:nvSpPr>
          <p:cNvPr id="2" name="Text Placeholder 1"/>
          <p:cNvSpPr>
            <a:spLocks noGrp="1"/>
          </p:cNvSpPr>
          <p:nvPr>
            <p:ph type="body" sz="quarter" idx="10"/>
          </p:nvPr>
        </p:nvSpPr>
        <p:spPr>
          <a:xfrm>
            <a:off x="375953" y="4747430"/>
            <a:ext cx="11653523" cy="861774"/>
          </a:xfrm>
        </p:spPr>
        <p:txBody>
          <a:bodyPr/>
          <a:lstStyle/>
          <a:p>
            <a:r>
              <a:rPr lang="en-US" dirty="0" err="1"/>
              <a:t>DataGrillen</a:t>
            </a:r>
            <a:endParaRPr lang="en-US" dirty="0"/>
          </a:p>
          <a:p>
            <a:r>
              <a:rPr lang="en-US" dirty="0"/>
              <a:t>02 June 2022</a:t>
            </a:r>
          </a:p>
        </p:txBody>
      </p:sp>
      <p:pic>
        <p:nvPicPr>
          <p:cNvPr id="14" name="Picture 13"/>
          <p:cNvPicPr>
            <a:picLocks noChangeAspect="1"/>
          </p:cNvPicPr>
          <p:nvPr/>
        </p:nvPicPr>
        <p:blipFill>
          <a:blip r:embed="rId3"/>
          <a:stretch>
            <a:fillRect/>
          </a:stretch>
        </p:blipFill>
        <p:spPr>
          <a:xfrm>
            <a:off x="6934200" y="5020189"/>
            <a:ext cx="1178030" cy="1178030"/>
          </a:xfrm>
          <a:prstGeom prst="rect">
            <a:avLst/>
          </a:prstGeom>
        </p:spPr>
      </p:pic>
    </p:spTree>
    <p:extLst>
      <p:ext uri="{BB962C8B-B14F-4D97-AF65-F5344CB8AC3E}">
        <p14:creationId xmlns:p14="http://schemas.microsoft.com/office/powerpoint/2010/main" val="34067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Azure Active Directory?</a:t>
            </a:r>
          </a:p>
        </p:txBody>
      </p:sp>
      <p:sp>
        <p:nvSpPr>
          <p:cNvPr id="19" name="Content Placeholder 5"/>
          <p:cNvSpPr txBox="1">
            <a:spLocks/>
          </p:cNvSpPr>
          <p:nvPr/>
        </p:nvSpPr>
        <p:spPr>
          <a:xfrm>
            <a:off x="424129" y="1447800"/>
            <a:ext cx="5316324" cy="4243838"/>
          </a:xfrm>
          <a:prstGeom prst="rect">
            <a:avLst/>
          </a:prstGeom>
        </p:spPr>
        <p:txBody>
          <a:bodyPr/>
          <a:lstStyle>
            <a:lvl1pPr marL="342803" indent="-342803" algn="l" defTabSz="931596"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32" indent="-241231" algn="l" defTabSz="931596"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872" indent="-228535" algn="l" defTabSz="931596"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407"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941"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306"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45"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83"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20"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596" rtl="0" eaLnBrk="1" fontAlgn="base" latinLnBrk="0" hangingPunct="1">
              <a:lnSpc>
                <a:spcPct val="100000"/>
              </a:lnSpc>
              <a:spcBef>
                <a:spcPts val="0"/>
              </a:spcBef>
              <a:spcAft>
                <a:spcPts val="1765"/>
              </a:spcAft>
              <a:buClrTx/>
              <a:buSzPct val="90000"/>
              <a:buFont typeface="Arial" charset="0"/>
              <a:buNone/>
              <a:tabLst/>
              <a:defRPr/>
            </a:pPr>
            <a:r>
              <a:rPr kumimoji="0" lang="en-US" sz="2800" b="0" i="0" u="none" strike="noStrike" kern="1200" cap="none" spc="0" normalizeH="0" baseline="0" noProof="0" dirty="0">
                <a:ln>
                  <a:noFill/>
                </a:ln>
                <a:solidFill>
                  <a:srgbClr val="0078D7"/>
                </a:solidFill>
                <a:effectLst/>
                <a:uLnTx/>
                <a:uFillTx/>
                <a:latin typeface="+mj-lt"/>
                <a:ea typeface="ＭＳ Ｐゴシック" charset="0"/>
                <a:cs typeface="ＭＳ Ｐゴシック" charset="0"/>
              </a:rPr>
              <a:t>A comprehensive identity and access management cloud solution for your employees, partners, and customers.  </a:t>
            </a:r>
          </a:p>
          <a:p>
            <a:pPr marL="0" marR="0" lvl="0" indent="0" algn="l" defTabSz="931596" rtl="0" eaLnBrk="1" fontAlgn="base" latinLnBrk="0" hangingPunct="1">
              <a:lnSpc>
                <a:spcPct val="100000"/>
              </a:lnSpc>
              <a:spcBef>
                <a:spcPts val="0"/>
              </a:spcBef>
              <a:spcAft>
                <a:spcPts val="1765"/>
              </a:spcAft>
              <a:buClrTx/>
              <a:buSzPct val="90000"/>
              <a:buFont typeface="Arial" charset="0"/>
              <a:buNone/>
              <a:tabLst/>
              <a:defRPr/>
            </a:pPr>
            <a:r>
              <a:rPr kumimoji="0" lang="en-US" sz="2800" b="0" i="0" u="none" strike="noStrike" kern="1200" cap="none" spc="0" normalizeH="0" baseline="0" noProof="0" dirty="0">
                <a:ln>
                  <a:noFill/>
                </a:ln>
                <a:solidFill>
                  <a:srgbClr val="0078D7"/>
                </a:solidFill>
                <a:effectLst/>
                <a:uLnTx/>
                <a:uFillTx/>
                <a:latin typeface="+mj-lt"/>
                <a:ea typeface="ＭＳ Ｐゴシック" charset="0"/>
                <a:cs typeface="ＭＳ Ｐゴシック" charset="0"/>
              </a:rPr>
              <a:t>It combines directory services, advanced identity governance, application access management, and a rich standards-based platform for developers. </a:t>
            </a:r>
          </a:p>
        </p:txBody>
      </p:sp>
      <p:sp>
        <p:nvSpPr>
          <p:cNvPr id="20" name="TextBox 19"/>
          <p:cNvSpPr txBox="1"/>
          <p:nvPr/>
        </p:nvSpPr>
        <p:spPr>
          <a:xfrm>
            <a:off x="7089494" y="4985938"/>
            <a:ext cx="1025144" cy="64975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00B294"/>
                </a:solidFill>
                <a:effectLst/>
                <a:uLnTx/>
                <a:uFillTx/>
              </a:rPr>
              <a:t>B2E</a:t>
            </a:r>
          </a:p>
        </p:txBody>
      </p:sp>
      <p:sp>
        <p:nvSpPr>
          <p:cNvPr id="21" name="TextBox 20"/>
          <p:cNvSpPr txBox="1"/>
          <p:nvPr/>
        </p:nvSpPr>
        <p:spPr>
          <a:xfrm>
            <a:off x="8386300" y="4985938"/>
            <a:ext cx="1063378" cy="64975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00B294"/>
                </a:solidFill>
                <a:effectLst/>
                <a:uLnTx/>
                <a:uFillTx/>
              </a:rPr>
              <a:t>B2B</a:t>
            </a:r>
          </a:p>
        </p:txBody>
      </p:sp>
      <p:sp>
        <p:nvSpPr>
          <p:cNvPr id="22" name="TextBox 21"/>
          <p:cNvSpPr txBox="1"/>
          <p:nvPr/>
        </p:nvSpPr>
        <p:spPr>
          <a:xfrm>
            <a:off x="9647899" y="4985938"/>
            <a:ext cx="1058164" cy="64975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00B294"/>
                </a:solidFill>
                <a:effectLst/>
                <a:uLnTx/>
                <a:uFillTx/>
              </a:rPr>
              <a:t>B2C</a:t>
            </a:r>
          </a:p>
        </p:txBody>
      </p:sp>
      <p:grpSp>
        <p:nvGrpSpPr>
          <p:cNvPr id="5" name="Group 4"/>
          <p:cNvGrpSpPr/>
          <p:nvPr/>
        </p:nvGrpSpPr>
        <p:grpSpPr>
          <a:xfrm>
            <a:off x="6485577" y="2227159"/>
            <a:ext cx="4673474" cy="2786026"/>
            <a:chOff x="7310143" y="3316694"/>
            <a:chExt cx="3753586" cy="2237646"/>
          </a:xfrm>
        </p:grpSpPr>
        <p:sp>
          <p:nvSpPr>
            <p:cNvPr id="23" name="Freeform 38"/>
            <p:cNvSpPr>
              <a:spLocks/>
            </p:cNvSpPr>
            <p:nvPr/>
          </p:nvSpPr>
          <p:spPr bwMode="auto">
            <a:xfrm>
              <a:off x="8595870" y="3316694"/>
              <a:ext cx="2467859" cy="1622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2"/>
            </a:solidFill>
            <a:ln w="28575">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Freeform 38"/>
            <p:cNvSpPr>
              <a:spLocks/>
            </p:cNvSpPr>
            <p:nvPr/>
          </p:nvSpPr>
          <p:spPr bwMode="auto">
            <a:xfrm>
              <a:off x="7310143" y="3520607"/>
              <a:ext cx="3092871" cy="203373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1"/>
            </a:solidFill>
            <a:ln w="3810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5" name="Picture 24"/>
          <p:cNvPicPr>
            <a:picLocks noChangeAspect="1"/>
          </p:cNvPicPr>
          <p:nvPr/>
        </p:nvPicPr>
        <p:blipFill>
          <a:blip r:embed="rId3"/>
          <a:stretch>
            <a:fillRect/>
          </a:stretch>
        </p:blipFill>
        <p:spPr>
          <a:xfrm>
            <a:off x="7873736" y="3218030"/>
            <a:ext cx="1264108" cy="1264108"/>
          </a:xfrm>
          <a:prstGeom prst="rect">
            <a:avLst/>
          </a:prstGeom>
        </p:spPr>
      </p:pic>
    </p:spTree>
    <p:extLst>
      <p:ext uri="{BB962C8B-B14F-4D97-AF65-F5344CB8AC3E}">
        <p14:creationId xmlns:p14="http://schemas.microsoft.com/office/powerpoint/2010/main" val="154377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59DDB04E-E326-6449-A0E8-BB6041F91EED}"/>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Azure AD Terminology</a:t>
            </a:r>
          </a:p>
        </p:txBody>
      </p:sp>
      <p:sp>
        <p:nvSpPr>
          <p:cNvPr id="5" name="Content Placeholder 4">
            <a:extLst>
              <a:ext uri="{FF2B5EF4-FFF2-40B4-BE49-F238E27FC236}">
                <a16:creationId xmlns:a16="http://schemas.microsoft.com/office/drawing/2014/main" id="{41234D2A-06D7-2541-8AC3-29F4080009F1}"/>
              </a:ext>
            </a:extLst>
          </p:cNvPr>
          <p:cNvSpPr>
            <a:spLocks noGrp="1"/>
          </p:cNvSpPr>
          <p:nvPr>
            <p:ph idx="1"/>
          </p:nvPr>
        </p:nvSpPr>
        <p:spPr>
          <a:xfrm>
            <a:off x="1367624" y="2490436"/>
            <a:ext cx="9708995" cy="3567173"/>
          </a:xfrm>
        </p:spPr>
        <p:txBody>
          <a:bodyPr anchor="ctr">
            <a:normAutofit/>
          </a:bodyPr>
          <a:lstStyle/>
          <a:p>
            <a:pPr marL="0" indent="0">
              <a:buNone/>
            </a:pPr>
            <a:r>
              <a:rPr lang="en-US" sz="2400" b="1" dirty="0"/>
              <a:t>Identity</a:t>
            </a:r>
            <a:r>
              <a:rPr lang="en-US" sz="2400" dirty="0"/>
              <a:t>—A thing that can get authenticated. This can be user, managed identity or a service principle</a:t>
            </a:r>
          </a:p>
          <a:p>
            <a:pPr marL="0" indent="0">
              <a:buNone/>
            </a:pPr>
            <a:r>
              <a:rPr lang="en-US" sz="2400" b="1" dirty="0"/>
              <a:t>Account—</a:t>
            </a:r>
            <a:r>
              <a:rPr lang="en-US" sz="2400" dirty="0"/>
              <a:t>An identity that has data associated with it. </a:t>
            </a:r>
          </a:p>
          <a:p>
            <a:pPr marL="0" indent="0">
              <a:buNone/>
            </a:pPr>
            <a:r>
              <a:rPr lang="en-US" sz="2400" b="1" dirty="0"/>
              <a:t>Azure AD Account—</a:t>
            </a:r>
            <a:r>
              <a:rPr lang="en-US" sz="2400" dirty="0"/>
              <a:t>AKA Work or School account—an account that is associated with an organization’s tenant</a:t>
            </a:r>
          </a:p>
          <a:p>
            <a:pPr marL="0" indent="0">
              <a:buNone/>
            </a:pPr>
            <a:r>
              <a:rPr lang="en-US" sz="2400" b="1" dirty="0"/>
              <a:t>Azure AD Global Administrator—</a:t>
            </a:r>
            <a:r>
              <a:rPr lang="en-US" sz="2400" dirty="0"/>
              <a:t>The Azure equivalent of Domain Administrator</a:t>
            </a:r>
          </a:p>
          <a:p>
            <a:pPr marL="0" indent="0">
              <a:buNone/>
            </a:pPr>
            <a:r>
              <a:rPr lang="en-US" sz="2400" b="1" dirty="0"/>
              <a:t>Microsoft Account—</a:t>
            </a:r>
            <a:r>
              <a:rPr lang="en-US" sz="2400" dirty="0"/>
              <a:t>Personal accounts that were formerly known as </a:t>
            </a:r>
            <a:r>
              <a:rPr lang="en-US" sz="2400" dirty="0" err="1"/>
              <a:t>LiveIDs</a:t>
            </a:r>
            <a:endParaRPr lang="en-US" sz="2400" b="1" dirty="0"/>
          </a:p>
        </p:txBody>
      </p:sp>
    </p:spTree>
    <p:extLst>
      <p:ext uri="{BB962C8B-B14F-4D97-AF65-F5344CB8AC3E}">
        <p14:creationId xmlns:p14="http://schemas.microsoft.com/office/powerpoint/2010/main" val="257976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34340" y="2453729"/>
            <a:ext cx="1882048" cy="66976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FFFFFF"/>
                </a:solidFill>
                <a:effectLst/>
                <a:uLnTx/>
                <a:uFillTx/>
              </a:rPr>
              <a:t>Azure Active Directory Connect</a:t>
            </a:r>
          </a:p>
        </p:txBody>
      </p:sp>
      <p:pic>
        <p:nvPicPr>
          <p:cNvPr id="42" name="Picture 41"/>
          <p:cNvPicPr>
            <a:picLocks noChangeAspect="1"/>
          </p:cNvPicPr>
          <p:nvPr/>
        </p:nvPicPr>
        <p:blipFill>
          <a:blip r:embed="rId3" cstate="email">
            <a:alphaModFix amt="29000"/>
            <a:extLst>
              <a:ext uri="{28A0092B-C50C-407E-A947-70E740481C1C}">
                <a14:useLocalDpi xmlns:a14="http://schemas.microsoft.com/office/drawing/2010/main"/>
              </a:ext>
            </a:extLst>
          </a:blip>
          <a:stretch>
            <a:fillRect/>
          </a:stretch>
        </p:blipFill>
        <p:spPr>
          <a:xfrm>
            <a:off x="1701774" y="2511351"/>
            <a:ext cx="4946783" cy="2539870"/>
          </a:xfrm>
          <a:prstGeom prst="rect">
            <a:avLst/>
          </a:prstGeom>
        </p:spPr>
      </p:pic>
      <p:grpSp>
        <p:nvGrpSpPr>
          <p:cNvPr id="2" name="Group 1"/>
          <p:cNvGrpSpPr/>
          <p:nvPr/>
        </p:nvGrpSpPr>
        <p:grpSpPr>
          <a:xfrm>
            <a:off x="4833728" y="4565655"/>
            <a:ext cx="2016956" cy="747021"/>
            <a:chOff x="4859128" y="4565655"/>
            <a:chExt cx="2016956" cy="747021"/>
          </a:xfrm>
        </p:grpSpPr>
        <p:sp>
          <p:nvSpPr>
            <p:cNvPr id="37" name="Rectangle 36"/>
            <p:cNvSpPr/>
            <p:nvPr/>
          </p:nvSpPr>
          <p:spPr bwMode="auto">
            <a:xfrm>
              <a:off x="5130109" y="4622800"/>
              <a:ext cx="1518447" cy="587096"/>
            </a:xfrm>
            <a:prstGeom prst="rect">
              <a:avLst/>
            </a:prstGeom>
            <a:solidFill>
              <a:schemeClr val="bg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3" name="Rounded Rectangle 52"/>
            <p:cNvSpPr/>
            <p:nvPr/>
          </p:nvSpPr>
          <p:spPr bwMode="auto">
            <a:xfrm>
              <a:off x="4859128" y="4565655"/>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6135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002050"/>
                  </a:solidFill>
                  <a:effectLst/>
                  <a:uLnTx/>
                  <a:uFillTx/>
                  <a:ea typeface="Segoe UI" pitchFamily="34" charset="0"/>
                  <a:cs typeface="Segoe UI" pitchFamily="34" charset="0"/>
                </a:rPr>
                <a:t>ADFS</a:t>
              </a:r>
            </a:p>
          </p:txBody>
        </p:sp>
      </p:grpSp>
      <p:sp>
        <p:nvSpPr>
          <p:cNvPr id="12" name="Rounded Rectangle 11"/>
          <p:cNvSpPr/>
          <p:nvPr/>
        </p:nvSpPr>
        <p:spPr bwMode="auto">
          <a:xfrm>
            <a:off x="4714296" y="3381434"/>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2410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ea typeface="Segoe UI" pitchFamily="34" charset="0"/>
                <a:cs typeface="Segoe UI" pitchFamily="34" charset="0"/>
              </a:rPr>
              <a:t>Sync engine</a:t>
            </a:r>
          </a:p>
        </p:txBody>
      </p:sp>
      <p:sp>
        <p:nvSpPr>
          <p:cNvPr id="25" name="Title 24"/>
          <p:cNvSpPr>
            <a:spLocks noGrp="1"/>
          </p:cNvSpPr>
          <p:nvPr>
            <p:ph type="title"/>
          </p:nvPr>
        </p:nvSpPr>
        <p:spPr/>
        <p:txBody>
          <a:bodyPr/>
          <a:lstStyle/>
          <a:p>
            <a:r>
              <a:rPr lang="en-US" dirty="0"/>
              <a:t>Making a hybrid identity simple</a:t>
            </a:r>
          </a:p>
        </p:txBody>
      </p:sp>
      <p:sp>
        <p:nvSpPr>
          <p:cNvPr id="26" name="Text Placeholder 25"/>
          <p:cNvSpPr>
            <a:spLocks noGrp="1"/>
          </p:cNvSpPr>
          <p:nvPr>
            <p:ph type="body" sz="quarter" idx="10"/>
          </p:nvPr>
        </p:nvSpPr>
        <p:spPr/>
        <p:txBody>
          <a:bodyPr/>
          <a:lstStyle/>
          <a:p>
            <a:r>
              <a:rPr lang="en-US" dirty="0"/>
              <a:t>1000s OF APPS, 1 IDENTITY</a:t>
            </a:r>
          </a:p>
        </p:txBody>
      </p:sp>
      <p:sp>
        <p:nvSpPr>
          <p:cNvPr id="27" name="Text Placeholder 26"/>
          <p:cNvSpPr>
            <a:spLocks noGrp="1"/>
          </p:cNvSpPr>
          <p:nvPr>
            <p:ph type="body" sz="quarter" idx="11"/>
          </p:nvPr>
        </p:nvSpPr>
        <p:spPr/>
        <p:txBody>
          <a:bodyPr/>
          <a:lstStyle/>
          <a:p>
            <a:r>
              <a:rPr lang="en-US" dirty="0"/>
              <a:t>Azure Active Directory Connect</a:t>
            </a:r>
          </a:p>
        </p:txBody>
      </p:sp>
      <p:sp>
        <p:nvSpPr>
          <p:cNvPr id="63" name="Text Placeholder 9"/>
          <p:cNvSpPr txBox="1">
            <a:spLocks/>
          </p:cNvSpPr>
          <p:nvPr/>
        </p:nvSpPr>
        <p:spPr>
          <a:xfrm>
            <a:off x="8490300" y="2867293"/>
            <a:ext cx="3244500" cy="3305520"/>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Consolidated deployment assistant for your identity bridge components.</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All currently available sync engines will be replaced by the sync engine included in the Connect tool. </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Assisted deployment of ADFS will be available through Azure Active Directory Connect.</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ADFS is an optional component for authentication in hybrid implementation. Password sync can replace ADFS for more scenarios.</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p:txBody>
      </p:sp>
      <p:sp>
        <p:nvSpPr>
          <p:cNvPr id="41" name="Rectangle 40"/>
          <p:cNvSpPr/>
          <p:nvPr/>
        </p:nvSpPr>
        <p:spPr bwMode="auto">
          <a:xfrm>
            <a:off x="1403401" y="2352676"/>
            <a:ext cx="2570084" cy="3866303"/>
          </a:xfrm>
          <a:prstGeom prst="rect">
            <a:avLst/>
          </a:prstGeom>
          <a:noFill/>
          <a:ln w="34925" cap="rnd">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8" name="Rectangle 47"/>
          <p:cNvSpPr/>
          <p:nvPr/>
        </p:nvSpPr>
        <p:spPr bwMode="auto">
          <a:xfrm>
            <a:off x="4547540" y="2352676"/>
            <a:ext cx="2570084" cy="3866303"/>
          </a:xfrm>
          <a:prstGeom prst="rect">
            <a:avLst/>
          </a:prstGeom>
          <a:noFill/>
          <a:ln w="34925" cap="rnd">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9" name="Rounded Rectangle 48"/>
          <p:cNvSpPr/>
          <p:nvPr/>
        </p:nvSpPr>
        <p:spPr bwMode="auto">
          <a:xfrm>
            <a:off x="1740478" y="2611136"/>
            <a:ext cx="2016956" cy="673875"/>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solidFill>
                  <a:srgbClr val="FFFFFF"/>
                </a:solidFill>
                <a:effectLst/>
                <a:uLnTx/>
                <a:uFillTx/>
                <a:ea typeface="Segoe UI" pitchFamily="34" charset="0"/>
                <a:cs typeface="Segoe UI" pitchFamily="34" charset="0"/>
              </a:rPr>
              <a:t>DirSync</a:t>
            </a:r>
            <a:endParaRPr kumimoji="0" lang="en-US" sz="137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0" name="Rounded Rectangle 49"/>
          <p:cNvSpPr/>
          <p:nvPr/>
        </p:nvSpPr>
        <p:spPr bwMode="auto">
          <a:xfrm>
            <a:off x="1740478" y="3312781"/>
            <a:ext cx="2016956"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ea typeface="Segoe UI" pitchFamily="34" charset="0"/>
                <a:cs typeface="Segoe UI" pitchFamily="34" charset="0"/>
              </a:rPr>
              <a:t>Azure Active Directory Sync</a:t>
            </a:r>
          </a:p>
        </p:txBody>
      </p:sp>
      <p:sp>
        <p:nvSpPr>
          <p:cNvPr id="56" name="Rounded Rectangle 55"/>
          <p:cNvSpPr/>
          <p:nvPr/>
        </p:nvSpPr>
        <p:spPr bwMode="auto">
          <a:xfrm>
            <a:off x="1867566" y="4043713"/>
            <a:ext cx="1762781"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err="1">
                <a:ln>
                  <a:noFill/>
                </a:ln>
                <a:solidFill>
                  <a:srgbClr val="FFFFFF"/>
                </a:solidFill>
                <a:effectLst/>
                <a:uLnTx/>
                <a:uFillTx/>
                <a:ea typeface="Segoe UI" pitchFamily="34" charset="0"/>
                <a:cs typeface="Segoe UI" pitchFamily="34" charset="0"/>
              </a:rPr>
              <a:t>FIM+Azure</a:t>
            </a:r>
            <a:r>
              <a:rPr kumimoji="0" lang="en-US" sz="1176" b="0" i="0" u="none" strike="noStrike" kern="0" cap="none" spc="0" normalizeH="0" baseline="0" noProof="0" dirty="0">
                <a:ln>
                  <a:noFill/>
                </a:ln>
                <a:solidFill>
                  <a:srgbClr val="FFFFFF"/>
                </a:solidFill>
                <a:effectLst/>
                <a:uLnTx/>
                <a:uFillTx/>
                <a:ea typeface="Segoe UI" pitchFamily="34" charset="0"/>
                <a:cs typeface="Segoe UI" pitchFamily="34" charset="0"/>
              </a:rPr>
              <a:t> Active Directory Connector</a:t>
            </a:r>
          </a:p>
        </p:txBody>
      </p:sp>
      <p:grpSp>
        <p:nvGrpSpPr>
          <p:cNvPr id="57" name="Group 56"/>
          <p:cNvGrpSpPr/>
          <p:nvPr/>
        </p:nvGrpSpPr>
        <p:grpSpPr>
          <a:xfrm>
            <a:off x="8490300" y="3676523"/>
            <a:ext cx="283256" cy="283258"/>
            <a:chOff x="5372581" y="1617831"/>
            <a:chExt cx="498112" cy="498112"/>
          </a:xfrm>
          <a:solidFill>
            <a:schemeClr val="bg1"/>
          </a:solidFill>
        </p:grpSpPr>
        <p:sp>
          <p:nvSpPr>
            <p:cNvPr id="58" name="Oval 57"/>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0" name="Group 59"/>
          <p:cNvGrpSpPr/>
          <p:nvPr/>
        </p:nvGrpSpPr>
        <p:grpSpPr>
          <a:xfrm>
            <a:off x="8490300" y="2920609"/>
            <a:ext cx="283256" cy="283258"/>
            <a:chOff x="5372581" y="1617831"/>
            <a:chExt cx="498112" cy="498112"/>
          </a:xfrm>
          <a:solidFill>
            <a:schemeClr val="bg1"/>
          </a:solidFill>
        </p:grpSpPr>
        <p:sp>
          <p:nvSpPr>
            <p:cNvPr id="61" name="Oval 60"/>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2" name="Isosceles Triangle 45"/>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4" name="Group 63"/>
          <p:cNvGrpSpPr/>
          <p:nvPr/>
        </p:nvGrpSpPr>
        <p:grpSpPr>
          <a:xfrm>
            <a:off x="8490300" y="5048123"/>
            <a:ext cx="283256" cy="283258"/>
            <a:chOff x="5372581" y="1617831"/>
            <a:chExt cx="498112" cy="498112"/>
          </a:xfrm>
          <a:solidFill>
            <a:schemeClr val="bg1"/>
          </a:solidFill>
        </p:grpSpPr>
        <p:sp>
          <p:nvSpPr>
            <p:cNvPr id="65" name="Oval 64"/>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6"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32" name="Rectangle 31"/>
          <p:cNvSpPr/>
          <p:nvPr/>
        </p:nvSpPr>
        <p:spPr bwMode="auto">
          <a:xfrm>
            <a:off x="4834341" y="3312781"/>
            <a:ext cx="2041132" cy="2554619"/>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8" name="Group 37"/>
          <p:cNvGrpSpPr/>
          <p:nvPr/>
        </p:nvGrpSpPr>
        <p:grpSpPr>
          <a:xfrm>
            <a:off x="1688050" y="5203419"/>
            <a:ext cx="2016956" cy="747021"/>
            <a:chOff x="4859128" y="4565655"/>
            <a:chExt cx="2016956" cy="747021"/>
          </a:xfrm>
        </p:grpSpPr>
        <p:sp>
          <p:nvSpPr>
            <p:cNvPr id="39" name="Rectangle 38"/>
            <p:cNvSpPr/>
            <p:nvPr/>
          </p:nvSpPr>
          <p:spPr bwMode="auto">
            <a:xfrm>
              <a:off x="5130109" y="4622800"/>
              <a:ext cx="1518447" cy="587096"/>
            </a:xfrm>
            <a:prstGeom prst="rect">
              <a:avLst/>
            </a:prstGeom>
            <a:solidFill>
              <a:schemeClr val="bg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ounded Rectangle 39"/>
            <p:cNvSpPr/>
            <p:nvPr/>
          </p:nvSpPr>
          <p:spPr bwMode="auto">
            <a:xfrm>
              <a:off x="4859128" y="4565655"/>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6135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002050"/>
                  </a:solidFill>
                  <a:effectLst/>
                  <a:uLnTx/>
                  <a:uFillTx/>
                  <a:ea typeface="Segoe UI" pitchFamily="34" charset="0"/>
                  <a:cs typeface="Segoe UI" pitchFamily="34" charset="0"/>
                </a:rPr>
                <a:t>ADFS</a:t>
              </a:r>
            </a:p>
          </p:txBody>
        </p:sp>
      </p:grpSp>
      <p:sp>
        <p:nvSpPr>
          <p:cNvPr id="43" name="Rectangle 42"/>
          <p:cNvSpPr/>
          <p:nvPr/>
        </p:nvSpPr>
        <p:spPr bwMode="auto">
          <a:xfrm>
            <a:off x="5104709" y="4622800"/>
            <a:ext cx="1518447" cy="596900"/>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51650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a:t>
            </a:r>
          </a:p>
        </p:txBody>
      </p:sp>
      <p:sp>
        <p:nvSpPr>
          <p:cNvPr id="3" name="Content Placeholder 2"/>
          <p:cNvSpPr>
            <a:spLocks noGrp="1"/>
          </p:cNvSpPr>
          <p:nvPr>
            <p:ph sz="quarter" idx="10"/>
          </p:nvPr>
        </p:nvSpPr>
        <p:spPr>
          <a:xfrm>
            <a:off x="268289" y="1398684"/>
            <a:ext cx="3960160" cy="1865126"/>
          </a:xfrm>
        </p:spPr>
        <p:txBody>
          <a:bodyPr/>
          <a:lstStyle/>
          <a:p>
            <a:r>
              <a:rPr lang="en-US" dirty="0"/>
              <a:t>Global replicated service</a:t>
            </a:r>
          </a:p>
          <a:p>
            <a:endParaRPr lang="en-US" dirty="0"/>
          </a:p>
          <a:p>
            <a:r>
              <a:rPr lang="en-US" dirty="0"/>
              <a:t>Free, Basic, Premium</a:t>
            </a:r>
          </a:p>
          <a:p>
            <a:endParaRPr lang="en-US" dirty="0"/>
          </a:p>
        </p:txBody>
      </p:sp>
      <p:pic>
        <p:nvPicPr>
          <p:cNvPr id="1026" name="Picture 2"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554" y="1398684"/>
            <a:ext cx="7246101" cy="375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0582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EDCAB-CCDC-4022-A377-9B50DA09A5A8}"/>
              </a:ext>
            </a:extLst>
          </p:cNvPr>
          <p:cNvSpPr>
            <a:spLocks noGrp="1"/>
          </p:cNvSpPr>
          <p:nvPr>
            <p:ph type="title"/>
          </p:nvPr>
        </p:nvSpPr>
        <p:spPr>
          <a:xfrm>
            <a:off x="570060" y="720125"/>
            <a:ext cx="5291458" cy="743908"/>
          </a:xfrm>
        </p:spPr>
        <p:txBody>
          <a:bodyPr/>
          <a:lstStyle/>
          <a:p>
            <a:r>
              <a:rPr lang="en-US"/>
              <a:t>Seamless access to apps</a:t>
            </a:r>
          </a:p>
        </p:txBody>
      </p:sp>
      <p:sp>
        <p:nvSpPr>
          <p:cNvPr id="142" name="TextBox 141">
            <a:extLst>
              <a:ext uri="{FF2B5EF4-FFF2-40B4-BE49-F238E27FC236}">
                <a16:creationId xmlns:a16="http://schemas.microsoft.com/office/drawing/2014/main" id="{1F9E8B6A-0572-4BEE-9909-F1ADBC5B179D}"/>
              </a:ext>
            </a:extLst>
          </p:cNvPr>
          <p:cNvSpPr txBox="1">
            <a:spLocks noChangeAspect="1"/>
          </p:cNvSpPr>
          <p:nvPr/>
        </p:nvSpPr>
        <p:spPr>
          <a:xfrm>
            <a:off x="514463" y="150606"/>
            <a:ext cx="2615068" cy="533973"/>
          </a:xfrm>
          <a:prstGeom prst="rect">
            <a:avLst/>
          </a:prstGeom>
          <a:noFill/>
        </p:spPr>
        <p:txBody>
          <a:bodyPr wrap="square" lIns="179234" tIns="143387" rIns="179234" bIns="14338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14">
              <a:spcAft>
                <a:spcPts val="588"/>
              </a:spcAft>
            </a:pPr>
            <a:r>
              <a:rPr lang="en-US" sz="1765" b="1">
                <a:gradFill>
                  <a:gsLst>
                    <a:gs pos="78761">
                      <a:srgbClr val="282828"/>
                    </a:gs>
                    <a:gs pos="0">
                      <a:srgbClr val="282828"/>
                    </a:gs>
                  </a:gsLst>
                  <a:lin ang="5400000" scaled="0"/>
                </a:gradFill>
                <a:latin typeface="Segoe UI" panose="020B0502040204020203" pitchFamily="34" charset="0"/>
                <a:cs typeface="Segoe UI" panose="020B0502040204020203" pitchFamily="34" charset="0"/>
              </a:rPr>
              <a:t>MODERNIZE ACCESS</a:t>
            </a:r>
          </a:p>
        </p:txBody>
      </p:sp>
      <p:sp>
        <p:nvSpPr>
          <p:cNvPr id="143" name="Freeform: Shape 142">
            <a:extLst>
              <a:ext uri="{FF2B5EF4-FFF2-40B4-BE49-F238E27FC236}">
                <a16:creationId xmlns:a16="http://schemas.microsoft.com/office/drawing/2014/main" id="{DE0CDCD7-3E85-4D19-8F24-5BB5189CB4D5}"/>
              </a:ext>
            </a:extLst>
          </p:cNvPr>
          <p:cNvSpPr>
            <a:spLocks noChangeAspect="1"/>
          </p:cNvSpPr>
          <p:nvPr/>
        </p:nvSpPr>
        <p:spPr bwMode="auto">
          <a:xfrm flipV="1">
            <a:off x="173560" y="152488"/>
            <a:ext cx="457631" cy="45467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A0E95DC-0748-4EB0-8676-A36C74AEAA4B}"/>
              </a:ext>
            </a:extLst>
          </p:cNvPr>
          <p:cNvSpPr txBox="1"/>
          <p:nvPr/>
        </p:nvSpPr>
        <p:spPr>
          <a:xfrm>
            <a:off x="1262753" y="1667425"/>
            <a:ext cx="3413438" cy="1179750"/>
          </a:xfrm>
          <a:prstGeom prst="rect">
            <a:avLst/>
          </a:prstGeom>
          <a:noFill/>
        </p:spPr>
        <p:txBody>
          <a:bodyPr wrap="square" lIns="179285" tIns="143428" rIns="179285" bIns="143428" rtlCol="0">
            <a:spAutoFit/>
          </a:bodyPr>
          <a:lstStyle/>
          <a:p>
            <a:pPr defTabSz="914314">
              <a:lnSpc>
                <a:spcPct val="90000"/>
              </a:lnSpc>
              <a:spcAft>
                <a:spcPts val="588"/>
              </a:spcAft>
            </a:pPr>
            <a:r>
              <a:rPr lang="en-US" sz="1961">
                <a:solidFill>
                  <a:srgbClr val="282828"/>
                </a:solidFill>
                <a:latin typeface="Segoe UI"/>
              </a:rPr>
              <a:t>One common identity for single sign-on </a:t>
            </a:r>
          </a:p>
          <a:p>
            <a:pPr defTabSz="914314">
              <a:lnSpc>
                <a:spcPct val="90000"/>
              </a:lnSpc>
              <a:spcAft>
                <a:spcPts val="588"/>
              </a:spcAft>
            </a:pPr>
            <a:endParaRPr lang="en-US" sz="1961">
              <a:gradFill>
                <a:gsLst>
                  <a:gs pos="2917">
                    <a:srgbClr val="282828"/>
                  </a:gs>
                  <a:gs pos="30000">
                    <a:srgbClr val="282828"/>
                  </a:gs>
                </a:gsLst>
                <a:lin ang="5400000" scaled="0"/>
              </a:gradFill>
              <a:latin typeface="Segoe UI"/>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70295" y="1818145"/>
            <a:ext cx="398991" cy="398991"/>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58893" y="2728486"/>
            <a:ext cx="398991" cy="398991"/>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03146" y="2654501"/>
            <a:ext cx="3443814" cy="633625"/>
          </a:xfrm>
          <a:prstGeom prst="rect">
            <a:avLst/>
          </a:prstGeom>
        </p:spPr>
        <p:txBody>
          <a:bodyPr wrap="square">
            <a:spAutoFit/>
          </a:bodyPr>
          <a:lstStyle/>
          <a:p>
            <a:pPr defTabSz="914314">
              <a:lnSpc>
                <a:spcPct val="90000"/>
              </a:lnSpc>
              <a:spcAft>
                <a:spcPts val="588"/>
              </a:spcAft>
            </a:pPr>
            <a:r>
              <a:rPr lang="en-US" sz="1961">
                <a:gradFill>
                  <a:gsLst>
                    <a:gs pos="2917">
                      <a:srgbClr val="282828"/>
                    </a:gs>
                    <a:gs pos="30000">
                      <a:srgbClr val="282828"/>
                    </a:gs>
                  </a:gsLst>
                  <a:lin ang="5400000" scaled="0"/>
                </a:gradFill>
                <a:latin typeface="Segoe UI"/>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56133" y="3591422"/>
            <a:ext cx="398991" cy="398991"/>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00385" y="3517437"/>
            <a:ext cx="3443814" cy="633625"/>
          </a:xfrm>
          <a:prstGeom prst="rect">
            <a:avLst/>
          </a:prstGeom>
        </p:spPr>
        <p:txBody>
          <a:bodyPr wrap="square">
            <a:spAutoFit/>
          </a:bodyPr>
          <a:lstStyle/>
          <a:p>
            <a:pPr defTabSz="914314">
              <a:lnSpc>
                <a:spcPct val="90000"/>
              </a:lnSpc>
              <a:spcAft>
                <a:spcPts val="588"/>
              </a:spcAft>
            </a:pPr>
            <a:r>
              <a:rPr lang="en-US" sz="1961">
                <a:gradFill>
                  <a:gsLst>
                    <a:gs pos="2917">
                      <a:srgbClr val="282828"/>
                    </a:gs>
                    <a:gs pos="30000">
                      <a:srgbClr val="282828"/>
                    </a:gs>
                  </a:gsLst>
                  <a:lin ang="5400000" scaled="0"/>
                </a:gradFill>
                <a:latin typeface="Segoe UI"/>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232054" y="2745334"/>
            <a:ext cx="2678570" cy="2584412"/>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768337" y="403452"/>
            <a:ext cx="8074134" cy="5022728"/>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730" kern="0">
                    <a:gradFill>
                      <a:gsLst>
                        <a:gs pos="5439">
                          <a:srgbClr val="F8F8F8"/>
                        </a:gs>
                        <a:gs pos="10000">
                          <a:srgbClr val="F8F8F8"/>
                        </a:gs>
                      </a:gsLst>
                      <a:lin ang="5400000" scaled="0"/>
                    </a:gradFill>
                    <a:latin typeface="Segoe UI"/>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730" kern="0">
                    <a:gradFill>
                      <a:gsLst>
                        <a:gs pos="5439">
                          <a:srgbClr val="F8F8F8"/>
                        </a:gs>
                        <a:gs pos="10000">
                          <a:srgbClr val="F8F8F8"/>
                        </a:gs>
                      </a:gsLst>
                      <a:lin ang="5400000" scaled="0"/>
                    </a:gradFill>
                    <a:latin typeface="Segoe UI"/>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537" kern="0">
                        <a:solidFill>
                          <a:srgbClr val="505050"/>
                        </a:solidFill>
                        <a:latin typeface="Segoe UI"/>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537" kern="0">
                        <a:solidFill>
                          <a:srgbClr val="505050"/>
                        </a:solidFill>
                        <a:latin typeface="Segoe UI"/>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537" kern="0">
                        <a:solidFill>
                          <a:srgbClr val="505050"/>
                        </a:solidFill>
                        <a:latin typeface="Segoe UI"/>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922"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730" kern="0">
                    <a:gradFill>
                      <a:gsLst>
                        <a:gs pos="5439">
                          <a:srgbClr val="F8F8F8"/>
                        </a:gs>
                        <a:gs pos="10000">
                          <a:srgbClr val="F8F8F8"/>
                        </a:gs>
                      </a:gsLst>
                      <a:lin ang="5400000" scaled="0"/>
                    </a:gradFill>
                    <a:latin typeface="Segoe UI"/>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730" kern="0">
                    <a:gradFill>
                      <a:gsLst>
                        <a:gs pos="5439">
                          <a:srgbClr val="F8F8F8"/>
                        </a:gs>
                        <a:gs pos="10000">
                          <a:srgbClr val="F8F8F8"/>
                        </a:gs>
                      </a:gsLst>
                      <a:lin ang="5400000" scaled="0"/>
                    </a:gradFill>
                    <a:latin typeface="Segoe UI"/>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505050"/>
                    </a:solidFill>
                    <a:latin typeface="Segoe UI"/>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algn="ctr" defTabSz="896354">
                    <a:defRPr/>
                  </a:pPr>
                  <a:endParaRPr lang="en-US" sz="1730" kern="0">
                    <a:solidFill>
                      <a:srgbClr val="FFFFFF"/>
                    </a:solidFill>
                    <a:latin typeface="Segoe UI"/>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505050"/>
                    </a:solidFill>
                    <a:latin typeface="Segoe UI"/>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505050"/>
                    </a:solidFill>
                    <a:latin typeface="Segoe UI"/>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7"/>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ln>
                      <a:solidFill>
                        <a:sysClr val="windowText" lastClr="000000"/>
                      </a:solidFill>
                    </a:ln>
                    <a:gradFill>
                      <a:gsLst>
                        <a:gs pos="5439">
                          <a:srgbClr val="F8F8F8"/>
                        </a:gs>
                        <a:gs pos="10000">
                          <a:srgbClr val="F8F8F8"/>
                        </a:gs>
                      </a:gsLst>
                      <a:lin ang="5400000" scaled="0"/>
                    </a:gradFill>
                    <a:latin typeface="Segoe UI"/>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10">
                  <a:duotone>
                    <a:prstClr val="black"/>
                    <a:srgbClr val="002050">
                      <a:tint val="45000"/>
                      <a:satMod val="400000"/>
                    </a:srgbClr>
                  </a:duotone>
                  <a:extLst>
                    <a:ext uri="{BEBA8EAE-BF5A-486C-A8C5-ECC9F3942E4B}">
                      <a14:imgProps xmlns:a14="http://schemas.microsoft.com/office/drawing/2010/main">
                        <a14:imgLayer r:embed="rId11">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094"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4"/>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5"/>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6"/>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7"/>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8"/>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solidFill>
                      <a:sysClr val="windowText" lastClr="000000"/>
                    </a:solidFill>
                    <a:latin typeface="Segoe UI"/>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9">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20"/>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21"/>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22"/>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4814" rIns="0" bIns="44814" numCol="1" spcCol="0" rtlCol="0" fromWordArt="0" anchor="ctr" anchorCtr="0" forceAA="0" compatLnSpc="1">
                  <a:prstTxWarp prst="textNoShape">
                    <a:avLst/>
                  </a:prstTxWarp>
                  <a:noAutofit/>
                </a:bodyPr>
                <a:lstStyle/>
                <a:p>
                  <a:pPr algn="ctr" defTabSz="895923" fontAlgn="base">
                    <a:spcBef>
                      <a:spcPct val="0"/>
                    </a:spcBef>
                    <a:spcAft>
                      <a:spcPct val="0"/>
                    </a:spcAft>
                    <a:defRPr/>
                  </a:pPr>
                  <a:endParaRPr lang="en-US" sz="1922" kern="0">
                    <a:gradFill>
                      <a:gsLst>
                        <a:gs pos="5439">
                          <a:srgbClr val="F8F8F8"/>
                        </a:gs>
                        <a:gs pos="10000">
                          <a:srgbClr val="F8F8F8"/>
                        </a:gs>
                      </a:gsLst>
                      <a:lin ang="5400000" scaled="0"/>
                    </a:gradFill>
                    <a:latin typeface="Segoe UI"/>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kern="0">
                      <a:solidFill>
                        <a:srgbClr val="505050"/>
                      </a:solidFill>
                      <a:latin typeface="Segoe UI"/>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7880" tIns="43940" rIns="87880" bIns="43940" numCol="1" anchor="t" anchorCtr="0" compatLnSpc="1">
                      <a:prstTxWarp prst="textNoShape">
                        <a:avLst/>
                      </a:prstTxWarp>
                      <a:noAutofit/>
                    </a:bodyPr>
                    <a:lstStyle/>
                    <a:p>
                      <a:pPr defTabSz="896354">
                        <a:defRPr/>
                      </a:pPr>
                      <a:endParaRPr lang="en-US" sz="1730" kern="0">
                        <a:solidFill>
                          <a:srgbClr val="FFFFFF"/>
                        </a:solidFill>
                        <a:latin typeface="Segoe UI"/>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FFFFFF"/>
                        </a:solidFill>
                        <a:latin typeface="Segoe UI"/>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406828" y="4070232"/>
            <a:ext cx="849913" cy="514628"/>
          </a:xfrm>
          <a:prstGeom prst="rect">
            <a:avLst/>
          </a:prstGeom>
        </p:spPr>
        <p:txBody>
          <a:bodyPr wrap="none">
            <a:spAutoFit/>
          </a:bodyPr>
          <a:lstStyle/>
          <a:p>
            <a:pPr defTabSz="896386">
              <a:defRPr/>
            </a:pPr>
            <a:r>
              <a:rPr lang="en-US" sz="1372" kern="0">
                <a:solidFill>
                  <a:srgbClr val="353535"/>
                </a:solidFill>
                <a:latin typeface="Segoe UI" panose="020B0502040204020203" pitchFamily="34" charset="0"/>
                <a:cs typeface="Segoe UI" panose="020B0502040204020203" pitchFamily="34" charset="0"/>
              </a:rPr>
              <a:t>Azure AD</a:t>
            </a:r>
            <a:br>
              <a:rPr lang="en-US" sz="1372" kern="0">
                <a:solidFill>
                  <a:srgbClr val="353535"/>
                </a:solidFill>
                <a:latin typeface="Segoe UI" panose="020B0502040204020203" pitchFamily="34" charset="0"/>
                <a:cs typeface="Segoe UI" panose="020B0502040204020203" pitchFamily="34" charset="0"/>
              </a:rPr>
            </a:br>
            <a:r>
              <a:rPr lang="en-US" sz="1372" kern="0">
                <a:solidFill>
                  <a:srgbClr val="353535"/>
                </a:solidFill>
                <a:latin typeface="Segoe UI" panose="020B0502040204020203" pitchFamily="34" charset="0"/>
                <a:cs typeface="Segoe UI" panose="020B0502040204020203" pitchFamily="34" charset="0"/>
              </a:rPr>
              <a:t>Connect</a:t>
            </a:r>
            <a:endParaRPr lang="en-US" sz="1372" kern="0">
              <a:solidFill>
                <a:srgbClr val="353535"/>
              </a:solidFill>
              <a:latin typeface="Segoe UI"/>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088953" y="4137244"/>
            <a:ext cx="367409" cy="378910"/>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729938" y="4774716"/>
            <a:ext cx="2098506" cy="1479949"/>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7868" tIns="43933" rIns="87868" bIns="43933" anchor="ctr" anchorCtr="1" compatLnSpc="1">
                <a:noAutofit/>
              </a:bodyPr>
              <a:lstStyle/>
              <a:p>
                <a:pPr algn="ctr" defTabSz="896182">
                  <a:defRPr sz="1800" b="0" i="0" u="none" strike="noStrike" kern="0" cap="none" spc="0" baseline="0">
                    <a:solidFill>
                      <a:srgbClr val="000000"/>
                    </a:solidFill>
                    <a:uFillTx/>
                  </a:defRPr>
                </a:pPr>
                <a:endParaRPr lang="en-US" sz="1695" kern="0">
                  <a:solidFill>
                    <a:srgbClr val="FFFFFF"/>
                  </a:solidFill>
                  <a:latin typeface="Segoe UI"/>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FFFFFF"/>
                      </a:solidFill>
                      <a:latin typeface="Segoe UI"/>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FFFFFF"/>
                      </a:solidFill>
                      <a:latin typeface="Segoe UI"/>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FFFFFF"/>
                      </a:solidFill>
                      <a:latin typeface="Segoe UI"/>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FFFFFF"/>
                      </a:solidFill>
                      <a:latin typeface="Segoe UI"/>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FFFFFF"/>
                      </a:solidFill>
                      <a:latin typeface="Segoe UI"/>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FFFFFF"/>
                      </a:solidFill>
                      <a:latin typeface="Segoe UI"/>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353535"/>
                      </a:solidFill>
                      <a:latin typeface="Segoe UI"/>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algn="ctr" defTabSz="896182">
                      <a:defRPr sz="1800" b="0" i="0" u="none" strike="noStrike" kern="0" cap="none" spc="0" baseline="0">
                        <a:solidFill>
                          <a:srgbClr val="000000"/>
                        </a:solidFill>
                        <a:uFillTx/>
                      </a:defRPr>
                    </a:pPr>
                    <a:endParaRPr lang="en-US" sz="1730" kern="0">
                      <a:solidFill>
                        <a:srgbClr val="353535"/>
                      </a:solidFill>
                      <a:latin typeface="Segoe UI"/>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algn="ctr" defTabSz="896182">
                      <a:defRPr sz="1800" b="0" i="0" u="none" strike="noStrike" kern="0" cap="none" spc="0" baseline="0">
                        <a:solidFill>
                          <a:srgbClr val="000000"/>
                        </a:solidFill>
                        <a:uFillTx/>
                      </a:defRPr>
                    </a:pPr>
                    <a:endParaRPr lang="en-US" sz="1730" kern="0">
                      <a:solidFill>
                        <a:srgbClr val="353535"/>
                      </a:solidFill>
                      <a:latin typeface="Segoe UI"/>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algn="ctr" defTabSz="896182">
                      <a:defRPr sz="1800" b="0" i="0" u="none" strike="noStrike" kern="0" cap="none" spc="0" baseline="0">
                        <a:solidFill>
                          <a:srgbClr val="000000"/>
                        </a:solidFill>
                        <a:uFillTx/>
                      </a:defRPr>
                    </a:pPr>
                    <a:endParaRPr lang="en-US" sz="1730" kern="0">
                      <a:solidFill>
                        <a:srgbClr val="353535"/>
                      </a:solidFill>
                      <a:latin typeface="Segoe UI"/>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algn="ctr" defTabSz="896182">
                      <a:defRPr sz="1800" b="0" i="0" u="none" strike="noStrike" kern="0" cap="none" spc="0" baseline="0">
                        <a:solidFill>
                          <a:srgbClr val="000000"/>
                        </a:solidFill>
                        <a:uFillTx/>
                      </a:defRPr>
                    </a:pPr>
                    <a:endParaRPr lang="en-US" sz="1730" kern="0">
                      <a:solidFill>
                        <a:srgbClr val="353535"/>
                      </a:solidFill>
                      <a:latin typeface="Segoe UI"/>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algn="ctr" defTabSz="896182">
                      <a:defRPr sz="1800" b="0" i="0" u="none" strike="noStrike" kern="0" cap="none" spc="0" baseline="0">
                        <a:solidFill>
                          <a:srgbClr val="000000"/>
                        </a:solidFill>
                        <a:uFillTx/>
                      </a:defRPr>
                    </a:pPr>
                    <a:endParaRPr lang="en-US" sz="1730" kern="0">
                      <a:solidFill>
                        <a:srgbClr val="353535"/>
                      </a:solidFill>
                      <a:latin typeface="Segoe UI"/>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algn="ctr" defTabSz="896182">
                      <a:defRPr sz="1800" b="0" i="0" u="none" strike="noStrike" kern="0" cap="none" spc="0" baseline="0">
                        <a:solidFill>
                          <a:srgbClr val="000000"/>
                        </a:solidFill>
                        <a:uFillTx/>
                      </a:defRPr>
                    </a:pPr>
                    <a:endParaRPr lang="en-US" sz="1730" kern="0">
                      <a:solidFill>
                        <a:srgbClr val="353535"/>
                      </a:solidFill>
                      <a:latin typeface="Segoe UI"/>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002050"/>
                      </a:solidFill>
                      <a:latin typeface="Segoe UI"/>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002050"/>
                      </a:solidFill>
                      <a:latin typeface="Segoe UI"/>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002050"/>
                      </a:solidFill>
                      <a:latin typeface="Segoe UI"/>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defTabSz="896182">
                      <a:defRPr sz="1800" b="0" i="0" u="none" strike="noStrike" kern="0" cap="none" spc="0" baseline="0">
                        <a:solidFill>
                          <a:srgbClr val="000000"/>
                        </a:solidFill>
                        <a:uFillTx/>
                      </a:defRPr>
                    </a:pPr>
                    <a:endParaRPr lang="en-US" sz="1765" kern="0">
                      <a:solidFill>
                        <a:srgbClr val="002050"/>
                      </a:solidFill>
                      <a:latin typeface="Segoe UI"/>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defTabSz="895084">
                  <a:defRPr sz="1800" b="0" i="0" u="none" strike="noStrike" kern="0" cap="none" spc="0" baseline="0">
                    <a:solidFill>
                      <a:srgbClr val="000000"/>
                    </a:solidFill>
                    <a:uFillTx/>
                  </a:defRPr>
                </a:pPr>
                <a:endParaRPr lang="en-US" sz="1730" kern="0">
                  <a:solidFill>
                    <a:srgbClr val="505050"/>
                  </a:solidFill>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448097" y="5868382"/>
            <a:ext cx="1278688" cy="439684"/>
          </a:xfrm>
          <a:prstGeom prst="rect">
            <a:avLst/>
          </a:prstGeom>
          <a:noFill/>
          <a:ln cap="flat">
            <a:noFill/>
            <a:prstDash val="solid"/>
          </a:ln>
        </p:spPr>
        <p:txBody>
          <a:bodyPr vert="horz" wrap="square" lIns="0" tIns="0" rIns="0" bIns="0" anchor="t" anchorCtr="1" compatLnSpc="1">
            <a:noAutofit/>
          </a:bodyPr>
          <a:lstStyle/>
          <a:p>
            <a:pPr algn="ctr" defTabSz="895664">
              <a:lnSpc>
                <a:spcPct val="90000"/>
              </a:lnSpc>
              <a:defRPr sz="1800" b="0" i="0" u="none" strike="noStrike" kern="0" cap="none" spc="0" baseline="0">
                <a:solidFill>
                  <a:srgbClr val="000000"/>
                </a:solidFill>
                <a:uFillTx/>
              </a:defRPr>
            </a:pPr>
            <a:r>
              <a:rPr lang="en-US" sz="1344" kern="0" spc="-48">
                <a:solidFill>
                  <a:srgbClr val="505050"/>
                </a:solidFill>
                <a:latin typeface="Segoe UI" panose="020B0502040204020203" pitchFamily="34" charset="0"/>
                <a:cs typeface="Segoe UI" panose="020B0502040204020203" pitchFamily="34" charset="0"/>
              </a:rPr>
              <a:t>On-premises /</a:t>
            </a:r>
          </a:p>
          <a:p>
            <a:pPr algn="ctr" defTabSz="895664">
              <a:lnSpc>
                <a:spcPct val="90000"/>
              </a:lnSpc>
              <a:defRPr sz="1800" b="0" i="0" u="none" strike="noStrike" kern="0" cap="none" spc="0" baseline="0">
                <a:solidFill>
                  <a:srgbClr val="000000"/>
                </a:solidFill>
                <a:uFillTx/>
              </a:defRPr>
            </a:pPr>
            <a:r>
              <a:rPr lang="en-US" sz="1344" kern="0" spc="-48">
                <a:solidFill>
                  <a:srgbClr val="505050"/>
                </a:solidFill>
                <a:latin typeface="Segoe UI" panose="020B0502040204020203" pitchFamily="34" charset="0"/>
                <a:cs typeface="Segoe UI" panose="020B0502040204020203" pitchFamily="34" charset="0"/>
              </a:rPr>
              <a:t>Private cloud</a:t>
            </a:r>
            <a:endParaRPr lang="en-US" sz="1536" kern="0" spc="-48">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468361" y="2116437"/>
            <a:ext cx="2556763" cy="1602958"/>
            <a:chOff x="4887885" y="2663200"/>
            <a:chExt cx="2660704"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887885" y="2663200"/>
              <a:ext cx="2660704" cy="1668125"/>
              <a:chOff x="4931021" y="2660526"/>
              <a:chExt cx="2660704"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defTabSz="896182">
                  <a:defRPr sz="1800" b="0" i="0" u="none" strike="noStrike" kern="0" cap="none" spc="0" baseline="0">
                    <a:solidFill>
                      <a:srgbClr val="000000"/>
                    </a:solidFill>
                    <a:uFillTx/>
                  </a:defRPr>
                </a:pPr>
                <a:endParaRPr lang="en-US" sz="1730" kern="0">
                  <a:solidFill>
                    <a:srgbClr val="505050"/>
                  </a:solidFill>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defTabSz="896182">
                  <a:defRPr sz="1800" b="0" i="0" u="none" strike="noStrike" kern="0" cap="none" spc="0" baseline="0">
                    <a:solidFill>
                      <a:srgbClr val="000000"/>
                    </a:solidFill>
                    <a:uFillTx/>
                  </a:defRPr>
                </a:pPr>
                <a:endParaRPr lang="en-US" sz="1730" kern="0">
                  <a:solidFill>
                    <a:srgbClr val="505050"/>
                  </a:solidFill>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algn="ctr" defTabSz="895919">
                <a:lnSpc>
                  <a:spcPct val="90000"/>
                </a:lnSpc>
                <a:defRPr sz="1800" b="0" i="0" u="none" strike="noStrike" kern="0" cap="none" spc="0" baseline="0">
                  <a:solidFill>
                    <a:srgbClr val="000000"/>
                  </a:solidFill>
                  <a:uFillTx/>
                </a:defRPr>
              </a:pPr>
              <a:endParaRPr lang="en-US" sz="2307" kern="0">
                <a:solidFill>
                  <a:srgbClr val="000000"/>
                </a:solidFill>
                <a:latin typeface="Segoe UI"/>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780591" y="3025768"/>
            <a:ext cx="1958761" cy="579315"/>
          </a:xfrm>
          <a:prstGeom prst="rect">
            <a:avLst/>
          </a:prstGeom>
        </p:spPr>
        <p:txBody>
          <a:bodyPr wrap="square">
            <a:spAutoFit/>
          </a:bodyPr>
          <a:lstStyle/>
          <a:p>
            <a:pPr algn="ctr" defTabSz="896182">
              <a:lnSpc>
                <a:spcPct val="90000"/>
              </a:lnSpc>
              <a:defRPr sz="1800" b="0" i="0" u="none" strike="noStrike" kern="0" cap="none" spc="0" baseline="0">
                <a:solidFill>
                  <a:srgbClr val="000000"/>
                </a:solidFill>
                <a:uFillTx/>
              </a:defRPr>
            </a:pPr>
            <a:r>
              <a:rPr lang="en-US" sz="1765" kern="0">
                <a:solidFill>
                  <a:srgbClr val="000000"/>
                </a:solidFill>
                <a:latin typeface="Segoe UI"/>
              </a:rPr>
              <a:t>Microsoft Azure </a:t>
            </a:r>
          </a:p>
          <a:p>
            <a:pPr algn="ctr" defTabSz="896182">
              <a:lnSpc>
                <a:spcPct val="90000"/>
              </a:lnSpc>
              <a:defRPr sz="1800" b="0" i="0" u="none" strike="noStrike" kern="0" cap="none" spc="0" baseline="0">
                <a:solidFill>
                  <a:srgbClr val="000000"/>
                </a:solidFill>
                <a:uFillTx/>
              </a:defRPr>
            </a:pPr>
            <a:r>
              <a:rPr lang="en-US" sz="1765" kern="0">
                <a:solidFill>
                  <a:srgbClr val="000000"/>
                </a:solidFill>
                <a:latin typeface="Segoe UI"/>
              </a:rPr>
              <a:t>Active Directory</a:t>
            </a:r>
          </a:p>
        </p:txBody>
      </p:sp>
    </p:spTree>
    <p:extLst>
      <p:ext uri="{BB962C8B-B14F-4D97-AF65-F5344CB8AC3E}">
        <p14:creationId xmlns:p14="http://schemas.microsoft.com/office/powerpoint/2010/main" val="2999509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35" presetClass="path" presetSubtype="0" decel="100000" fill="hold" grpId="1" nodeType="withEffect">
                                  <p:stCondLst>
                                    <p:cond delay="0"/>
                                  </p:stCondLst>
                                  <p:childTnLst>
                                    <p:animMotion origin="layout" path="M 3.35971E-6 3.85384E-6 L 0.01468 3.85384E-6 " pathEditMode="relative" rAng="0" ptsTypes="AA">
                                      <p:cBhvr>
                                        <p:cTn id="9" dur="500" spd="-100000" fill="hold"/>
                                        <p:tgtEl>
                                          <p:spTgt spid="142"/>
                                        </p:tgtEl>
                                        <p:attrNameLst>
                                          <p:attrName>ppt_x</p:attrName>
                                          <p:attrName>ppt_y</p:attrName>
                                        </p:attrNameLst>
                                      </p:cBhvr>
                                      <p:rCtr x="728" y="0"/>
                                    </p:animMotion>
                                  </p:childTnLst>
                                </p:cTn>
                              </p:par>
                              <p:par>
                                <p:cTn id="10" presetID="1" presetClass="entr" presetSubtype="0" fill="hold" nodeType="withEffect">
                                  <p:stCondLst>
                                    <p:cond delay="500"/>
                                  </p:stCondLst>
                                  <p:childTnLst>
                                    <p:set>
                                      <p:cBhvr>
                                        <p:cTn id="11" dur="1" fill="hold">
                                          <p:stCondLst>
                                            <p:cond delay="0"/>
                                          </p:stCondLst>
                                        </p:cTn>
                                        <p:tgtEl>
                                          <p:spTgt spid="457"/>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500" fill="hold"/>
                                        <p:tgtEl>
                                          <p:spTgt spid="457"/>
                                        </p:tgtEl>
                                      </p:cBhvr>
                                      <p:by x="80000" y="80000"/>
                                    </p:animScale>
                                  </p:childTnLst>
                                </p:cTn>
                              </p:par>
                              <p:par>
                                <p:cTn id="14" presetID="21" presetClass="entr" presetSubtype="1" fill="hold" nodeType="withEffect">
                                  <p:stCondLst>
                                    <p:cond delay="500"/>
                                  </p:stCondLst>
                                  <p:childTnLst>
                                    <p:set>
                                      <p:cBhvr>
                                        <p:cTn id="15" dur="1" fill="hold">
                                          <p:stCondLst>
                                            <p:cond delay="0"/>
                                          </p:stCondLst>
                                        </p:cTn>
                                        <p:tgtEl>
                                          <p:spTgt spid="457"/>
                                        </p:tgtEl>
                                        <p:attrNameLst>
                                          <p:attrName>style.visibility</p:attrName>
                                        </p:attrNameLst>
                                      </p:cBhvr>
                                      <p:to>
                                        <p:strVal val="visible"/>
                                      </p:to>
                                    </p:set>
                                    <p:animEffect transition="in" filter="wheel(1)">
                                      <p:cBhvr>
                                        <p:cTn id="16" dur="500"/>
                                        <p:tgtEl>
                                          <p:spTgt spid="457"/>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462"/>
                                        </p:tgtEl>
                                        <p:attrNameLst>
                                          <p:attrName>style.visibility</p:attrName>
                                        </p:attrNameLst>
                                      </p:cBhvr>
                                      <p:to>
                                        <p:strVal val="visible"/>
                                      </p:to>
                                    </p:set>
                                    <p:animEffect transition="in" filter="fade">
                                      <p:cBhvr>
                                        <p:cTn id="19" dur="400"/>
                                        <p:tgtEl>
                                          <p:spTgt spid="462"/>
                                        </p:tgtEl>
                                      </p:cBhvr>
                                    </p:animEffect>
                                  </p:childTnLst>
                                </p:cTn>
                              </p:par>
                              <p:par>
                                <p:cTn id="20" presetID="42" presetClass="path" presetSubtype="0" decel="100000" fill="hold" grpId="1" nodeType="withEffect">
                                  <p:stCondLst>
                                    <p:cond delay="300"/>
                                  </p:stCondLst>
                                  <p:childTnLst>
                                    <p:animMotion origin="layout" path="M 3.54167E-6 4.44444E-6 L 3.54167E-6 0.09629 " pathEditMode="relative" rAng="0" ptsTypes="AA">
                                      <p:cBhvr>
                                        <p:cTn id="21" dur="700" spd="-100000" fill="hold"/>
                                        <p:tgtEl>
                                          <p:spTgt spid="462"/>
                                        </p:tgtEl>
                                        <p:attrNameLst>
                                          <p:attrName>ppt_x</p:attrName>
                                          <p:attrName>ppt_y</p:attrName>
                                        </p:attrNameLst>
                                      </p:cBhvr>
                                      <p:rCtr x="0" y="4815"/>
                                    </p:animMotion>
                                  </p:childTnLst>
                                </p:cTn>
                              </p:par>
                            </p:childTnLst>
                          </p:cTn>
                        </p:par>
                        <p:par>
                          <p:cTn id="22" fill="hold">
                            <p:stCondLst>
                              <p:cond delay="1000"/>
                            </p:stCondLst>
                            <p:childTnLst>
                              <p:par>
                                <p:cTn id="23" presetID="21" presetClass="entr" presetSubtype="1" fill="hold"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heel(1)">
                                      <p:cBhvr>
                                        <p:cTn id="25" dur="2000"/>
                                        <p:tgtEl>
                                          <p:spTgt spid="111"/>
                                        </p:tgtEl>
                                      </p:cBhvr>
                                    </p:animEffect>
                                  </p:childTnLst>
                                </p:cTn>
                              </p:par>
                              <p:par>
                                <p:cTn id="26" presetID="22" presetClass="entr" presetSubtype="8"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wipe(left)">
                                      <p:cBhvr>
                                        <p:cTn id="28" dur="750"/>
                                        <p:tgtEl>
                                          <p:spTgt spid="110"/>
                                        </p:tgtEl>
                                      </p:cBhvr>
                                    </p:animEffect>
                                  </p:childTnLst>
                                </p:cTn>
                              </p:par>
                              <p:par>
                                <p:cTn id="29" presetID="10" presetClass="entr" presetSubtype="0" fill="hold" nodeType="withEffect">
                                  <p:stCondLst>
                                    <p:cond delay="0"/>
                                  </p:stCondLst>
                                  <p:childTnLst>
                                    <p:set>
                                      <p:cBhvr>
                                        <p:cTn id="30" dur="1" fill="hold">
                                          <p:stCondLst>
                                            <p:cond delay="0"/>
                                          </p:stCondLst>
                                        </p:cTn>
                                        <p:tgtEl>
                                          <p:spTgt spid="381"/>
                                        </p:tgtEl>
                                        <p:attrNameLst>
                                          <p:attrName>style.visibility</p:attrName>
                                        </p:attrNameLst>
                                      </p:cBhvr>
                                      <p:to>
                                        <p:strVal val="visible"/>
                                      </p:to>
                                    </p:set>
                                    <p:animEffect transition="in" filter="fade">
                                      <p:cBhvr>
                                        <p:cTn id="31" dur="750"/>
                                        <p:tgtEl>
                                          <p:spTgt spid="381"/>
                                        </p:tgtEl>
                                      </p:cBhvr>
                                    </p:animEffect>
                                  </p:childTnLst>
                                </p:cTn>
                              </p:par>
                              <p:par>
                                <p:cTn id="32" presetID="8" presetClass="emph" presetSubtype="0" fill="hold" nodeType="withEffect">
                                  <p:stCondLst>
                                    <p:cond delay="0"/>
                                  </p:stCondLst>
                                  <p:childTnLst>
                                    <p:animRot by="21600000">
                                      <p:cBhvr>
                                        <p:cTn id="33" dur="1500" fill="hold"/>
                                        <p:tgtEl>
                                          <p:spTgt spid="381"/>
                                        </p:tgtEl>
                                        <p:attrNameLst>
                                          <p:attrName>r</p:attrName>
                                        </p:attrNameLst>
                                      </p:cBhvr>
                                    </p:animRot>
                                  </p:childTnLst>
                                </p:cTn>
                              </p:par>
                              <p:par>
                                <p:cTn id="34" presetID="10" presetClass="entr" presetSubtype="0" fill="hold" grpId="0" nodeType="withEffect">
                                  <p:stCondLst>
                                    <p:cond delay="1000"/>
                                  </p:stCondLst>
                                  <p:childTnLst>
                                    <p:set>
                                      <p:cBhvr>
                                        <p:cTn id="35" dur="1" fill="hold">
                                          <p:stCondLst>
                                            <p:cond delay="0"/>
                                          </p:stCondLst>
                                        </p:cTn>
                                        <p:tgtEl>
                                          <p:spTgt spid="380"/>
                                        </p:tgtEl>
                                        <p:attrNameLst>
                                          <p:attrName>style.visibility</p:attrName>
                                        </p:attrNameLst>
                                      </p:cBhvr>
                                      <p:to>
                                        <p:strVal val="visible"/>
                                      </p:to>
                                    </p:set>
                                    <p:animEffect transition="in" filter="fade">
                                      <p:cBhvr>
                                        <p:cTn id="36"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2" grpId="1"/>
      <p:bldP spid="380" grpId="0"/>
      <p:bldP spid="462" grpId="0"/>
      <p:bldP spid="46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Freeform 13"/>
          <p:cNvSpPr>
            <a:spLocks/>
          </p:cNvSpPr>
          <p:nvPr/>
        </p:nvSpPr>
        <p:spPr bwMode="auto">
          <a:xfrm>
            <a:off x="5031502" y="1886076"/>
            <a:ext cx="2173833" cy="1431587"/>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rgbClr val="2BAEE4"/>
          </a:solidFill>
          <a:ln w="120650" cap="flat">
            <a:solidFill>
              <a:srgbClr val="00206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nvGrpSpPr>
          <p:cNvPr id="320" name="Group 319"/>
          <p:cNvGrpSpPr/>
          <p:nvPr/>
        </p:nvGrpSpPr>
        <p:grpSpPr>
          <a:xfrm>
            <a:off x="1805901" y="1003215"/>
            <a:ext cx="1506352" cy="1016065"/>
            <a:chOff x="11898418" y="3969159"/>
            <a:chExt cx="1819275" cy="1227138"/>
          </a:xfrm>
        </p:grpSpPr>
        <p:grpSp>
          <p:nvGrpSpPr>
            <p:cNvPr id="321" name="Group 320"/>
            <p:cNvGrpSpPr/>
            <p:nvPr/>
          </p:nvGrpSpPr>
          <p:grpSpPr>
            <a:xfrm>
              <a:off x="11898418" y="3969159"/>
              <a:ext cx="1819275" cy="1227138"/>
              <a:chOff x="13422313" y="2505075"/>
              <a:chExt cx="1819275" cy="1227138"/>
            </a:xfrm>
          </p:grpSpPr>
          <p:grpSp>
            <p:nvGrpSpPr>
              <p:cNvPr id="324" name="Group 4"/>
              <p:cNvGrpSpPr>
                <a:grpSpLocks noChangeAspect="1"/>
              </p:cNvGrpSpPr>
              <p:nvPr/>
            </p:nvGrpSpPr>
            <p:grpSpPr bwMode="auto">
              <a:xfrm>
                <a:off x="13422313" y="2505075"/>
                <a:ext cx="1819275" cy="1227138"/>
                <a:chOff x="8455" y="1578"/>
                <a:chExt cx="1146" cy="773"/>
              </a:xfrm>
            </p:grpSpPr>
            <p:sp>
              <p:nvSpPr>
                <p:cNvPr id="327"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328"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accent6"/>
                </a:solidFill>
                <a:ln w="76200"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325" name="Freeform 8"/>
              <p:cNvSpPr>
                <a:spLocks/>
              </p:cNvSpPr>
              <p:nvPr/>
            </p:nvSpPr>
            <p:spPr bwMode="auto">
              <a:xfrm>
                <a:off x="14014451" y="2555396"/>
                <a:ext cx="1187450" cy="1076325"/>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326" name="Freeform 9"/>
              <p:cNvSpPr>
                <a:spLocks/>
              </p:cNvSpPr>
              <p:nvPr/>
            </p:nvSpPr>
            <p:spPr bwMode="auto">
              <a:xfrm>
                <a:off x="13458826" y="2601433"/>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322" name="TextBox 321"/>
            <p:cNvSpPr txBox="1"/>
            <p:nvPr/>
          </p:nvSpPr>
          <p:spPr>
            <a:xfrm>
              <a:off x="11951073" y="4820771"/>
              <a:ext cx="1380873" cy="229301"/>
            </a:xfrm>
            <a:prstGeom prst="rect">
              <a:avLst/>
            </a:prstGeom>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371" b="0" i="0" u="none" strike="noStrike" kern="0" cap="none" spc="-69" normalizeH="0" baseline="0" noProof="0" dirty="0">
                  <a:ln>
                    <a:noFill/>
                  </a:ln>
                  <a:solidFill>
                    <a:srgbClr val="FFFFFF"/>
                  </a:solidFill>
                  <a:effectLst/>
                  <a:uLnTx/>
                  <a:uFillTx/>
                  <a:latin typeface="Segoe UI Light"/>
                  <a:ea typeface="ＭＳ Ｐゴシック" charset="0"/>
                  <a:cs typeface="Segoe UI Light"/>
                </a:rPr>
                <a:t>Customers</a:t>
              </a:r>
            </a:p>
          </p:txBody>
        </p:sp>
        <p:pic>
          <p:nvPicPr>
            <p:cNvPr id="323" name="Picture 3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72248" y="4063823"/>
              <a:ext cx="682105" cy="682105"/>
            </a:xfrm>
            <a:prstGeom prst="rect">
              <a:avLst/>
            </a:prstGeom>
          </p:spPr>
        </p:pic>
      </p:grpSp>
      <p:sp>
        <p:nvSpPr>
          <p:cNvPr id="6" name="Title 5"/>
          <p:cNvSpPr>
            <a:spLocks noGrp="1"/>
          </p:cNvSpPr>
          <p:nvPr>
            <p:ph type="title"/>
          </p:nvPr>
        </p:nvSpPr>
        <p:spPr/>
        <p:txBody>
          <a:bodyPr/>
          <a:lstStyle/>
          <a:p>
            <a:r>
              <a:rPr lang="en-US" dirty="0">
                <a:solidFill>
                  <a:schemeClr val="tx1"/>
                </a:solidFill>
              </a:rPr>
              <a:t>Azure AD as the control plane</a:t>
            </a:r>
          </a:p>
        </p:txBody>
      </p:sp>
      <p:grpSp>
        <p:nvGrpSpPr>
          <p:cNvPr id="574" name="Group 573"/>
          <p:cNvGrpSpPr/>
          <p:nvPr/>
        </p:nvGrpSpPr>
        <p:grpSpPr>
          <a:xfrm>
            <a:off x="-335540" y="4144053"/>
            <a:ext cx="1417913" cy="1297362"/>
            <a:chOff x="2501656" y="3425981"/>
            <a:chExt cx="1199283" cy="1097328"/>
          </a:xfrm>
        </p:grpSpPr>
        <p:grpSp>
          <p:nvGrpSpPr>
            <p:cNvPr id="619" name="Group 618"/>
            <p:cNvGrpSpPr/>
            <p:nvPr/>
          </p:nvGrpSpPr>
          <p:grpSpPr>
            <a:xfrm>
              <a:off x="2501656" y="3425981"/>
              <a:ext cx="1098104" cy="1097328"/>
              <a:chOff x="13721177" y="6333144"/>
              <a:chExt cx="776180" cy="775633"/>
            </a:xfrm>
          </p:grpSpPr>
          <p:sp>
            <p:nvSpPr>
              <p:cNvPr id="630"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31"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32"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33"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34"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620" name="Group 619"/>
            <p:cNvGrpSpPr/>
            <p:nvPr/>
          </p:nvGrpSpPr>
          <p:grpSpPr>
            <a:xfrm>
              <a:off x="2933524" y="3467810"/>
              <a:ext cx="511794" cy="510807"/>
              <a:chOff x="13445955" y="6796212"/>
              <a:chExt cx="456988" cy="456109"/>
            </a:xfrm>
          </p:grpSpPr>
          <p:sp>
            <p:nvSpPr>
              <p:cNvPr id="626"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27"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28"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29"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621" name="Group 7"/>
            <p:cNvGrpSpPr>
              <a:grpSpLocks/>
            </p:cNvGrpSpPr>
            <p:nvPr/>
          </p:nvGrpSpPr>
          <p:grpSpPr bwMode="auto">
            <a:xfrm>
              <a:off x="3304795" y="3695801"/>
              <a:ext cx="396144" cy="396143"/>
              <a:chOff x="7857929" y="4717012"/>
              <a:chExt cx="1304516" cy="1314073"/>
            </a:xfrm>
          </p:grpSpPr>
          <p:sp>
            <p:nvSpPr>
              <p:cNvPr id="622"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23"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24"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sp>
            <p:nvSpPr>
              <p:cNvPr id="625"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endParaRPr>
              </a:p>
            </p:txBody>
          </p:sp>
        </p:grpSp>
      </p:grpSp>
      <p:grpSp>
        <p:nvGrpSpPr>
          <p:cNvPr id="576" name="Group 575"/>
          <p:cNvGrpSpPr/>
          <p:nvPr/>
        </p:nvGrpSpPr>
        <p:grpSpPr>
          <a:xfrm>
            <a:off x="335001" y="4254272"/>
            <a:ext cx="1668174" cy="2656817"/>
            <a:chOff x="1341864" y="4194317"/>
            <a:chExt cx="1701865" cy="2710476"/>
          </a:xfrm>
        </p:grpSpPr>
        <p:grpSp>
          <p:nvGrpSpPr>
            <p:cNvPr id="577" name="Group 576"/>
            <p:cNvGrpSpPr/>
            <p:nvPr/>
          </p:nvGrpSpPr>
          <p:grpSpPr>
            <a:xfrm>
              <a:off x="1638076" y="4194317"/>
              <a:ext cx="1286469" cy="1827789"/>
              <a:chOff x="4410437" y="5171160"/>
              <a:chExt cx="871461" cy="1238332"/>
            </a:xfrm>
          </p:grpSpPr>
          <p:sp>
            <p:nvSpPr>
              <p:cNvPr id="57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0"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2"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4"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6"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8"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8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0"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1"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2"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4"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7"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599"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1"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3"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5"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7"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8"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09"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10"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11"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12"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613"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578" name="Rectangle 577"/>
            <p:cNvSpPr/>
            <p:nvPr/>
          </p:nvSpPr>
          <p:spPr bwMode="auto">
            <a:xfrm>
              <a:off x="1341864" y="5915020"/>
              <a:ext cx="1701865" cy="989773"/>
            </a:xfrm>
            <a:prstGeom prst="rect">
              <a:avLst/>
            </a:prstGeom>
            <a:noFill/>
            <a:ln w="10795" cap="flat" cmpd="sng" algn="ctr">
              <a:noFill/>
              <a:prstDash val="solid"/>
              <a:headEnd type="none" w="med" len="med"/>
              <a:tailEnd type="none" w="med" len="med"/>
            </a:ln>
            <a:effectLst/>
          </p:spPr>
          <p:txBody>
            <a:bodyPr lIns="179225" tIns="179225" rIns="0" bIns="45704"/>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a:rPr>
                <a:t>On-premises</a:t>
              </a:r>
            </a:p>
          </p:txBody>
        </p:sp>
      </p:grpSp>
      <p:grpSp>
        <p:nvGrpSpPr>
          <p:cNvPr id="648" name="Group 647"/>
          <p:cNvGrpSpPr/>
          <p:nvPr/>
        </p:nvGrpSpPr>
        <p:grpSpPr>
          <a:xfrm>
            <a:off x="1620590" y="5300729"/>
            <a:ext cx="641782" cy="390033"/>
            <a:chOff x="2447642" y="3590745"/>
            <a:chExt cx="654744" cy="397910"/>
          </a:xfrm>
        </p:grpSpPr>
        <p:grpSp>
          <p:nvGrpSpPr>
            <p:cNvPr id="649" name="Group 648"/>
            <p:cNvGrpSpPr/>
            <p:nvPr/>
          </p:nvGrpSpPr>
          <p:grpSpPr>
            <a:xfrm>
              <a:off x="2447642" y="3631953"/>
              <a:ext cx="652223" cy="356702"/>
              <a:chOff x="2395846" y="2369283"/>
              <a:chExt cx="652223" cy="356702"/>
            </a:xfrm>
          </p:grpSpPr>
          <p:sp>
            <p:nvSpPr>
              <p:cNvPr id="651" name="Rectangle 650"/>
              <p:cNvSpPr/>
              <p:nvPr/>
            </p:nvSpPr>
            <p:spPr bwMode="auto">
              <a:xfrm>
                <a:off x="2395846" y="2369283"/>
                <a:ext cx="652223" cy="356702"/>
              </a:xfrm>
              <a:prstGeom prst="rect">
                <a:avLst/>
              </a:prstGeom>
              <a:solidFill>
                <a:srgbClr val="EFEFEF">
                  <a:lumMod val="95000"/>
                </a:srgbClr>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52"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p:spPr>
            <p:txBody>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650" name="Rectangle 649"/>
            <p:cNvSpPr/>
            <p:nvPr/>
          </p:nvSpPr>
          <p:spPr bwMode="auto">
            <a:xfrm>
              <a:off x="2450163" y="3590745"/>
              <a:ext cx="652223" cy="49772"/>
            </a:xfrm>
            <a:prstGeom prst="rect">
              <a:avLst/>
            </a:prstGeom>
            <a:solidFill>
              <a:srgbClr val="EFEFEF">
                <a:lumMod val="75000"/>
              </a:srgbClr>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nvGrpSpPr>
          <p:cNvPr id="124" name="Group 123"/>
          <p:cNvGrpSpPr>
            <a:grpSpLocks noChangeAspect="1"/>
          </p:cNvGrpSpPr>
          <p:nvPr/>
        </p:nvGrpSpPr>
        <p:grpSpPr>
          <a:xfrm>
            <a:off x="2273530" y="4736904"/>
            <a:ext cx="1025006" cy="986799"/>
            <a:chOff x="2529709" y="3137759"/>
            <a:chExt cx="1948813" cy="1876173"/>
          </a:xfrm>
        </p:grpSpPr>
        <p:sp>
          <p:nvSpPr>
            <p:cNvPr id="125" name="Freeform 5"/>
            <p:cNvSpPr>
              <a:spLocks/>
            </p:cNvSpPr>
            <p:nvPr/>
          </p:nvSpPr>
          <p:spPr bwMode="auto">
            <a:xfrm>
              <a:off x="2630464" y="4945193"/>
              <a:ext cx="1709685" cy="68739"/>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26" name="Freeform 6"/>
            <p:cNvSpPr>
              <a:spLocks/>
            </p:cNvSpPr>
            <p:nvPr/>
          </p:nvSpPr>
          <p:spPr bwMode="auto">
            <a:xfrm>
              <a:off x="2846674" y="4140343"/>
              <a:ext cx="1277265" cy="828598"/>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27" name="Freeform 7"/>
            <p:cNvSpPr>
              <a:spLocks/>
            </p:cNvSpPr>
            <p:nvPr/>
          </p:nvSpPr>
          <p:spPr bwMode="auto">
            <a:xfrm>
              <a:off x="2902914" y="4187834"/>
              <a:ext cx="1167286" cy="727366"/>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0072C6">
                <a:lumMod val="75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28" name="Freeform 8"/>
            <p:cNvSpPr>
              <a:spLocks/>
            </p:cNvSpPr>
            <p:nvPr/>
          </p:nvSpPr>
          <p:spPr bwMode="auto">
            <a:xfrm>
              <a:off x="2902915" y="4187834"/>
              <a:ext cx="694872" cy="727366"/>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29" name="Freeform 9"/>
            <p:cNvSpPr>
              <a:spLocks/>
            </p:cNvSpPr>
            <p:nvPr/>
          </p:nvSpPr>
          <p:spPr bwMode="auto">
            <a:xfrm>
              <a:off x="2902915" y="4187834"/>
              <a:ext cx="694872" cy="727366"/>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nvGrpSpPr>
            <p:cNvPr id="130" name="Group 129"/>
            <p:cNvGrpSpPr>
              <a:grpSpLocks noChangeAspect="1"/>
            </p:cNvGrpSpPr>
            <p:nvPr/>
          </p:nvGrpSpPr>
          <p:grpSpPr>
            <a:xfrm>
              <a:off x="2529709" y="3187583"/>
              <a:ext cx="466278" cy="801015"/>
              <a:chOff x="7170738" y="7689850"/>
              <a:chExt cx="692150" cy="1189038"/>
            </a:xfrm>
          </p:grpSpPr>
          <p:sp>
            <p:nvSpPr>
              <p:cNvPr id="135"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505050">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6" name="Rectangle 11"/>
              <p:cNvSpPr>
                <a:spLocks noChangeArrowheads="1"/>
              </p:cNvSpPr>
              <p:nvPr/>
            </p:nvSpPr>
            <p:spPr bwMode="auto">
              <a:xfrm>
                <a:off x="7239000" y="7758113"/>
                <a:ext cx="555625" cy="935038"/>
              </a:xfrm>
              <a:prstGeom prst="rect">
                <a:avLst/>
              </a:prstGeom>
              <a:solidFill>
                <a:srgbClr val="0072C6">
                  <a:lumMod val="75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7"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8"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0054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9"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0"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1"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2"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131" name="Freeform 18"/>
            <p:cNvSpPr>
              <a:spLocks/>
            </p:cNvSpPr>
            <p:nvPr/>
          </p:nvSpPr>
          <p:spPr bwMode="auto">
            <a:xfrm>
              <a:off x="3171116" y="3137759"/>
              <a:ext cx="1307406" cy="84943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2" name="Freeform 19"/>
            <p:cNvSpPr>
              <a:spLocks/>
            </p:cNvSpPr>
            <p:nvPr/>
          </p:nvSpPr>
          <p:spPr bwMode="auto">
            <a:xfrm>
              <a:off x="3228683" y="3153110"/>
              <a:ext cx="1192273" cy="741972"/>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0072C6">
                <a:lumMod val="75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3" name="Freeform 20"/>
            <p:cNvSpPr>
              <a:spLocks noEditPoints="1"/>
            </p:cNvSpPr>
            <p:nvPr/>
          </p:nvSpPr>
          <p:spPr bwMode="auto">
            <a:xfrm>
              <a:off x="3228683" y="3190210"/>
              <a:ext cx="711270" cy="7048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34" name="Freeform 21"/>
            <p:cNvSpPr>
              <a:spLocks noEditPoints="1"/>
            </p:cNvSpPr>
            <p:nvPr/>
          </p:nvSpPr>
          <p:spPr bwMode="auto">
            <a:xfrm>
              <a:off x="3228683" y="3190210"/>
              <a:ext cx="711270" cy="704874"/>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47" name="Straight Arrow Connector 246"/>
          <p:cNvCxnSpPr/>
          <p:nvPr/>
        </p:nvCxnSpPr>
        <p:spPr>
          <a:xfrm flipH="1" flipV="1">
            <a:off x="7440448" y="2727979"/>
            <a:ext cx="1271709" cy="236549"/>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248" name="Straight Arrow Connector 247"/>
          <p:cNvCxnSpPr/>
          <p:nvPr/>
        </p:nvCxnSpPr>
        <p:spPr>
          <a:xfrm flipV="1">
            <a:off x="7440448" y="2553441"/>
            <a:ext cx="1271709" cy="33635"/>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12" name="Straight Connector 11"/>
          <p:cNvCxnSpPr/>
          <p:nvPr/>
        </p:nvCxnSpPr>
        <p:spPr>
          <a:xfrm>
            <a:off x="7410478" y="3090771"/>
            <a:ext cx="1455680" cy="1137400"/>
          </a:xfrm>
          <a:prstGeom prst="line">
            <a:avLst/>
          </a:prstGeom>
          <a:noFill/>
          <a:ln w="31750" cap="rnd" cmpd="sng" algn="ctr">
            <a:solidFill>
              <a:schemeClr val="accent2"/>
            </a:solidFill>
            <a:prstDash val="sysDot"/>
            <a:headEnd type="triangle" w="med" len="med"/>
            <a:tailEnd type="triangle" w="med" len="med"/>
          </a:ln>
          <a:effectLst/>
        </p:spPr>
      </p:cxnSp>
      <p:grpSp>
        <p:nvGrpSpPr>
          <p:cNvPr id="30" name="Group 29"/>
          <p:cNvGrpSpPr/>
          <p:nvPr/>
        </p:nvGrpSpPr>
        <p:grpSpPr>
          <a:xfrm>
            <a:off x="2835557" y="1222291"/>
            <a:ext cx="1506354" cy="1016065"/>
            <a:chOff x="11898418" y="3969159"/>
            <a:chExt cx="1819275" cy="1227138"/>
          </a:xfrm>
        </p:grpSpPr>
        <p:grpSp>
          <p:nvGrpSpPr>
            <p:cNvPr id="288" name="Group 287"/>
            <p:cNvGrpSpPr/>
            <p:nvPr/>
          </p:nvGrpSpPr>
          <p:grpSpPr>
            <a:xfrm>
              <a:off x="11898418" y="3969159"/>
              <a:ext cx="1819275" cy="1227138"/>
              <a:chOff x="13422313" y="2505075"/>
              <a:chExt cx="1819275" cy="1227138"/>
            </a:xfrm>
          </p:grpSpPr>
          <p:grpSp>
            <p:nvGrpSpPr>
              <p:cNvPr id="290" name="Group 4"/>
              <p:cNvGrpSpPr>
                <a:grpSpLocks noChangeAspect="1"/>
              </p:cNvGrpSpPr>
              <p:nvPr/>
            </p:nvGrpSpPr>
            <p:grpSpPr bwMode="auto">
              <a:xfrm>
                <a:off x="13422313" y="2505075"/>
                <a:ext cx="1819275" cy="1227138"/>
                <a:chOff x="8455" y="1578"/>
                <a:chExt cx="1146" cy="773"/>
              </a:xfrm>
            </p:grpSpPr>
            <p:sp>
              <p:nvSpPr>
                <p:cNvPr id="293"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94"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tx2">
                    <a:lumMod val="50000"/>
                  </a:schemeClr>
                </a:solidFill>
                <a:ln w="76200"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91" name="Freeform 8"/>
              <p:cNvSpPr>
                <a:spLocks/>
              </p:cNvSpPr>
              <p:nvPr/>
            </p:nvSpPr>
            <p:spPr bwMode="auto">
              <a:xfrm>
                <a:off x="14010436" y="2555396"/>
                <a:ext cx="1187451" cy="1076324"/>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92" name="Freeform 9"/>
              <p:cNvSpPr>
                <a:spLocks/>
              </p:cNvSpPr>
              <p:nvPr/>
            </p:nvSpPr>
            <p:spPr bwMode="auto">
              <a:xfrm>
                <a:off x="13458826" y="2601433"/>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95" name="TextBox 294"/>
            <p:cNvSpPr txBox="1"/>
            <p:nvPr/>
          </p:nvSpPr>
          <p:spPr>
            <a:xfrm>
              <a:off x="12003516" y="4826229"/>
              <a:ext cx="1638082" cy="229301"/>
            </a:xfrm>
            <a:prstGeom prst="rect">
              <a:avLst/>
            </a:prstGeom>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371" b="0" i="0" u="none" strike="noStrike" kern="0" cap="none" spc="-69" normalizeH="0" baseline="0" noProof="0" dirty="0">
                  <a:ln>
                    <a:noFill/>
                  </a:ln>
                  <a:solidFill>
                    <a:srgbClr val="FFFFFF"/>
                  </a:solidFill>
                  <a:effectLst/>
                  <a:uLnTx/>
                  <a:uFillTx/>
                  <a:latin typeface="Segoe UI Light"/>
                  <a:ea typeface="ＭＳ Ｐゴシック" charset="0"/>
                  <a:cs typeface="Segoe UI Light"/>
                </a:rPr>
                <a:t>Partners</a:t>
              </a: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64754" y="4092490"/>
              <a:ext cx="682105" cy="682105"/>
            </a:xfrm>
            <a:prstGeom prst="rect">
              <a:avLst/>
            </a:prstGeom>
          </p:spPr>
        </p:pic>
      </p:grpSp>
      <p:sp>
        <p:nvSpPr>
          <p:cNvPr id="5" name="Freeform 6"/>
          <p:cNvSpPr>
            <a:spLocks/>
          </p:cNvSpPr>
          <p:nvPr/>
        </p:nvSpPr>
        <p:spPr bwMode="auto">
          <a:xfrm>
            <a:off x="5730325" y="1885377"/>
            <a:ext cx="1481381" cy="1342889"/>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7" name="Freeform 7"/>
          <p:cNvSpPr>
            <a:spLocks/>
          </p:cNvSpPr>
          <p:nvPr/>
        </p:nvSpPr>
        <p:spPr bwMode="auto">
          <a:xfrm>
            <a:off x="5037871" y="1942952"/>
            <a:ext cx="1977768" cy="137401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8" name="Freeform 8"/>
          <p:cNvSpPr>
            <a:spLocks/>
          </p:cNvSpPr>
          <p:nvPr/>
        </p:nvSpPr>
        <p:spPr bwMode="auto">
          <a:xfrm>
            <a:off x="5730325" y="1885377"/>
            <a:ext cx="1481381" cy="1342889"/>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3FBD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9" name="Freeform 9"/>
          <p:cNvSpPr>
            <a:spLocks/>
          </p:cNvSpPr>
          <p:nvPr/>
        </p:nvSpPr>
        <p:spPr bwMode="auto">
          <a:xfrm>
            <a:off x="5037871" y="1942952"/>
            <a:ext cx="1977768" cy="137401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46" name="Oval 245"/>
          <p:cNvSpPr/>
          <p:nvPr/>
        </p:nvSpPr>
        <p:spPr bwMode="auto">
          <a:xfrm>
            <a:off x="6506053" y="1736152"/>
            <a:ext cx="719848" cy="719846"/>
          </a:xfrm>
          <a:prstGeom prst="ellipse">
            <a:avLst/>
          </a:prstGeom>
          <a:solidFill>
            <a:srgbClr val="0072C6"/>
          </a:solidFill>
          <a:ln w="10795" cap="flat" cmpd="sng" algn="ctr">
            <a:noFill/>
            <a:prstDash val="solid"/>
            <a:headEnd type="none" w="med" len="med"/>
            <a:tailEnd type="none" w="med" len="med"/>
          </a:ln>
          <a:effectLst>
            <a:outerShdw dist="38100" dir="2700000" algn="tl" rotWithShape="0">
              <a:prstClr val="black">
                <a:alpha val="20000"/>
              </a:prstClr>
            </a:outerShdw>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44" name="Freeform 243"/>
          <p:cNvSpPr>
            <a:spLocks noEditPoints="1"/>
          </p:cNvSpPr>
          <p:nvPr/>
        </p:nvSpPr>
        <p:spPr bwMode="black">
          <a:xfrm>
            <a:off x="6722564" y="1897147"/>
            <a:ext cx="286828" cy="3978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EFEFEF"/>
          </a:solidFill>
          <a:ln>
            <a:noFill/>
          </a:ln>
        </p:spPr>
        <p:txBody>
          <a:bodyPr/>
          <a:lstStyle/>
          <a:p>
            <a:pPr marL="0" marR="0" lvl="0" indent="0" defTabSz="9139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endParaRPr>
          </a:p>
        </p:txBody>
      </p:sp>
      <p:pic>
        <p:nvPicPr>
          <p:cNvPr id="242" name="Picture 2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6807" y="2244941"/>
            <a:ext cx="851938" cy="851938"/>
          </a:xfrm>
          <a:prstGeom prst="rect">
            <a:avLst/>
          </a:prstGeom>
        </p:spPr>
      </p:pic>
      <p:grpSp>
        <p:nvGrpSpPr>
          <p:cNvPr id="221" name="Group 220"/>
          <p:cNvGrpSpPr/>
          <p:nvPr/>
        </p:nvGrpSpPr>
        <p:grpSpPr>
          <a:xfrm>
            <a:off x="8478324" y="117636"/>
            <a:ext cx="3843263" cy="3900875"/>
            <a:chOff x="8648677" y="119017"/>
            <a:chExt cx="3920884" cy="3979661"/>
          </a:xfrm>
        </p:grpSpPr>
        <p:grpSp>
          <p:nvGrpSpPr>
            <p:cNvPr id="224" name="Group 223"/>
            <p:cNvGrpSpPr/>
            <p:nvPr/>
          </p:nvGrpSpPr>
          <p:grpSpPr>
            <a:xfrm>
              <a:off x="9161419" y="119017"/>
              <a:ext cx="1711205" cy="1154244"/>
              <a:chOff x="8465174" y="3429100"/>
              <a:chExt cx="2006332" cy="1353312"/>
            </a:xfrm>
          </p:grpSpPr>
          <p:grpSp>
            <p:nvGrpSpPr>
              <p:cNvPr id="302" name="Group 301"/>
              <p:cNvGrpSpPr>
                <a:grpSpLocks noChangeAspect="1"/>
              </p:cNvGrpSpPr>
              <p:nvPr/>
            </p:nvGrpSpPr>
            <p:grpSpPr>
              <a:xfrm>
                <a:off x="8465174" y="3429100"/>
                <a:ext cx="2006332" cy="1353312"/>
                <a:chOff x="13422313" y="2505075"/>
                <a:chExt cx="1819275" cy="1227138"/>
              </a:xfrm>
            </p:grpSpPr>
            <p:grpSp>
              <p:nvGrpSpPr>
                <p:cNvPr id="304" name="Group 4"/>
                <p:cNvGrpSpPr>
                  <a:grpSpLocks noChangeAspect="1"/>
                </p:cNvGrpSpPr>
                <p:nvPr/>
              </p:nvGrpSpPr>
              <p:grpSpPr bwMode="auto">
                <a:xfrm>
                  <a:off x="13422313" y="2505075"/>
                  <a:ext cx="1819275" cy="1227138"/>
                  <a:chOff x="8455" y="1578"/>
                  <a:chExt cx="1146" cy="773"/>
                </a:xfrm>
              </p:grpSpPr>
              <p:sp>
                <p:nvSpPr>
                  <p:cNvPr id="307"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308"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accent1">
                      <a:lumMod val="50000"/>
                    </a:schemeClr>
                  </a:solidFill>
                  <a:ln w="76200"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305" name="Freeform 8"/>
                <p:cNvSpPr>
                  <a:spLocks/>
                </p:cNvSpPr>
                <p:nvPr/>
              </p:nvSpPr>
              <p:spPr bwMode="auto">
                <a:xfrm>
                  <a:off x="14013011" y="2558275"/>
                  <a:ext cx="1187450" cy="1076325"/>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306" name="Freeform 9"/>
                <p:cNvSpPr>
                  <a:spLocks/>
                </p:cNvSpPr>
                <p:nvPr/>
              </p:nvSpPr>
              <p:spPr bwMode="auto">
                <a:xfrm>
                  <a:off x="13458826" y="2601433"/>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pic>
            <p:nvPicPr>
              <p:cNvPr id="303" name="Picture 3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3605" y="3735026"/>
                <a:ext cx="822960" cy="221863"/>
              </a:xfrm>
              <a:prstGeom prst="rect">
                <a:avLst/>
              </a:prstGeom>
            </p:spPr>
          </p:pic>
        </p:grpSp>
        <p:grpSp>
          <p:nvGrpSpPr>
            <p:cNvPr id="225" name="Group 224"/>
            <p:cNvGrpSpPr/>
            <p:nvPr/>
          </p:nvGrpSpPr>
          <p:grpSpPr>
            <a:xfrm>
              <a:off x="10088148" y="295748"/>
              <a:ext cx="1716780" cy="1154244"/>
              <a:chOff x="9551733" y="3636311"/>
              <a:chExt cx="2012868" cy="1353312"/>
            </a:xfrm>
          </p:grpSpPr>
          <p:pic>
            <p:nvPicPr>
              <p:cNvPr id="289" name="Picture 2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1733" y="3636311"/>
                <a:ext cx="2012868" cy="1353312"/>
              </a:xfrm>
              <a:prstGeom prst="rect">
                <a:avLst/>
              </a:prstGeom>
            </p:spPr>
          </p:pic>
          <p:grpSp>
            <p:nvGrpSpPr>
              <p:cNvPr id="299" name="Group 298"/>
              <p:cNvGrpSpPr/>
              <p:nvPr/>
            </p:nvGrpSpPr>
            <p:grpSpPr>
              <a:xfrm>
                <a:off x="10138323" y="3989721"/>
                <a:ext cx="808010" cy="407154"/>
                <a:chOff x="10788478" y="2276711"/>
                <a:chExt cx="452150" cy="227837"/>
              </a:xfrm>
            </p:grpSpPr>
            <p:sp>
              <p:nvSpPr>
                <p:cNvPr id="300" name="Freeform 299"/>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1" name="Picture 30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grpSp>
        <p:grpSp>
          <p:nvGrpSpPr>
            <p:cNvPr id="228" name="Group 227"/>
            <p:cNvGrpSpPr/>
            <p:nvPr/>
          </p:nvGrpSpPr>
          <p:grpSpPr>
            <a:xfrm>
              <a:off x="8648677" y="525828"/>
              <a:ext cx="1711205" cy="1154244"/>
              <a:chOff x="7864001" y="3906072"/>
              <a:chExt cx="2006332" cy="1353312"/>
            </a:xfrm>
          </p:grpSpPr>
          <p:grpSp>
            <p:nvGrpSpPr>
              <p:cNvPr id="281" name="Group 280"/>
              <p:cNvGrpSpPr>
                <a:grpSpLocks noChangeAspect="1"/>
              </p:cNvGrpSpPr>
              <p:nvPr/>
            </p:nvGrpSpPr>
            <p:grpSpPr>
              <a:xfrm>
                <a:off x="7864001" y="3906072"/>
                <a:ext cx="2006332" cy="1353312"/>
                <a:chOff x="13422313" y="2505075"/>
                <a:chExt cx="1819275" cy="1227138"/>
              </a:xfrm>
            </p:grpSpPr>
            <p:grpSp>
              <p:nvGrpSpPr>
                <p:cNvPr id="283" name="Group 4"/>
                <p:cNvGrpSpPr>
                  <a:grpSpLocks noChangeAspect="1"/>
                </p:cNvGrpSpPr>
                <p:nvPr/>
              </p:nvGrpSpPr>
              <p:grpSpPr bwMode="auto">
                <a:xfrm>
                  <a:off x="13422313" y="2505075"/>
                  <a:ext cx="1819275" cy="1227138"/>
                  <a:chOff x="8455" y="1578"/>
                  <a:chExt cx="1146" cy="773"/>
                </a:xfrm>
              </p:grpSpPr>
              <p:sp>
                <p:nvSpPr>
                  <p:cNvPr id="286"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87"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accent1">
                      <a:lumMod val="50000"/>
                    </a:schemeClr>
                  </a:solidFill>
                  <a:ln w="76200"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84" name="Freeform 8"/>
                <p:cNvSpPr>
                  <a:spLocks/>
                </p:cNvSpPr>
                <p:nvPr/>
              </p:nvSpPr>
              <p:spPr bwMode="auto">
                <a:xfrm>
                  <a:off x="14006828" y="2566643"/>
                  <a:ext cx="1187450" cy="1076325"/>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85" name="Freeform 9"/>
                <p:cNvSpPr>
                  <a:spLocks/>
                </p:cNvSpPr>
                <p:nvPr/>
              </p:nvSpPr>
              <p:spPr bwMode="auto">
                <a:xfrm>
                  <a:off x="13470342" y="2601433"/>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pic>
            <p:nvPicPr>
              <p:cNvPr id="282" name="Picture 28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450462" y="4066660"/>
                <a:ext cx="596531" cy="596531"/>
              </a:xfrm>
              <a:prstGeom prst="rect">
                <a:avLst/>
              </a:prstGeom>
            </p:spPr>
          </p:pic>
        </p:grpSp>
        <p:grpSp>
          <p:nvGrpSpPr>
            <p:cNvPr id="232" name="Group 231"/>
            <p:cNvGrpSpPr/>
            <p:nvPr/>
          </p:nvGrpSpPr>
          <p:grpSpPr>
            <a:xfrm>
              <a:off x="10858356" y="780225"/>
              <a:ext cx="1711205" cy="1154244"/>
              <a:chOff x="10439319" y="4070843"/>
              <a:chExt cx="2006332" cy="1353312"/>
            </a:xfrm>
          </p:grpSpPr>
          <p:grpSp>
            <p:nvGrpSpPr>
              <p:cNvPr id="267" name="Group 266"/>
              <p:cNvGrpSpPr>
                <a:grpSpLocks noChangeAspect="1"/>
              </p:cNvGrpSpPr>
              <p:nvPr/>
            </p:nvGrpSpPr>
            <p:grpSpPr>
              <a:xfrm>
                <a:off x="10439319" y="4070843"/>
                <a:ext cx="2006332" cy="1353312"/>
                <a:chOff x="13422313" y="2505075"/>
                <a:chExt cx="1819275" cy="1227138"/>
              </a:xfrm>
            </p:grpSpPr>
            <p:grpSp>
              <p:nvGrpSpPr>
                <p:cNvPr id="269" name="Group 4"/>
                <p:cNvGrpSpPr>
                  <a:grpSpLocks noChangeAspect="1"/>
                </p:cNvGrpSpPr>
                <p:nvPr/>
              </p:nvGrpSpPr>
              <p:grpSpPr bwMode="auto">
                <a:xfrm>
                  <a:off x="13422313" y="2505075"/>
                  <a:ext cx="1819275" cy="1227138"/>
                  <a:chOff x="8455" y="1578"/>
                  <a:chExt cx="1146" cy="773"/>
                </a:xfrm>
              </p:grpSpPr>
              <p:sp>
                <p:nvSpPr>
                  <p:cNvPr id="279"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80"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accent1">
                      <a:lumMod val="50000"/>
                    </a:schemeClr>
                  </a:solidFill>
                  <a:ln w="76200"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70" name="Freeform 8"/>
                <p:cNvSpPr>
                  <a:spLocks/>
                </p:cNvSpPr>
                <p:nvPr/>
              </p:nvSpPr>
              <p:spPr bwMode="auto">
                <a:xfrm>
                  <a:off x="14002935" y="2561154"/>
                  <a:ext cx="1187450" cy="1076325"/>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71" name="Freeform 9"/>
                <p:cNvSpPr>
                  <a:spLocks/>
                </p:cNvSpPr>
                <p:nvPr/>
              </p:nvSpPr>
              <p:spPr bwMode="auto">
                <a:xfrm>
                  <a:off x="13458826" y="2601434"/>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pic>
            <p:nvPicPr>
              <p:cNvPr id="268" name="Picture 26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905044" y="4558900"/>
                <a:ext cx="1342482" cy="359487"/>
              </a:xfrm>
              <a:prstGeom prst="rect">
                <a:avLst/>
              </a:prstGeom>
            </p:spPr>
          </p:pic>
        </p:grpSp>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0063" y="948009"/>
              <a:ext cx="2174348" cy="1461880"/>
            </a:xfrm>
            <a:prstGeom prst="rect">
              <a:avLst/>
            </a:prstGeom>
          </p:spPr>
        </p:pic>
        <p:grpSp>
          <p:nvGrpSpPr>
            <p:cNvPr id="238" name="Group 237"/>
            <p:cNvGrpSpPr/>
            <p:nvPr/>
          </p:nvGrpSpPr>
          <p:grpSpPr>
            <a:xfrm>
              <a:off x="10287156" y="1550097"/>
              <a:ext cx="1716780" cy="1154244"/>
              <a:chOff x="10062669" y="4905494"/>
              <a:chExt cx="2012868" cy="1353312"/>
            </a:xfrm>
          </p:grpSpPr>
          <p:pic>
            <p:nvPicPr>
              <p:cNvPr id="265" name="Picture 2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2669" y="4905494"/>
                <a:ext cx="2012868" cy="1353312"/>
              </a:xfrm>
              <a:prstGeom prst="rect">
                <a:avLst/>
              </a:prstGeom>
            </p:spPr>
          </p:pic>
          <p:pic>
            <p:nvPicPr>
              <p:cNvPr id="266" name="Picture 2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84367" y="5481695"/>
                <a:ext cx="1335804" cy="308814"/>
              </a:xfrm>
              <a:prstGeom prst="rect">
                <a:avLst/>
              </a:prstGeom>
              <a:noFill/>
            </p:spPr>
          </p:pic>
        </p:grpSp>
        <p:pic>
          <p:nvPicPr>
            <p:cNvPr id="239" name="Picture 238"/>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60338" y="1298472"/>
              <a:ext cx="1052292" cy="355922"/>
            </a:xfrm>
            <a:prstGeom prst="rect">
              <a:avLst/>
            </a:prstGeom>
          </p:spPr>
        </p:pic>
        <p:grpSp>
          <p:nvGrpSpPr>
            <p:cNvPr id="241" name="Group 240"/>
            <p:cNvGrpSpPr/>
            <p:nvPr/>
          </p:nvGrpSpPr>
          <p:grpSpPr>
            <a:xfrm>
              <a:off x="8822415" y="1796145"/>
              <a:ext cx="3026267" cy="2302533"/>
              <a:chOff x="8822415" y="1796145"/>
              <a:chExt cx="3026267" cy="2302533"/>
            </a:xfrm>
          </p:grpSpPr>
          <p:grpSp>
            <p:nvGrpSpPr>
              <p:cNvPr id="243" name="Group 242"/>
              <p:cNvGrpSpPr/>
              <p:nvPr/>
            </p:nvGrpSpPr>
            <p:grpSpPr>
              <a:xfrm>
                <a:off x="8944777" y="1796145"/>
                <a:ext cx="1715755" cy="1163084"/>
                <a:chOff x="9408112" y="3317093"/>
                <a:chExt cx="1292341" cy="876058"/>
              </a:xfrm>
            </p:grpSpPr>
            <p:pic>
              <p:nvPicPr>
                <p:cNvPr id="263" name="Picture 26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408112" y="3317093"/>
                  <a:ext cx="1292341" cy="876058"/>
                </a:xfrm>
                <a:prstGeom prst="rect">
                  <a:avLst/>
                </a:prstGeom>
              </p:spPr>
            </p:pic>
            <p:sp>
              <p:nvSpPr>
                <p:cNvPr id="264" name="TextBox 263"/>
                <p:cNvSpPr txBox="1"/>
                <p:nvPr/>
              </p:nvSpPr>
              <p:spPr>
                <a:xfrm>
                  <a:off x="9442526" y="3700547"/>
                  <a:ext cx="1185112" cy="187825"/>
                </a:xfrm>
                <a:prstGeom prst="rect">
                  <a:avLst/>
                </a:prstGeom>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ＭＳ Ｐゴシック" charset="0"/>
                      <a:cs typeface="Segoe UI Light"/>
                    </a:rPr>
                    <a:t>Azure</a:t>
                  </a:r>
                </a:p>
              </p:txBody>
            </p:sp>
          </p:grpSp>
          <p:grpSp>
            <p:nvGrpSpPr>
              <p:cNvPr id="245" name="Group 244"/>
              <p:cNvGrpSpPr/>
              <p:nvPr/>
            </p:nvGrpSpPr>
            <p:grpSpPr>
              <a:xfrm>
                <a:off x="10010389" y="2334566"/>
                <a:ext cx="1819275" cy="1227138"/>
                <a:chOff x="10010389" y="2334566"/>
                <a:chExt cx="1819275" cy="1227138"/>
              </a:xfrm>
            </p:grpSpPr>
            <p:grpSp>
              <p:nvGrpSpPr>
                <p:cNvPr id="256" name="Group 255"/>
                <p:cNvGrpSpPr/>
                <p:nvPr/>
              </p:nvGrpSpPr>
              <p:grpSpPr>
                <a:xfrm>
                  <a:off x="10010389" y="2334566"/>
                  <a:ext cx="1819275" cy="1227138"/>
                  <a:chOff x="13422313" y="2505075"/>
                  <a:chExt cx="1819275" cy="1227138"/>
                </a:xfrm>
              </p:grpSpPr>
              <p:grpSp>
                <p:nvGrpSpPr>
                  <p:cNvPr id="258" name="Group 4"/>
                  <p:cNvGrpSpPr>
                    <a:grpSpLocks noChangeAspect="1"/>
                  </p:cNvGrpSpPr>
                  <p:nvPr/>
                </p:nvGrpSpPr>
                <p:grpSpPr bwMode="auto">
                  <a:xfrm>
                    <a:off x="13422313" y="2505075"/>
                    <a:ext cx="1819275" cy="1227138"/>
                    <a:chOff x="8455" y="1578"/>
                    <a:chExt cx="1146" cy="773"/>
                  </a:xfrm>
                </p:grpSpPr>
                <p:sp>
                  <p:nvSpPr>
                    <p:cNvPr id="261"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62"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accent6"/>
                    </a:solidFill>
                    <a:ln w="76200"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59" name="Freeform 8"/>
                  <p:cNvSpPr>
                    <a:spLocks/>
                  </p:cNvSpPr>
                  <p:nvPr/>
                </p:nvSpPr>
                <p:spPr bwMode="auto">
                  <a:xfrm>
                    <a:off x="14014451" y="2555396"/>
                    <a:ext cx="1187450" cy="1076325"/>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rgbClr val="FE6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60" name="Freeform 9"/>
                  <p:cNvSpPr>
                    <a:spLocks/>
                  </p:cNvSpPr>
                  <p:nvPr/>
                </p:nvSpPr>
                <p:spPr bwMode="auto">
                  <a:xfrm>
                    <a:off x="13458826" y="2601433"/>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rgbClr val="DA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57" name="Freeform 5"/>
                <p:cNvSpPr>
                  <a:spLocks noChangeAspect="1" noEditPoints="1"/>
                </p:cNvSpPr>
                <p:nvPr/>
              </p:nvSpPr>
              <p:spPr bwMode="black">
                <a:xfrm>
                  <a:off x="10480536" y="2900120"/>
                  <a:ext cx="1005840" cy="22240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249" name="Rectangle 248"/>
              <p:cNvSpPr/>
              <p:nvPr/>
            </p:nvSpPr>
            <p:spPr bwMode="auto">
              <a:xfrm>
                <a:off x="8822416" y="3515856"/>
                <a:ext cx="3026266" cy="582822"/>
              </a:xfrm>
              <a:prstGeom prst="rect">
                <a:avLst/>
              </a:prstGeom>
              <a:noFill/>
              <a:ln w="10795" cap="flat" cmpd="sng" algn="ctr">
                <a:noFill/>
                <a:prstDash val="solid"/>
                <a:headEnd type="none" w="med" len="med"/>
                <a:tailEnd type="none" w="med" len="med"/>
              </a:ln>
              <a:effectLst/>
            </p:spPr>
            <p:txBody>
              <a:bodyPr lIns="179225" tIns="179225" rIns="0" bIns="45704"/>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a:rPr>
                  <a:t>Cloud</a:t>
                </a:r>
              </a:p>
            </p:txBody>
          </p:sp>
          <p:grpSp>
            <p:nvGrpSpPr>
              <p:cNvPr id="253" name="Group 252"/>
              <p:cNvGrpSpPr/>
              <p:nvPr/>
            </p:nvGrpSpPr>
            <p:grpSpPr>
              <a:xfrm>
                <a:off x="8822415" y="2604018"/>
                <a:ext cx="1518282" cy="1020786"/>
                <a:chOff x="9301960" y="4339948"/>
                <a:chExt cx="1452632" cy="976648"/>
              </a:xfrm>
            </p:grpSpPr>
            <p:pic>
              <p:nvPicPr>
                <p:cNvPr id="254" name="Picture 2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01960" y="4339948"/>
                  <a:ext cx="1452632" cy="976648"/>
                </a:xfrm>
                <a:prstGeom prst="rect">
                  <a:avLst/>
                </a:prstGeom>
              </p:spPr>
            </p:pic>
            <p:sp>
              <p:nvSpPr>
                <p:cNvPr id="255" name="TextBox 254"/>
                <p:cNvSpPr txBox="1"/>
                <p:nvPr/>
              </p:nvSpPr>
              <p:spPr>
                <a:xfrm>
                  <a:off x="9637156" y="4658664"/>
                  <a:ext cx="836500" cy="477161"/>
                </a:xfrm>
                <a:prstGeom prst="rect">
                  <a:avLst/>
                </a:prstGeom>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ＭＳ Ｐゴシック" charset="0"/>
                      <a:cs typeface="Segoe UI Light"/>
                    </a:rPr>
                    <a:t>Public</a:t>
                  </a:r>
                </a:p>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ＭＳ Ｐゴシック" charset="0"/>
                      <a:cs typeface="Segoe UI Light"/>
                    </a:rPr>
                    <a:t>cloud</a:t>
                  </a:r>
                </a:p>
              </p:txBody>
            </p:sp>
          </p:grpSp>
        </p:grpSp>
      </p:grpSp>
      <p:cxnSp>
        <p:nvCxnSpPr>
          <p:cNvPr id="309" name="Straight Arrow Connector 308"/>
          <p:cNvCxnSpPr/>
          <p:nvPr/>
        </p:nvCxnSpPr>
        <p:spPr>
          <a:xfrm flipV="1">
            <a:off x="7440448" y="2128482"/>
            <a:ext cx="1506318" cy="327516"/>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10" name="Straight Arrow Connector 309"/>
          <p:cNvCxnSpPr/>
          <p:nvPr/>
        </p:nvCxnSpPr>
        <p:spPr>
          <a:xfrm flipV="1">
            <a:off x="7440448" y="1611195"/>
            <a:ext cx="1037877" cy="603104"/>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11" name="Straight Arrow Connector 310"/>
          <p:cNvCxnSpPr/>
          <p:nvPr/>
        </p:nvCxnSpPr>
        <p:spPr>
          <a:xfrm flipV="1">
            <a:off x="7440447" y="1768709"/>
            <a:ext cx="1450086" cy="573968"/>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12" name="Straight Arrow Connector 311"/>
          <p:cNvCxnSpPr/>
          <p:nvPr/>
        </p:nvCxnSpPr>
        <p:spPr>
          <a:xfrm>
            <a:off x="4289854" y="2163952"/>
            <a:ext cx="646394" cy="275636"/>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13" name="Straight Arrow Connector 312"/>
          <p:cNvCxnSpPr/>
          <p:nvPr/>
        </p:nvCxnSpPr>
        <p:spPr>
          <a:xfrm>
            <a:off x="2518775" y="2132573"/>
            <a:ext cx="2373408" cy="519204"/>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14" name="Straight Arrow Connector 313"/>
          <p:cNvCxnSpPr/>
          <p:nvPr/>
        </p:nvCxnSpPr>
        <p:spPr>
          <a:xfrm flipV="1">
            <a:off x="2326523" y="3029350"/>
            <a:ext cx="2499833" cy="1164157"/>
          </a:xfrm>
          <a:prstGeom prst="straightConnector1">
            <a:avLst/>
          </a:prstGeom>
          <a:noFill/>
          <a:ln w="76200" cap="rnd" cmpd="sng" algn="ctr">
            <a:solidFill>
              <a:srgbClr val="505050"/>
            </a:solidFill>
            <a:prstDash val="sysDot"/>
            <a:headEnd type="triangle" w="med" len="med"/>
            <a:tailEnd type="triangle" w="med" len="med"/>
          </a:ln>
          <a:effectLst/>
        </p:spPr>
      </p:cxnSp>
      <p:cxnSp>
        <p:nvCxnSpPr>
          <p:cNvPr id="389" name="Straight Connector 388"/>
          <p:cNvCxnSpPr/>
          <p:nvPr/>
        </p:nvCxnSpPr>
        <p:spPr>
          <a:xfrm>
            <a:off x="7360592" y="3228269"/>
            <a:ext cx="2248172" cy="2264532"/>
          </a:xfrm>
          <a:prstGeom prst="line">
            <a:avLst/>
          </a:prstGeom>
          <a:noFill/>
          <a:ln w="31750" cap="rnd" cmpd="sng" algn="ctr">
            <a:solidFill>
              <a:schemeClr val="accent2"/>
            </a:solidFill>
            <a:prstDash val="sysDot"/>
            <a:headEnd type="triangle" w="med" len="med"/>
            <a:tailEnd type="triangle" w="med" len="med"/>
          </a:ln>
          <a:effectLst/>
        </p:spPr>
      </p:cxnSp>
      <p:cxnSp>
        <p:nvCxnSpPr>
          <p:cNvPr id="390" name="Straight Connector 389"/>
          <p:cNvCxnSpPr/>
          <p:nvPr/>
        </p:nvCxnSpPr>
        <p:spPr>
          <a:xfrm>
            <a:off x="7296528" y="3316964"/>
            <a:ext cx="1472036" cy="2145657"/>
          </a:xfrm>
          <a:prstGeom prst="line">
            <a:avLst/>
          </a:prstGeom>
          <a:noFill/>
          <a:ln w="31750" cap="rnd" cmpd="sng" algn="ctr">
            <a:solidFill>
              <a:schemeClr val="accent2"/>
            </a:solidFill>
            <a:prstDash val="sysDot"/>
            <a:headEnd type="triangle" w="med" len="med"/>
            <a:tailEnd type="triangle" w="med" len="med"/>
          </a:ln>
          <a:effectLst/>
        </p:spPr>
      </p:cxnSp>
      <p:sp>
        <p:nvSpPr>
          <p:cNvPr id="240" name="TextBox 239"/>
          <p:cNvSpPr txBox="1"/>
          <p:nvPr/>
        </p:nvSpPr>
        <p:spPr>
          <a:xfrm>
            <a:off x="4452789" y="3563472"/>
            <a:ext cx="3379972" cy="271554"/>
          </a:xfrm>
          <a:prstGeom prst="rect">
            <a:avLst/>
          </a:prstGeom>
          <a:solidFill>
            <a:schemeClr val="bg1"/>
          </a:solidFill>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961" b="0" i="0" u="none" strike="noStrike" kern="0" cap="none" spc="0" normalizeH="0" baseline="0" noProof="0" dirty="0">
                <a:ln>
                  <a:noFill/>
                </a:ln>
                <a:solidFill>
                  <a:srgbClr val="505050"/>
                </a:solidFill>
                <a:effectLst/>
                <a:uLnTx/>
                <a:uFillTx/>
                <a:latin typeface="Segoe UI Light"/>
                <a:ea typeface="ＭＳ Ｐゴシック" charset="0"/>
                <a:cs typeface="Segoe UI Semibold" panose="020B0702040204020203" pitchFamily="34" charset="0"/>
              </a:rPr>
              <a:t>Microsoft Azure Active Directory</a:t>
            </a:r>
          </a:p>
        </p:txBody>
      </p:sp>
      <p:cxnSp>
        <p:nvCxnSpPr>
          <p:cNvPr id="391" name="Straight Connector 390"/>
          <p:cNvCxnSpPr/>
          <p:nvPr/>
        </p:nvCxnSpPr>
        <p:spPr>
          <a:xfrm>
            <a:off x="7461535" y="2911000"/>
            <a:ext cx="3103824" cy="1593382"/>
          </a:xfrm>
          <a:prstGeom prst="line">
            <a:avLst/>
          </a:prstGeom>
          <a:noFill/>
          <a:ln w="31750" cap="rnd" cmpd="sng" algn="ctr">
            <a:solidFill>
              <a:schemeClr val="accent2"/>
            </a:solidFill>
            <a:prstDash val="sysDot"/>
            <a:headEnd type="triangle" w="med" len="med"/>
            <a:tailEnd type="triangle" w="med" len="med"/>
          </a:ln>
          <a:effectLst/>
        </p:spPr>
      </p:cxnSp>
      <p:cxnSp>
        <p:nvCxnSpPr>
          <p:cNvPr id="392" name="Straight Connector 391"/>
          <p:cNvCxnSpPr/>
          <p:nvPr/>
        </p:nvCxnSpPr>
        <p:spPr>
          <a:xfrm>
            <a:off x="7391838" y="3187813"/>
            <a:ext cx="3097886" cy="2713947"/>
          </a:xfrm>
          <a:prstGeom prst="line">
            <a:avLst/>
          </a:prstGeom>
          <a:noFill/>
          <a:ln w="31750" cap="rnd" cmpd="sng" algn="ctr">
            <a:solidFill>
              <a:schemeClr val="accent2"/>
            </a:solidFill>
            <a:prstDash val="sysDot"/>
            <a:headEnd type="triangle" w="med" len="med"/>
            <a:tailEnd type="triangle" w="med" len="med"/>
          </a:ln>
          <a:effectLst/>
        </p:spPr>
      </p:cxnSp>
      <p:cxnSp>
        <p:nvCxnSpPr>
          <p:cNvPr id="393" name="Straight Connector 392"/>
          <p:cNvCxnSpPr/>
          <p:nvPr/>
        </p:nvCxnSpPr>
        <p:spPr>
          <a:xfrm>
            <a:off x="7440448" y="3008778"/>
            <a:ext cx="3869976" cy="2316346"/>
          </a:xfrm>
          <a:prstGeom prst="line">
            <a:avLst/>
          </a:prstGeom>
          <a:noFill/>
          <a:ln w="31750" cap="rnd" cmpd="sng" algn="ctr">
            <a:solidFill>
              <a:schemeClr val="accent2"/>
            </a:solidFill>
            <a:prstDash val="sysDot"/>
            <a:headEnd type="triangle" w="med" len="med"/>
            <a:tailEnd type="triangle" w="med" len="med"/>
          </a:ln>
          <a:effectLst/>
        </p:spPr>
      </p:cxnSp>
      <p:grpSp>
        <p:nvGrpSpPr>
          <p:cNvPr id="144" name="Group 143"/>
          <p:cNvGrpSpPr>
            <a:grpSpLocks noChangeAspect="1"/>
          </p:cNvGrpSpPr>
          <p:nvPr/>
        </p:nvGrpSpPr>
        <p:grpSpPr>
          <a:xfrm>
            <a:off x="8910051" y="4072073"/>
            <a:ext cx="1025006" cy="986799"/>
            <a:chOff x="2529709" y="3137759"/>
            <a:chExt cx="1948813" cy="1876173"/>
          </a:xfrm>
        </p:grpSpPr>
        <p:sp>
          <p:nvSpPr>
            <p:cNvPr id="145" name="Freeform 5"/>
            <p:cNvSpPr>
              <a:spLocks/>
            </p:cNvSpPr>
            <p:nvPr/>
          </p:nvSpPr>
          <p:spPr bwMode="auto">
            <a:xfrm>
              <a:off x="2630464" y="4945193"/>
              <a:ext cx="1709685" cy="68739"/>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6" name="Freeform 6"/>
            <p:cNvSpPr>
              <a:spLocks/>
            </p:cNvSpPr>
            <p:nvPr/>
          </p:nvSpPr>
          <p:spPr bwMode="auto">
            <a:xfrm>
              <a:off x="2846674" y="4140343"/>
              <a:ext cx="1277265" cy="828598"/>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7" name="Freeform 7"/>
            <p:cNvSpPr>
              <a:spLocks/>
            </p:cNvSpPr>
            <p:nvPr/>
          </p:nvSpPr>
          <p:spPr bwMode="auto">
            <a:xfrm>
              <a:off x="2902915" y="4187834"/>
              <a:ext cx="1167285" cy="727366"/>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lumMod val="75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8" name="Freeform 8"/>
            <p:cNvSpPr>
              <a:spLocks/>
            </p:cNvSpPr>
            <p:nvPr/>
          </p:nvSpPr>
          <p:spPr bwMode="auto">
            <a:xfrm>
              <a:off x="2902915" y="4187834"/>
              <a:ext cx="694872" cy="727366"/>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49" name="Freeform 9"/>
            <p:cNvSpPr>
              <a:spLocks/>
            </p:cNvSpPr>
            <p:nvPr/>
          </p:nvSpPr>
          <p:spPr bwMode="auto">
            <a:xfrm>
              <a:off x="2902915" y="4187834"/>
              <a:ext cx="694872" cy="727366"/>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DC3C00"/>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nvGrpSpPr>
            <p:cNvPr id="150" name="Group 149"/>
            <p:cNvGrpSpPr>
              <a:grpSpLocks noChangeAspect="1"/>
            </p:cNvGrpSpPr>
            <p:nvPr/>
          </p:nvGrpSpPr>
          <p:grpSpPr>
            <a:xfrm>
              <a:off x="2529709" y="3187583"/>
              <a:ext cx="466278" cy="801015"/>
              <a:chOff x="7170738" y="7689850"/>
              <a:chExt cx="692150" cy="1189038"/>
            </a:xfrm>
          </p:grpSpPr>
          <p:sp>
            <p:nvSpPr>
              <p:cNvPr id="155"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319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6" name="Rectangle 11"/>
              <p:cNvSpPr>
                <a:spLocks noChangeArrowheads="1"/>
              </p:cNvSpPr>
              <p:nvPr/>
            </p:nvSpPr>
            <p:spPr bwMode="auto">
              <a:xfrm>
                <a:off x="7239000" y="7758113"/>
                <a:ext cx="555625" cy="935038"/>
              </a:xfrm>
              <a:prstGeom prst="rect">
                <a:avLst/>
              </a:prstGeom>
              <a:solidFill>
                <a:srgbClr val="672A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7"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8"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672A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9"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60"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61"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8555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62"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151" name="Freeform 18"/>
            <p:cNvSpPr>
              <a:spLocks/>
            </p:cNvSpPr>
            <p:nvPr/>
          </p:nvSpPr>
          <p:spPr bwMode="auto">
            <a:xfrm>
              <a:off x="3171116" y="3137759"/>
              <a:ext cx="1307406" cy="84943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accent3">
                <a:lumMod val="50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2" name="Freeform 19"/>
            <p:cNvSpPr>
              <a:spLocks/>
            </p:cNvSpPr>
            <p:nvPr/>
          </p:nvSpPr>
          <p:spPr bwMode="auto">
            <a:xfrm>
              <a:off x="3228683" y="3153110"/>
              <a:ext cx="1192273" cy="741972"/>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accent3">
                <a:lumMod val="75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3" name="Freeform 20"/>
            <p:cNvSpPr>
              <a:spLocks noEditPoints="1"/>
            </p:cNvSpPr>
            <p:nvPr/>
          </p:nvSpPr>
          <p:spPr bwMode="auto">
            <a:xfrm>
              <a:off x="3228683" y="3190210"/>
              <a:ext cx="711270" cy="7048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154" name="Freeform 21"/>
            <p:cNvSpPr>
              <a:spLocks noEditPoints="1"/>
            </p:cNvSpPr>
            <p:nvPr/>
          </p:nvSpPr>
          <p:spPr bwMode="auto">
            <a:xfrm>
              <a:off x="3228683" y="3190210"/>
              <a:ext cx="711270" cy="704874"/>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316" name="Group 315"/>
          <p:cNvGrpSpPr/>
          <p:nvPr/>
        </p:nvGrpSpPr>
        <p:grpSpPr>
          <a:xfrm>
            <a:off x="10208542" y="5068315"/>
            <a:ext cx="984127" cy="502855"/>
            <a:chOff x="9056289" y="5368072"/>
            <a:chExt cx="917394" cy="468756"/>
          </a:xfrm>
        </p:grpSpPr>
        <p:sp>
          <p:nvSpPr>
            <p:cNvPr id="383" name="Freeform 5"/>
            <p:cNvSpPr>
              <a:spLocks/>
            </p:cNvSpPr>
            <p:nvPr/>
          </p:nvSpPr>
          <p:spPr bwMode="auto">
            <a:xfrm>
              <a:off x="9056289" y="5799944"/>
              <a:ext cx="917394" cy="36884"/>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1">
                <a:lumMod val="60000"/>
                <a:lumOff val="40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4" name="Freeform 6"/>
            <p:cNvSpPr>
              <a:spLocks/>
            </p:cNvSpPr>
            <p:nvPr/>
          </p:nvSpPr>
          <p:spPr bwMode="auto">
            <a:xfrm>
              <a:off x="9172304" y="5368072"/>
              <a:ext cx="685363" cy="444614"/>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lumMod val="60000"/>
                <a:lumOff val="40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5" name="Freeform 7"/>
            <p:cNvSpPr>
              <a:spLocks/>
            </p:cNvSpPr>
            <p:nvPr/>
          </p:nvSpPr>
          <p:spPr bwMode="auto">
            <a:xfrm>
              <a:off x="9202482" y="5393555"/>
              <a:ext cx="626350" cy="390295"/>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1">
                <a:lumMod val="75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6" name="Freeform 8"/>
            <p:cNvSpPr>
              <a:spLocks/>
            </p:cNvSpPr>
            <p:nvPr/>
          </p:nvSpPr>
          <p:spPr bwMode="auto">
            <a:xfrm>
              <a:off x="9202482" y="5393555"/>
              <a:ext cx="372859" cy="390295"/>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7" name="Freeform 9"/>
            <p:cNvSpPr>
              <a:spLocks/>
            </p:cNvSpPr>
            <p:nvPr/>
          </p:nvSpPr>
          <p:spPr bwMode="auto">
            <a:xfrm>
              <a:off x="9202482" y="5393555"/>
              <a:ext cx="372859" cy="390295"/>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tx2"/>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pic>
          <p:nvPicPr>
            <p:cNvPr id="388" name="Picture 387"/>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24723" y="5471022"/>
              <a:ext cx="182880" cy="225552"/>
            </a:xfrm>
            <a:prstGeom prst="rect">
              <a:avLst/>
            </a:prstGeom>
          </p:spPr>
        </p:pic>
      </p:grpSp>
      <p:grpSp>
        <p:nvGrpSpPr>
          <p:cNvPr id="317" name="Group 316"/>
          <p:cNvGrpSpPr/>
          <p:nvPr/>
        </p:nvGrpSpPr>
        <p:grpSpPr>
          <a:xfrm>
            <a:off x="10647864" y="4285029"/>
            <a:ext cx="338592" cy="603640"/>
            <a:chOff x="9756164" y="5515355"/>
            <a:chExt cx="315632" cy="562707"/>
          </a:xfrm>
        </p:grpSpPr>
        <p:grpSp>
          <p:nvGrpSpPr>
            <p:cNvPr id="376" name="Group 375"/>
            <p:cNvGrpSpPr/>
            <p:nvPr/>
          </p:nvGrpSpPr>
          <p:grpSpPr>
            <a:xfrm>
              <a:off x="9775734" y="5561863"/>
              <a:ext cx="276493" cy="449812"/>
              <a:chOff x="8817145" y="5862985"/>
              <a:chExt cx="200848" cy="344482"/>
            </a:xfrm>
          </p:grpSpPr>
          <p:sp>
            <p:nvSpPr>
              <p:cNvPr id="379" name="Rectangle 11"/>
              <p:cNvSpPr>
                <a:spLocks noChangeArrowheads="1"/>
              </p:cNvSpPr>
              <p:nvPr/>
            </p:nvSpPr>
            <p:spPr bwMode="auto">
              <a:xfrm>
                <a:off x="8817145" y="5869469"/>
                <a:ext cx="200848" cy="337998"/>
              </a:xfrm>
              <a:prstGeom prst="rect">
                <a:avLst/>
              </a:prstGeom>
              <a:solidFill>
                <a:schemeClr val="accent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0" name="Rectangle 12"/>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1" name="Freeform 16"/>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82" name="Freeform 17"/>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377" name="Freeform 376"/>
            <p:cNvSpPr>
              <a:spLocks noChangeAspect="1"/>
            </p:cNvSpPr>
            <p:nvPr/>
          </p:nvSpPr>
          <p:spPr bwMode="black">
            <a:xfrm>
              <a:off x="9756164" y="5515355"/>
              <a:ext cx="315632" cy="562707"/>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8" name="Picture 377"/>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22974" y="5669346"/>
              <a:ext cx="182012" cy="224480"/>
            </a:xfrm>
            <a:prstGeom prst="rect">
              <a:avLst/>
            </a:prstGeom>
          </p:spPr>
        </p:pic>
      </p:grpSp>
      <p:grpSp>
        <p:nvGrpSpPr>
          <p:cNvPr id="318" name="Group 317"/>
          <p:cNvGrpSpPr/>
          <p:nvPr/>
        </p:nvGrpSpPr>
        <p:grpSpPr>
          <a:xfrm>
            <a:off x="11373347" y="5073565"/>
            <a:ext cx="268399" cy="461079"/>
            <a:chOff x="9002225" y="4856834"/>
            <a:chExt cx="250199" cy="429814"/>
          </a:xfrm>
        </p:grpSpPr>
        <p:grpSp>
          <p:nvGrpSpPr>
            <p:cNvPr id="366" name="Group 365"/>
            <p:cNvGrpSpPr>
              <a:grpSpLocks noChangeAspect="1"/>
            </p:cNvGrpSpPr>
            <p:nvPr/>
          </p:nvGrpSpPr>
          <p:grpSpPr>
            <a:xfrm>
              <a:off x="9002225" y="4856834"/>
              <a:ext cx="250199" cy="429814"/>
              <a:chOff x="7170738" y="7689850"/>
              <a:chExt cx="692150" cy="1189038"/>
            </a:xfrm>
          </p:grpSpPr>
          <p:sp>
            <p:nvSpPr>
              <p:cNvPr id="368"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69" name="Rectangle 11"/>
              <p:cNvSpPr>
                <a:spLocks noChangeArrowheads="1"/>
              </p:cNvSpPr>
              <p:nvPr/>
            </p:nvSpPr>
            <p:spPr bwMode="auto">
              <a:xfrm>
                <a:off x="7239000" y="7758113"/>
                <a:ext cx="555625" cy="935038"/>
              </a:xfrm>
              <a:prstGeom prst="rect">
                <a:avLst/>
              </a:prstGeom>
              <a:solidFill>
                <a:srgbClr val="0C5D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70"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71"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72"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73"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74"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107C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75"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pic>
          <p:nvPicPr>
            <p:cNvPr id="367" name="Picture 366"/>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38983" y="4962932"/>
              <a:ext cx="182880" cy="182880"/>
            </a:xfrm>
            <a:prstGeom prst="rect">
              <a:avLst/>
            </a:prstGeom>
          </p:spPr>
        </p:pic>
      </p:grpSp>
      <p:grpSp>
        <p:nvGrpSpPr>
          <p:cNvPr id="319" name="Group 318"/>
          <p:cNvGrpSpPr/>
          <p:nvPr/>
        </p:nvGrpSpPr>
        <p:grpSpPr>
          <a:xfrm>
            <a:off x="9661045" y="5979916"/>
            <a:ext cx="752568" cy="488949"/>
            <a:chOff x="9395668" y="5738190"/>
            <a:chExt cx="701537" cy="455793"/>
          </a:xfrm>
        </p:grpSpPr>
        <p:sp>
          <p:nvSpPr>
            <p:cNvPr id="360" name="Freeform 18"/>
            <p:cNvSpPr>
              <a:spLocks/>
            </p:cNvSpPr>
            <p:nvPr/>
          </p:nvSpPr>
          <p:spPr bwMode="auto">
            <a:xfrm>
              <a:off x="9395668" y="5738190"/>
              <a:ext cx="701537" cy="455793"/>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tx1">
                <a:lumMod val="50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61" name="Freeform 20"/>
            <p:cNvSpPr>
              <a:spLocks noEditPoints="1"/>
            </p:cNvSpPr>
            <p:nvPr/>
          </p:nvSpPr>
          <p:spPr bwMode="auto">
            <a:xfrm>
              <a:off x="9555607" y="5776973"/>
              <a:ext cx="381658" cy="378226"/>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nvGrpSpPr>
            <p:cNvPr id="362" name="Group 361"/>
            <p:cNvGrpSpPr/>
            <p:nvPr/>
          </p:nvGrpSpPr>
          <p:grpSpPr>
            <a:xfrm>
              <a:off x="9426557" y="5757067"/>
              <a:ext cx="639758" cy="398133"/>
              <a:chOff x="9377285" y="4828383"/>
              <a:chExt cx="639758" cy="398133"/>
            </a:xfrm>
          </p:grpSpPr>
          <p:sp>
            <p:nvSpPr>
              <p:cNvPr id="364" name="Freeform 19"/>
              <p:cNvSpPr>
                <a:spLocks/>
              </p:cNvSpPr>
              <p:nvPr/>
            </p:nvSpPr>
            <p:spPr bwMode="auto">
              <a:xfrm>
                <a:off x="9377285" y="4828383"/>
                <a:ext cx="639758" cy="398132"/>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accent3">
                  <a:lumMod val="75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65" name="Freeform 21"/>
              <p:cNvSpPr>
                <a:spLocks noEditPoints="1"/>
              </p:cNvSpPr>
              <p:nvPr/>
            </p:nvSpPr>
            <p:spPr bwMode="auto">
              <a:xfrm>
                <a:off x="9377285" y="4848290"/>
                <a:ext cx="381658" cy="378226"/>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pic>
          <p:nvPicPr>
            <p:cNvPr id="363" name="Picture 36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20625" y="5840275"/>
              <a:ext cx="251622" cy="251622"/>
            </a:xfrm>
            <a:prstGeom prst="rect">
              <a:avLst/>
            </a:prstGeom>
          </p:spPr>
        </p:pic>
      </p:grpSp>
      <p:grpSp>
        <p:nvGrpSpPr>
          <p:cNvPr id="329" name="Group 328"/>
          <p:cNvGrpSpPr/>
          <p:nvPr/>
        </p:nvGrpSpPr>
        <p:grpSpPr>
          <a:xfrm>
            <a:off x="8420691" y="5558363"/>
            <a:ext cx="1144504" cy="900723"/>
            <a:chOff x="8034234" y="5491859"/>
            <a:chExt cx="946094" cy="744573"/>
          </a:xfrm>
        </p:grpSpPr>
        <p:grpSp>
          <p:nvGrpSpPr>
            <p:cNvPr id="355" name="Group 354"/>
            <p:cNvGrpSpPr/>
            <p:nvPr/>
          </p:nvGrpSpPr>
          <p:grpSpPr>
            <a:xfrm>
              <a:off x="8063062" y="5528181"/>
              <a:ext cx="888439" cy="524688"/>
              <a:chOff x="8072998" y="5528181"/>
              <a:chExt cx="888439" cy="524688"/>
            </a:xfrm>
          </p:grpSpPr>
          <p:sp>
            <p:nvSpPr>
              <p:cNvPr id="358" name="Freeform 7"/>
              <p:cNvSpPr>
                <a:spLocks/>
              </p:cNvSpPr>
              <p:nvPr/>
            </p:nvSpPr>
            <p:spPr bwMode="auto">
              <a:xfrm>
                <a:off x="8072998" y="5528181"/>
                <a:ext cx="888439" cy="524688"/>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1">
                  <a:lumMod val="75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59" name="Freeform 9"/>
              <p:cNvSpPr>
                <a:spLocks/>
              </p:cNvSpPr>
              <p:nvPr/>
            </p:nvSpPr>
            <p:spPr bwMode="auto">
              <a:xfrm>
                <a:off x="8072999" y="5528181"/>
                <a:ext cx="528878" cy="524688"/>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tx2"/>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356" name="Freeform 355"/>
            <p:cNvSpPr>
              <a:spLocks noChangeAspect="1"/>
            </p:cNvSpPr>
            <p:nvPr/>
          </p:nvSpPr>
          <p:spPr bwMode="black">
            <a:xfrm>
              <a:off x="8034234" y="5491859"/>
              <a:ext cx="946094" cy="744573"/>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7" name="Picture 356"/>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75308" y="5616609"/>
              <a:ext cx="240253" cy="296312"/>
            </a:xfrm>
            <a:prstGeom prst="rect">
              <a:avLst/>
            </a:prstGeom>
          </p:spPr>
        </p:pic>
      </p:grpSp>
      <p:grpSp>
        <p:nvGrpSpPr>
          <p:cNvPr id="330" name="Group 329"/>
          <p:cNvGrpSpPr/>
          <p:nvPr/>
        </p:nvGrpSpPr>
        <p:grpSpPr>
          <a:xfrm>
            <a:off x="11605747" y="5647018"/>
            <a:ext cx="438570" cy="595689"/>
            <a:chOff x="9131179" y="5456566"/>
            <a:chExt cx="408830" cy="555296"/>
          </a:xfrm>
        </p:grpSpPr>
        <p:grpSp>
          <p:nvGrpSpPr>
            <p:cNvPr id="347" name="Group 346"/>
            <p:cNvGrpSpPr/>
            <p:nvPr/>
          </p:nvGrpSpPr>
          <p:grpSpPr>
            <a:xfrm>
              <a:off x="9131179" y="5456566"/>
              <a:ext cx="408830" cy="555296"/>
              <a:chOff x="9131179" y="5456566"/>
              <a:chExt cx="408830" cy="555296"/>
            </a:xfrm>
          </p:grpSpPr>
          <p:grpSp>
            <p:nvGrpSpPr>
              <p:cNvPr id="349" name="Group 348"/>
              <p:cNvGrpSpPr/>
              <p:nvPr/>
            </p:nvGrpSpPr>
            <p:grpSpPr>
              <a:xfrm>
                <a:off x="9152000" y="5480050"/>
                <a:ext cx="366650" cy="484301"/>
                <a:chOff x="8817145" y="5862985"/>
                <a:chExt cx="200848" cy="337998"/>
              </a:xfrm>
            </p:grpSpPr>
            <p:sp>
              <p:nvSpPr>
                <p:cNvPr id="351" name="Rectangle 11"/>
                <p:cNvSpPr>
                  <a:spLocks noChangeArrowheads="1"/>
                </p:cNvSpPr>
                <p:nvPr/>
              </p:nvSpPr>
              <p:spPr bwMode="auto">
                <a:xfrm>
                  <a:off x="8817145" y="5862985"/>
                  <a:ext cx="200848" cy="337998"/>
                </a:xfrm>
                <a:prstGeom prst="rect">
                  <a:avLst/>
                </a:prstGeom>
                <a:solidFill>
                  <a:schemeClr val="accent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52" name="Rectangle 12"/>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53" name="Freeform 16"/>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54" name="Freeform 17"/>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350" name="Freeform 9"/>
              <p:cNvSpPr>
                <a:spLocks noChangeAspect="1" noEditPoints="1"/>
              </p:cNvSpPr>
              <p:nvPr/>
            </p:nvSpPr>
            <p:spPr bwMode="black">
              <a:xfrm flipH="1">
                <a:off x="9131179" y="5456566"/>
                <a:ext cx="408830" cy="555296"/>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48" name="Picture 347"/>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44589" y="5581794"/>
              <a:ext cx="182011" cy="224480"/>
            </a:xfrm>
            <a:prstGeom prst="rect">
              <a:avLst/>
            </a:prstGeom>
          </p:spPr>
        </p:pic>
      </p:grpSp>
      <p:grpSp>
        <p:nvGrpSpPr>
          <p:cNvPr id="331" name="Group 330"/>
          <p:cNvGrpSpPr/>
          <p:nvPr/>
        </p:nvGrpSpPr>
        <p:grpSpPr>
          <a:xfrm>
            <a:off x="10509466" y="5690391"/>
            <a:ext cx="1000433" cy="967369"/>
            <a:chOff x="10293941" y="5452723"/>
            <a:chExt cx="932594" cy="901772"/>
          </a:xfrm>
        </p:grpSpPr>
        <p:grpSp>
          <p:nvGrpSpPr>
            <p:cNvPr id="341" name="Group 340"/>
            <p:cNvGrpSpPr/>
            <p:nvPr/>
          </p:nvGrpSpPr>
          <p:grpSpPr>
            <a:xfrm>
              <a:off x="10293941" y="5452723"/>
              <a:ext cx="932594" cy="901772"/>
              <a:chOff x="10292121" y="5350277"/>
              <a:chExt cx="932594" cy="901772"/>
            </a:xfrm>
          </p:grpSpPr>
          <p:grpSp>
            <p:nvGrpSpPr>
              <p:cNvPr id="343" name="Group 342"/>
              <p:cNvGrpSpPr/>
              <p:nvPr/>
            </p:nvGrpSpPr>
            <p:grpSpPr>
              <a:xfrm>
                <a:off x="10350834" y="5395036"/>
                <a:ext cx="815169" cy="481417"/>
                <a:chOff x="10315845" y="5386339"/>
                <a:chExt cx="888439" cy="524688"/>
              </a:xfrm>
            </p:grpSpPr>
            <p:sp>
              <p:nvSpPr>
                <p:cNvPr id="345" name="Freeform 7"/>
                <p:cNvSpPr>
                  <a:spLocks/>
                </p:cNvSpPr>
                <p:nvPr/>
              </p:nvSpPr>
              <p:spPr bwMode="auto">
                <a:xfrm>
                  <a:off x="10315845" y="5386339"/>
                  <a:ext cx="888439" cy="524688"/>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lumMod val="75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46" name="Freeform 9"/>
                <p:cNvSpPr>
                  <a:spLocks/>
                </p:cNvSpPr>
                <p:nvPr/>
              </p:nvSpPr>
              <p:spPr bwMode="auto">
                <a:xfrm>
                  <a:off x="10315845" y="5386339"/>
                  <a:ext cx="528878" cy="524688"/>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bg2"/>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344" name="Freeform 343"/>
              <p:cNvSpPr>
                <a:spLocks noChangeAspect="1"/>
              </p:cNvSpPr>
              <p:nvPr/>
            </p:nvSpPr>
            <p:spPr bwMode="black">
              <a:xfrm>
                <a:off x="10292121" y="5350277"/>
                <a:ext cx="932594" cy="90177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2" name="Freeform 341"/>
            <p:cNvSpPr>
              <a:spLocks noChangeAspect="1" noEditPoints="1"/>
            </p:cNvSpPr>
            <p:nvPr/>
          </p:nvSpPr>
          <p:spPr bwMode="black">
            <a:xfrm>
              <a:off x="10580771" y="5550321"/>
              <a:ext cx="358934" cy="35747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grpSp>
        <p:nvGrpSpPr>
          <p:cNvPr id="332" name="Group 331"/>
          <p:cNvGrpSpPr/>
          <p:nvPr/>
        </p:nvGrpSpPr>
        <p:grpSpPr>
          <a:xfrm>
            <a:off x="9707744" y="5232433"/>
            <a:ext cx="438570" cy="595689"/>
            <a:chOff x="9759618" y="5536519"/>
            <a:chExt cx="408830" cy="555296"/>
          </a:xfrm>
        </p:grpSpPr>
        <p:grpSp>
          <p:nvGrpSpPr>
            <p:cNvPr id="333" name="Group 332"/>
            <p:cNvGrpSpPr/>
            <p:nvPr/>
          </p:nvGrpSpPr>
          <p:grpSpPr>
            <a:xfrm>
              <a:off x="9759618" y="5536519"/>
              <a:ext cx="408830" cy="555296"/>
              <a:chOff x="9131179" y="5456566"/>
              <a:chExt cx="408830" cy="555296"/>
            </a:xfrm>
          </p:grpSpPr>
          <p:grpSp>
            <p:nvGrpSpPr>
              <p:cNvPr id="335" name="Group 334"/>
              <p:cNvGrpSpPr/>
              <p:nvPr/>
            </p:nvGrpSpPr>
            <p:grpSpPr>
              <a:xfrm>
                <a:off x="9152000" y="5480050"/>
                <a:ext cx="366650" cy="484301"/>
                <a:chOff x="8817145" y="5862985"/>
                <a:chExt cx="200848" cy="337998"/>
              </a:xfrm>
            </p:grpSpPr>
            <p:sp>
              <p:nvSpPr>
                <p:cNvPr id="337" name="Rectangle 11"/>
                <p:cNvSpPr>
                  <a:spLocks noChangeArrowheads="1"/>
                </p:cNvSpPr>
                <p:nvPr/>
              </p:nvSpPr>
              <p:spPr bwMode="auto">
                <a:xfrm>
                  <a:off x="8817145" y="5862985"/>
                  <a:ext cx="200848" cy="337998"/>
                </a:xfrm>
                <a:prstGeom prst="rect">
                  <a:avLst/>
                </a:prstGeom>
                <a:solidFill>
                  <a:schemeClr val="bg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38" name="Rectangle 12"/>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39" name="Freeform 16"/>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40" name="Freeform 17"/>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336" name="Freeform 9"/>
              <p:cNvSpPr>
                <a:spLocks noChangeAspect="1" noEditPoints="1"/>
              </p:cNvSpPr>
              <p:nvPr/>
            </p:nvSpPr>
            <p:spPr bwMode="black">
              <a:xfrm flipH="1">
                <a:off x="9131179" y="5456566"/>
                <a:ext cx="408830" cy="555296"/>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4" name="Freeform 333"/>
            <p:cNvSpPr>
              <a:spLocks noChangeAspect="1" noEditPoints="1"/>
            </p:cNvSpPr>
            <p:nvPr/>
          </p:nvSpPr>
          <p:spPr bwMode="black">
            <a:xfrm>
              <a:off x="9850447" y="5684929"/>
              <a:ext cx="227172" cy="22624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grpSp>
        <p:nvGrpSpPr>
          <p:cNvPr id="394" name="Group 393"/>
          <p:cNvGrpSpPr>
            <a:grpSpLocks noChangeAspect="1"/>
          </p:cNvGrpSpPr>
          <p:nvPr/>
        </p:nvGrpSpPr>
        <p:grpSpPr>
          <a:xfrm>
            <a:off x="5504731" y="4627626"/>
            <a:ext cx="1025006" cy="986799"/>
            <a:chOff x="2529709" y="3137759"/>
            <a:chExt cx="1948813" cy="1876173"/>
          </a:xfrm>
        </p:grpSpPr>
        <p:sp>
          <p:nvSpPr>
            <p:cNvPr id="395" name="Freeform 5"/>
            <p:cNvSpPr>
              <a:spLocks/>
            </p:cNvSpPr>
            <p:nvPr/>
          </p:nvSpPr>
          <p:spPr bwMode="auto">
            <a:xfrm>
              <a:off x="2630464" y="4945193"/>
              <a:ext cx="1709685" cy="68739"/>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96" name="Freeform 6"/>
            <p:cNvSpPr>
              <a:spLocks/>
            </p:cNvSpPr>
            <p:nvPr/>
          </p:nvSpPr>
          <p:spPr bwMode="auto">
            <a:xfrm>
              <a:off x="2846674" y="4140343"/>
              <a:ext cx="1277265" cy="828598"/>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505050">
                <a:lumMod val="50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97" name="Freeform 7"/>
            <p:cNvSpPr>
              <a:spLocks/>
            </p:cNvSpPr>
            <p:nvPr/>
          </p:nvSpPr>
          <p:spPr bwMode="auto">
            <a:xfrm>
              <a:off x="2902915" y="4187834"/>
              <a:ext cx="1167285" cy="727366"/>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lumMod val="75000"/>
              </a:srgb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98" name="Freeform 8"/>
            <p:cNvSpPr>
              <a:spLocks/>
            </p:cNvSpPr>
            <p:nvPr/>
          </p:nvSpPr>
          <p:spPr bwMode="auto">
            <a:xfrm>
              <a:off x="2902915" y="4187834"/>
              <a:ext cx="694872" cy="727366"/>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399" name="Freeform 9"/>
            <p:cNvSpPr>
              <a:spLocks/>
            </p:cNvSpPr>
            <p:nvPr/>
          </p:nvSpPr>
          <p:spPr bwMode="auto">
            <a:xfrm>
              <a:off x="2902915" y="4187834"/>
              <a:ext cx="694872" cy="727366"/>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DC3C00"/>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nvGrpSpPr>
            <p:cNvPr id="400" name="Group 399"/>
            <p:cNvGrpSpPr>
              <a:grpSpLocks noChangeAspect="1"/>
            </p:cNvGrpSpPr>
            <p:nvPr/>
          </p:nvGrpSpPr>
          <p:grpSpPr>
            <a:xfrm>
              <a:off x="2529709" y="3187583"/>
              <a:ext cx="466278" cy="801015"/>
              <a:chOff x="7170738" y="7689850"/>
              <a:chExt cx="692150" cy="1189038"/>
            </a:xfrm>
          </p:grpSpPr>
          <p:sp>
            <p:nvSpPr>
              <p:cNvPr id="405"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319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6" name="Rectangle 11"/>
              <p:cNvSpPr>
                <a:spLocks noChangeArrowheads="1"/>
              </p:cNvSpPr>
              <p:nvPr/>
            </p:nvSpPr>
            <p:spPr bwMode="auto">
              <a:xfrm>
                <a:off x="7239000" y="7758113"/>
                <a:ext cx="555625" cy="935038"/>
              </a:xfrm>
              <a:prstGeom prst="rect">
                <a:avLst/>
              </a:prstGeom>
              <a:solidFill>
                <a:srgbClr val="672A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7"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8"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672A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9"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10"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11"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8555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12"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401" name="Freeform 18"/>
            <p:cNvSpPr>
              <a:spLocks/>
            </p:cNvSpPr>
            <p:nvPr/>
          </p:nvSpPr>
          <p:spPr bwMode="auto">
            <a:xfrm>
              <a:off x="3171116" y="3137759"/>
              <a:ext cx="1307406" cy="84943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accent3">
                <a:lumMod val="50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2" name="Freeform 19"/>
            <p:cNvSpPr>
              <a:spLocks/>
            </p:cNvSpPr>
            <p:nvPr/>
          </p:nvSpPr>
          <p:spPr bwMode="auto">
            <a:xfrm>
              <a:off x="3228683" y="3153110"/>
              <a:ext cx="1192273" cy="741972"/>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accent3">
                <a:lumMod val="75000"/>
              </a:schemeClr>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3" name="Freeform 20"/>
            <p:cNvSpPr>
              <a:spLocks noEditPoints="1"/>
            </p:cNvSpPr>
            <p:nvPr/>
          </p:nvSpPr>
          <p:spPr bwMode="auto">
            <a:xfrm>
              <a:off x="3228683" y="3190210"/>
              <a:ext cx="711270" cy="7048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sp>
          <p:nvSpPr>
            <p:cNvPr id="404" name="Freeform 21"/>
            <p:cNvSpPr>
              <a:spLocks noEditPoints="1"/>
            </p:cNvSpPr>
            <p:nvPr/>
          </p:nvSpPr>
          <p:spPr bwMode="auto">
            <a:xfrm>
              <a:off x="3228683" y="3190210"/>
              <a:ext cx="711270" cy="704874"/>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defTabSz="91315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413" name="Rectangle 412"/>
          <p:cNvSpPr/>
          <p:nvPr/>
        </p:nvSpPr>
        <p:spPr>
          <a:xfrm>
            <a:off x="5712053" y="4244558"/>
            <a:ext cx="657459" cy="400053"/>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a:rPr>
              <a:t>BYO</a:t>
            </a:r>
            <a:endParaRPr kumimoji="0" lang="en-US" sz="1765" b="0" i="0" u="none" strike="noStrike" kern="0" cap="none" spc="0" normalizeH="0" baseline="0" noProof="0" dirty="0">
              <a:ln>
                <a:noFill/>
              </a:ln>
              <a:solidFill>
                <a:srgbClr val="505050"/>
              </a:solidFill>
              <a:effectLst/>
              <a:uLnTx/>
              <a:uFillTx/>
              <a:latin typeface="Segoe UI"/>
            </a:endParaRPr>
          </a:p>
        </p:txBody>
      </p:sp>
      <p:grpSp>
        <p:nvGrpSpPr>
          <p:cNvPr id="2" name="Group 1"/>
          <p:cNvGrpSpPr/>
          <p:nvPr/>
        </p:nvGrpSpPr>
        <p:grpSpPr>
          <a:xfrm>
            <a:off x="-2041835" y="2424253"/>
            <a:ext cx="7465613" cy="4432776"/>
            <a:chOff x="-2083957" y="2472222"/>
            <a:chExt cx="7616394" cy="4522303"/>
          </a:xfrm>
        </p:grpSpPr>
        <p:grpSp>
          <p:nvGrpSpPr>
            <p:cNvPr id="414" name="Group 413"/>
            <p:cNvGrpSpPr/>
            <p:nvPr/>
          </p:nvGrpSpPr>
          <p:grpSpPr>
            <a:xfrm>
              <a:off x="1108991" y="2472222"/>
              <a:ext cx="1333095" cy="1164995"/>
              <a:chOff x="1229063" y="2936190"/>
              <a:chExt cx="1333095" cy="1164995"/>
            </a:xfrm>
          </p:grpSpPr>
          <p:sp>
            <p:nvSpPr>
              <p:cNvPr id="415" name="Rectangle 414"/>
              <p:cNvSpPr/>
              <p:nvPr/>
            </p:nvSpPr>
            <p:spPr>
              <a:xfrm>
                <a:off x="1229063" y="3714058"/>
                <a:ext cx="1333095" cy="387127"/>
              </a:xfrm>
              <a:prstGeom prst="rect">
                <a:avLst/>
              </a:prstGeom>
              <a:ln>
                <a:noFill/>
              </a:ln>
            </p:spPr>
            <p:txBody>
              <a:bodyPr wrap="square" lIns="0" tIns="0" rIns="0" bIns="0" anchor="ctr">
                <a:spAutoFit/>
              </a:bodyPr>
              <a:lstStyle/>
              <a:p>
                <a:pPr marL="0" marR="0" lvl="0" indent="0" defTabSz="895747" eaLnBrk="1" fontAlgn="base" latinLnBrk="0" hangingPunct="1">
                  <a:lnSpc>
                    <a:spcPct val="90000"/>
                  </a:lnSpc>
                  <a:spcBef>
                    <a:spcPct val="0"/>
                  </a:spcBef>
                  <a:spcAft>
                    <a:spcPct val="0"/>
                  </a:spcAft>
                  <a:buClrTx/>
                  <a:buSzPct val="80000"/>
                  <a:buFontTx/>
                  <a:buNone/>
                  <a:tabLst/>
                  <a:defRPr/>
                </a:pPr>
                <a:r>
                  <a:rPr kumimoji="0" lang="en-US" sz="1370" b="0" i="0" u="none" strike="noStrike" kern="0" cap="none" spc="0" normalizeH="0" baseline="0" noProof="0" dirty="0">
                    <a:ln>
                      <a:noFill/>
                    </a:ln>
                    <a:solidFill>
                      <a:srgbClr val="002050"/>
                    </a:solidFill>
                    <a:effectLst/>
                    <a:uLnTx/>
                    <a:uFillTx/>
                    <a:latin typeface="Segoe UI"/>
                    <a:ea typeface="ＭＳ Ｐゴシック" charset="0"/>
                  </a:rPr>
                  <a:t>Windows Server</a:t>
                </a:r>
              </a:p>
              <a:p>
                <a:pPr marL="0" marR="0" lvl="0" indent="0" defTabSz="895747" eaLnBrk="1" fontAlgn="base" latinLnBrk="0" hangingPunct="1">
                  <a:lnSpc>
                    <a:spcPct val="90000"/>
                  </a:lnSpc>
                  <a:spcBef>
                    <a:spcPct val="0"/>
                  </a:spcBef>
                  <a:spcAft>
                    <a:spcPct val="0"/>
                  </a:spcAft>
                  <a:buClrTx/>
                  <a:buSzPct val="80000"/>
                  <a:buFontTx/>
                  <a:buNone/>
                  <a:tabLst/>
                  <a:defRPr/>
                </a:pPr>
                <a:r>
                  <a:rPr kumimoji="0" lang="en-US" sz="1370" b="0" i="0" u="none" strike="noStrike" kern="0" cap="none" spc="0" normalizeH="0" baseline="0" noProof="0" dirty="0">
                    <a:ln>
                      <a:noFill/>
                    </a:ln>
                    <a:solidFill>
                      <a:srgbClr val="002050"/>
                    </a:solidFill>
                    <a:effectLst/>
                    <a:uLnTx/>
                    <a:uFillTx/>
                    <a:latin typeface="Segoe UI"/>
                    <a:ea typeface="ＭＳ Ｐゴシック" charset="0"/>
                  </a:rPr>
                  <a:t>Active Directory</a:t>
                </a:r>
              </a:p>
            </p:txBody>
          </p:sp>
          <p:pic>
            <p:nvPicPr>
              <p:cNvPr id="416" name="Picture 41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341392" y="2936190"/>
                <a:ext cx="1005840" cy="665838"/>
              </a:xfrm>
              <a:prstGeom prst="rect">
                <a:avLst/>
              </a:prstGeom>
            </p:spPr>
          </p:pic>
        </p:grpSp>
        <p:sp>
          <p:nvSpPr>
            <p:cNvPr id="297" name="Freeform 296"/>
            <p:cNvSpPr/>
            <p:nvPr/>
          </p:nvSpPr>
          <p:spPr bwMode="auto">
            <a:xfrm>
              <a:off x="-2083957" y="3145655"/>
              <a:ext cx="7616394" cy="3848870"/>
            </a:xfrm>
            <a:custGeom>
              <a:avLst/>
              <a:gdLst>
                <a:gd name="connsiteX0" fmla="*/ 3241104 w 7616394"/>
                <a:gd name="connsiteY0" fmla="*/ 0 h 3848870"/>
                <a:gd name="connsiteX1" fmla="*/ 3808197 w 7616394"/>
                <a:gd name="connsiteY1" fmla="*/ 82961 h 3848870"/>
                <a:gd name="connsiteX2" fmla="*/ 4375290 w 7616394"/>
                <a:gd name="connsiteY2" fmla="*/ 0 h 3848870"/>
                <a:gd name="connsiteX3" fmla="*/ 7616394 w 7616394"/>
                <a:gd name="connsiteY3" fmla="*/ 3848870 h 3848870"/>
                <a:gd name="connsiteX4" fmla="*/ 0 w 7616394"/>
                <a:gd name="connsiteY4" fmla="*/ 3848870 h 3848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394" h="3848870">
                  <a:moveTo>
                    <a:pt x="3241104" y="0"/>
                  </a:moveTo>
                  <a:lnTo>
                    <a:pt x="3808197" y="82961"/>
                  </a:lnTo>
                  <a:lnTo>
                    <a:pt x="4375290" y="0"/>
                  </a:lnTo>
                  <a:lnTo>
                    <a:pt x="7616394" y="3848870"/>
                  </a:lnTo>
                  <a:lnTo>
                    <a:pt x="0" y="3848870"/>
                  </a:lnTo>
                  <a:close/>
                </a:path>
              </a:pathLst>
            </a:custGeom>
            <a:solidFill>
              <a:srgbClr val="0054A6">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1509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94"/>
                                        </p:tgtEl>
                                      </p:cBhvr>
                                    </p:animEffect>
                                    <p:set>
                                      <p:cBhvr>
                                        <p:cTn id="7" dur="1" fill="hold">
                                          <p:stCondLst>
                                            <p:cond delay="499"/>
                                          </p:stCondLst>
                                        </p:cTn>
                                        <p:tgtEl>
                                          <p:spTgt spid="39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13"/>
                                        </p:tgtEl>
                                      </p:cBhvr>
                                    </p:animEffect>
                                    <p:set>
                                      <p:cBhvr>
                                        <p:cTn id="10" dur="1" fill="hold">
                                          <p:stCondLst>
                                            <p:cond delay="499"/>
                                          </p:stCondLst>
                                        </p:cTn>
                                        <p:tgtEl>
                                          <p:spTgt spid="413"/>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500"/>
                                        <p:tgtEl>
                                          <p:spTgt spid="14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22"/>
                                        </p:tgtEl>
                                        <p:attrNameLst>
                                          <p:attrName>style.visibility</p:attrName>
                                        </p:attrNameLst>
                                      </p:cBhvr>
                                      <p:to>
                                        <p:strVal val="visible"/>
                                      </p:to>
                                    </p:set>
                                    <p:animEffect transition="in" filter="fade">
                                      <p:cBhvr>
                                        <p:cTn id="18" dur="500"/>
                                        <p:tgtEl>
                                          <p:spTgt spid="222"/>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barn(inVertical)">
                                      <p:cBhvr>
                                        <p:cTn id="22" dur="1000"/>
                                        <p:tgtEl>
                                          <p:spTgt spid="247"/>
                                        </p:tgtEl>
                                      </p:cBhvr>
                                    </p:animEffect>
                                  </p:childTnLst>
                                </p:cTn>
                              </p:par>
                              <p:par>
                                <p:cTn id="23" presetID="16" presetClass="entr" presetSubtype="21"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animEffect transition="in" filter="barn(inVertical)">
                                      <p:cBhvr>
                                        <p:cTn id="25" dur="1000"/>
                                        <p:tgtEl>
                                          <p:spTgt spid="248"/>
                                        </p:tgtEl>
                                      </p:cBhvr>
                                    </p:animEffect>
                                  </p:childTnLst>
                                </p:cTn>
                              </p:par>
                              <p:par>
                                <p:cTn id="26" presetID="16" presetClass="entr" presetSubtype="21" fill="hold" nodeType="withEffect">
                                  <p:stCondLst>
                                    <p:cond delay="0"/>
                                  </p:stCondLst>
                                  <p:childTnLst>
                                    <p:set>
                                      <p:cBhvr>
                                        <p:cTn id="27" dur="1" fill="hold">
                                          <p:stCondLst>
                                            <p:cond delay="0"/>
                                          </p:stCondLst>
                                        </p:cTn>
                                        <p:tgtEl>
                                          <p:spTgt spid="309"/>
                                        </p:tgtEl>
                                        <p:attrNameLst>
                                          <p:attrName>style.visibility</p:attrName>
                                        </p:attrNameLst>
                                      </p:cBhvr>
                                      <p:to>
                                        <p:strVal val="visible"/>
                                      </p:to>
                                    </p:set>
                                    <p:animEffect transition="in" filter="barn(inVertical)">
                                      <p:cBhvr>
                                        <p:cTn id="28" dur="1000"/>
                                        <p:tgtEl>
                                          <p:spTgt spid="309"/>
                                        </p:tgtEl>
                                      </p:cBhvr>
                                    </p:animEffect>
                                  </p:childTnLst>
                                </p:cTn>
                              </p:par>
                              <p:par>
                                <p:cTn id="29" presetID="16" presetClass="entr" presetSubtype="21" fill="hold" nodeType="withEffect">
                                  <p:stCondLst>
                                    <p:cond delay="0"/>
                                  </p:stCondLst>
                                  <p:childTnLst>
                                    <p:set>
                                      <p:cBhvr>
                                        <p:cTn id="30" dur="1" fill="hold">
                                          <p:stCondLst>
                                            <p:cond delay="0"/>
                                          </p:stCondLst>
                                        </p:cTn>
                                        <p:tgtEl>
                                          <p:spTgt spid="311"/>
                                        </p:tgtEl>
                                        <p:attrNameLst>
                                          <p:attrName>style.visibility</p:attrName>
                                        </p:attrNameLst>
                                      </p:cBhvr>
                                      <p:to>
                                        <p:strVal val="visible"/>
                                      </p:to>
                                    </p:set>
                                    <p:animEffect transition="in" filter="barn(inVertical)">
                                      <p:cBhvr>
                                        <p:cTn id="31" dur="1000"/>
                                        <p:tgtEl>
                                          <p:spTgt spid="311"/>
                                        </p:tgtEl>
                                      </p:cBhvr>
                                    </p:animEffect>
                                  </p:childTnLst>
                                </p:cTn>
                              </p:par>
                              <p:par>
                                <p:cTn id="32" presetID="16" presetClass="entr" presetSubtype="21" fill="hold" nodeType="withEffect">
                                  <p:stCondLst>
                                    <p:cond delay="0"/>
                                  </p:stCondLst>
                                  <p:childTnLst>
                                    <p:set>
                                      <p:cBhvr>
                                        <p:cTn id="33" dur="1" fill="hold">
                                          <p:stCondLst>
                                            <p:cond delay="0"/>
                                          </p:stCondLst>
                                        </p:cTn>
                                        <p:tgtEl>
                                          <p:spTgt spid="310"/>
                                        </p:tgtEl>
                                        <p:attrNameLst>
                                          <p:attrName>style.visibility</p:attrName>
                                        </p:attrNameLst>
                                      </p:cBhvr>
                                      <p:to>
                                        <p:strVal val="visible"/>
                                      </p:to>
                                    </p:set>
                                    <p:animEffect transition="in" filter="barn(inVertical)">
                                      <p:cBhvr>
                                        <p:cTn id="34" dur="1000"/>
                                        <p:tgtEl>
                                          <p:spTgt spid="310"/>
                                        </p:tgtEl>
                                      </p:cBhvr>
                                    </p:animEffect>
                                  </p:childTnLst>
                                </p:cTn>
                              </p:par>
                              <p:par>
                                <p:cTn id="35" presetID="16" presetClass="entr" presetSubtype="21" fill="hold" nodeType="withEffect">
                                  <p:stCondLst>
                                    <p:cond delay="0"/>
                                  </p:stCondLst>
                                  <p:childTnLst>
                                    <p:set>
                                      <p:cBhvr>
                                        <p:cTn id="36" dur="1" fill="hold">
                                          <p:stCondLst>
                                            <p:cond delay="0"/>
                                          </p:stCondLst>
                                        </p:cTn>
                                        <p:tgtEl>
                                          <p:spTgt spid="314"/>
                                        </p:tgtEl>
                                        <p:attrNameLst>
                                          <p:attrName>style.visibility</p:attrName>
                                        </p:attrNameLst>
                                      </p:cBhvr>
                                      <p:to>
                                        <p:strVal val="visible"/>
                                      </p:to>
                                    </p:set>
                                    <p:animEffect transition="in" filter="barn(inVertical)">
                                      <p:cBhvr>
                                        <p:cTn id="37" dur="1000"/>
                                        <p:tgtEl>
                                          <p:spTgt spid="314"/>
                                        </p:tgtEl>
                                      </p:cBhvr>
                                    </p:animEffect>
                                  </p:childTnLst>
                                </p:cTn>
                              </p:par>
                              <p:par>
                                <p:cTn id="38" presetID="16" presetClass="entr" presetSubtype="21" fill="hold" nodeType="withEffect">
                                  <p:stCondLst>
                                    <p:cond delay="0"/>
                                  </p:stCondLst>
                                  <p:childTnLst>
                                    <p:set>
                                      <p:cBhvr>
                                        <p:cTn id="39" dur="1" fill="hold">
                                          <p:stCondLst>
                                            <p:cond delay="0"/>
                                          </p:stCondLst>
                                        </p:cTn>
                                        <p:tgtEl>
                                          <p:spTgt spid="313"/>
                                        </p:tgtEl>
                                        <p:attrNameLst>
                                          <p:attrName>style.visibility</p:attrName>
                                        </p:attrNameLst>
                                      </p:cBhvr>
                                      <p:to>
                                        <p:strVal val="visible"/>
                                      </p:to>
                                    </p:set>
                                    <p:animEffect transition="in" filter="barn(inVertical)">
                                      <p:cBhvr>
                                        <p:cTn id="40" dur="1000"/>
                                        <p:tgtEl>
                                          <p:spTgt spid="313"/>
                                        </p:tgtEl>
                                      </p:cBhvr>
                                    </p:animEffect>
                                  </p:childTnLst>
                                </p:cTn>
                              </p:par>
                              <p:par>
                                <p:cTn id="41" presetID="16" presetClass="entr" presetSubtype="21" fill="hold" nodeType="withEffect">
                                  <p:stCondLst>
                                    <p:cond delay="0"/>
                                  </p:stCondLst>
                                  <p:childTnLst>
                                    <p:set>
                                      <p:cBhvr>
                                        <p:cTn id="42" dur="1" fill="hold">
                                          <p:stCondLst>
                                            <p:cond delay="0"/>
                                          </p:stCondLst>
                                        </p:cTn>
                                        <p:tgtEl>
                                          <p:spTgt spid="312"/>
                                        </p:tgtEl>
                                        <p:attrNameLst>
                                          <p:attrName>style.visibility</p:attrName>
                                        </p:attrNameLst>
                                      </p:cBhvr>
                                      <p:to>
                                        <p:strVal val="visible"/>
                                      </p:to>
                                    </p:set>
                                    <p:animEffect transition="in" filter="barn(inVertical)">
                                      <p:cBhvr>
                                        <p:cTn id="43" dur="1000"/>
                                        <p:tgtEl>
                                          <p:spTgt spid="312"/>
                                        </p:tgtEl>
                                      </p:cBhvr>
                                    </p:animEffect>
                                  </p:childTnLst>
                                </p:cTn>
                              </p:par>
                              <p:par>
                                <p:cTn id="44" presetID="16" presetClass="entr" presetSubtype="21" fill="hold" nodeType="withEffect">
                                  <p:stCondLst>
                                    <p:cond delay="0"/>
                                  </p:stCondLst>
                                  <p:childTnLst>
                                    <p:set>
                                      <p:cBhvr>
                                        <p:cTn id="45" dur="1" fill="hold">
                                          <p:stCondLst>
                                            <p:cond delay="0"/>
                                          </p:stCondLst>
                                        </p:cTn>
                                        <p:tgtEl>
                                          <p:spTgt spid="390"/>
                                        </p:tgtEl>
                                        <p:attrNameLst>
                                          <p:attrName>style.visibility</p:attrName>
                                        </p:attrNameLst>
                                      </p:cBhvr>
                                      <p:to>
                                        <p:strVal val="visible"/>
                                      </p:to>
                                    </p:set>
                                    <p:animEffect transition="in" filter="barn(inVertical)">
                                      <p:cBhvr>
                                        <p:cTn id="46" dur="1000"/>
                                        <p:tgtEl>
                                          <p:spTgt spid="390"/>
                                        </p:tgtEl>
                                      </p:cBhvr>
                                    </p:animEffect>
                                  </p:childTnLst>
                                </p:cTn>
                              </p:par>
                              <p:par>
                                <p:cTn id="47" presetID="16" presetClass="entr" presetSubtype="21" fill="hold" nodeType="withEffect">
                                  <p:stCondLst>
                                    <p:cond delay="0"/>
                                  </p:stCondLst>
                                  <p:childTnLst>
                                    <p:set>
                                      <p:cBhvr>
                                        <p:cTn id="48" dur="1" fill="hold">
                                          <p:stCondLst>
                                            <p:cond delay="0"/>
                                          </p:stCondLst>
                                        </p:cTn>
                                        <p:tgtEl>
                                          <p:spTgt spid="389"/>
                                        </p:tgtEl>
                                        <p:attrNameLst>
                                          <p:attrName>style.visibility</p:attrName>
                                        </p:attrNameLst>
                                      </p:cBhvr>
                                      <p:to>
                                        <p:strVal val="visible"/>
                                      </p:to>
                                    </p:set>
                                    <p:animEffect transition="in" filter="barn(inVertical)">
                                      <p:cBhvr>
                                        <p:cTn id="49" dur="1000"/>
                                        <p:tgtEl>
                                          <p:spTgt spid="389"/>
                                        </p:tgtEl>
                                      </p:cBhvr>
                                    </p:animEffect>
                                  </p:childTnLst>
                                </p:cTn>
                              </p:par>
                              <p:par>
                                <p:cTn id="50" presetID="16" presetClass="entr" presetSubtype="21" fill="hold" nodeType="withEffect">
                                  <p:stCondLst>
                                    <p:cond delay="0"/>
                                  </p:stCondLst>
                                  <p:childTnLst>
                                    <p:set>
                                      <p:cBhvr>
                                        <p:cTn id="51" dur="1" fill="hold">
                                          <p:stCondLst>
                                            <p:cond delay="0"/>
                                          </p:stCondLst>
                                        </p:cTn>
                                        <p:tgtEl>
                                          <p:spTgt spid="392"/>
                                        </p:tgtEl>
                                        <p:attrNameLst>
                                          <p:attrName>style.visibility</p:attrName>
                                        </p:attrNameLst>
                                      </p:cBhvr>
                                      <p:to>
                                        <p:strVal val="visible"/>
                                      </p:to>
                                    </p:set>
                                    <p:animEffect transition="in" filter="barn(inVertical)">
                                      <p:cBhvr>
                                        <p:cTn id="52" dur="1000"/>
                                        <p:tgtEl>
                                          <p:spTgt spid="392"/>
                                        </p:tgtEl>
                                      </p:cBhvr>
                                    </p:animEffect>
                                  </p:childTnLst>
                                </p:cTn>
                              </p:par>
                              <p:par>
                                <p:cTn id="53" presetID="16" presetClass="entr" presetSubtype="21"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inVertical)">
                                      <p:cBhvr>
                                        <p:cTn id="55" dur="1000"/>
                                        <p:tgtEl>
                                          <p:spTgt spid="12"/>
                                        </p:tgtEl>
                                      </p:cBhvr>
                                    </p:animEffect>
                                  </p:childTnLst>
                                </p:cTn>
                              </p:par>
                              <p:par>
                                <p:cTn id="56" presetID="16" presetClass="entr" presetSubtype="21" fill="hold" nodeType="withEffect">
                                  <p:stCondLst>
                                    <p:cond delay="0"/>
                                  </p:stCondLst>
                                  <p:childTnLst>
                                    <p:set>
                                      <p:cBhvr>
                                        <p:cTn id="57" dur="1" fill="hold">
                                          <p:stCondLst>
                                            <p:cond delay="0"/>
                                          </p:stCondLst>
                                        </p:cTn>
                                        <p:tgtEl>
                                          <p:spTgt spid="393"/>
                                        </p:tgtEl>
                                        <p:attrNameLst>
                                          <p:attrName>style.visibility</p:attrName>
                                        </p:attrNameLst>
                                      </p:cBhvr>
                                      <p:to>
                                        <p:strVal val="visible"/>
                                      </p:to>
                                    </p:set>
                                    <p:animEffect transition="in" filter="barn(inVertical)">
                                      <p:cBhvr>
                                        <p:cTn id="58" dur="1000"/>
                                        <p:tgtEl>
                                          <p:spTgt spid="393"/>
                                        </p:tgtEl>
                                      </p:cBhvr>
                                    </p:animEffect>
                                  </p:childTnLst>
                                </p:cTn>
                              </p:par>
                              <p:par>
                                <p:cTn id="59" presetID="16" presetClass="entr" presetSubtype="21" fill="hold" nodeType="withEffect">
                                  <p:stCondLst>
                                    <p:cond delay="0"/>
                                  </p:stCondLst>
                                  <p:childTnLst>
                                    <p:set>
                                      <p:cBhvr>
                                        <p:cTn id="60" dur="1" fill="hold">
                                          <p:stCondLst>
                                            <p:cond delay="0"/>
                                          </p:stCondLst>
                                        </p:cTn>
                                        <p:tgtEl>
                                          <p:spTgt spid="391"/>
                                        </p:tgtEl>
                                        <p:attrNameLst>
                                          <p:attrName>style.visibility</p:attrName>
                                        </p:attrNameLst>
                                      </p:cBhvr>
                                      <p:to>
                                        <p:strVal val="visible"/>
                                      </p:to>
                                    </p:set>
                                    <p:animEffect transition="in" filter="barn(inVertical)">
                                      <p:cBhvr>
                                        <p:cTn id="61" dur="10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4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47788" y="1187621"/>
            <a:ext cx="6274974" cy="2139688"/>
          </a:xfrm>
        </p:spPr>
        <p:txBody>
          <a:bodyPr/>
          <a:lstStyle/>
          <a:p>
            <a:r>
              <a:rPr lang="en-US" dirty="0"/>
              <a:t>Demo AAD Connect</a:t>
            </a:r>
          </a:p>
        </p:txBody>
      </p:sp>
    </p:spTree>
    <p:extLst>
      <p:ext uri="{BB962C8B-B14F-4D97-AF65-F5344CB8AC3E}">
        <p14:creationId xmlns:p14="http://schemas.microsoft.com/office/powerpoint/2010/main" val="807685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55710" y="1676400"/>
            <a:ext cx="10082138" cy="4783260"/>
            <a:chOff x="71093" y="928207"/>
            <a:chExt cx="12102277" cy="5741675"/>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2938" y="928208"/>
              <a:ext cx="2518861" cy="1462760"/>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98" y="928207"/>
              <a:ext cx="5019512" cy="1529525"/>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57710" y="957125"/>
              <a:ext cx="2561348" cy="1371717"/>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51622" y="964365"/>
              <a:ext cx="2421748" cy="1377787"/>
            </a:xfrm>
            <a:prstGeom prst="rect">
              <a:avLst/>
            </a:prstGeom>
          </p:spPr>
        </p:pic>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83855" y="5261748"/>
              <a:ext cx="2458165" cy="1408134"/>
            </a:xfrm>
            <a:prstGeom prst="rect">
              <a:avLst/>
            </a:prstGeom>
          </p:spPr>
        </p:pic>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69184" y="2300635"/>
              <a:ext cx="4898121" cy="1529525"/>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99154" y="2339437"/>
              <a:ext cx="2452095" cy="1329230"/>
            </a:xfrm>
            <a:prstGeom prst="rect">
              <a:avLst/>
            </a:prstGeom>
          </p:spPr>
        </p:pic>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70003" y="2326229"/>
              <a:ext cx="1177492" cy="1317091"/>
            </a:xfrm>
            <a:prstGeom prst="rect">
              <a:avLst/>
            </a:prstGeom>
          </p:spPr>
        </p:pic>
        <p:pic>
          <p:nvPicPr>
            <p:cNvPr id="34" name="Picture 3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984623" y="2339659"/>
              <a:ext cx="1086448" cy="1292812"/>
            </a:xfrm>
            <a:prstGeom prst="rect">
              <a:avLst/>
            </a:prstGeom>
          </p:spPr>
        </p:pic>
        <p:pic>
          <p:nvPicPr>
            <p:cNvPr id="35" name="Picture 3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093" y="3747240"/>
              <a:ext cx="2385330" cy="1365647"/>
            </a:xfrm>
            <a:prstGeom prst="rect">
              <a:avLst/>
            </a:prstGeom>
          </p:spPr>
        </p:pic>
        <p:pic>
          <p:nvPicPr>
            <p:cNvPr id="36" name="Picture 3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0731" y="5284422"/>
              <a:ext cx="3581031" cy="1304952"/>
            </a:xfrm>
            <a:prstGeom prst="rect">
              <a:avLst/>
            </a:prstGeom>
          </p:spPr>
        </p:pic>
        <p:pic>
          <p:nvPicPr>
            <p:cNvPr id="37" name="Picture 3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569183" y="3747240"/>
              <a:ext cx="2379261" cy="1292812"/>
            </a:xfrm>
            <a:prstGeom prst="rect">
              <a:avLst/>
            </a:prstGeom>
          </p:spPr>
        </p:pic>
        <p:pic>
          <p:nvPicPr>
            <p:cNvPr id="38" name="Picture 3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46228" y="3724837"/>
              <a:ext cx="2415679" cy="1383856"/>
            </a:xfrm>
            <a:prstGeom prst="rect">
              <a:avLst/>
            </a:prstGeom>
          </p:spPr>
        </p:pic>
        <p:pic>
          <p:nvPicPr>
            <p:cNvPr id="39" name="Picture 3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461907" y="3754359"/>
              <a:ext cx="1171025" cy="2773781"/>
            </a:xfrm>
            <a:prstGeom prst="rect">
              <a:avLst/>
            </a:prstGeom>
          </p:spPr>
        </p:pic>
        <p:pic>
          <p:nvPicPr>
            <p:cNvPr id="40" name="Picture 3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638330" y="3747240"/>
              <a:ext cx="2389419" cy="1408687"/>
            </a:xfrm>
            <a:prstGeom prst="rect">
              <a:avLst/>
            </a:prstGeom>
          </p:spPr>
        </p:pic>
        <p:pic>
          <p:nvPicPr>
            <p:cNvPr id="41" name="Picture 4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999797" y="3707475"/>
              <a:ext cx="1056101" cy="1341369"/>
            </a:xfrm>
            <a:prstGeom prst="rect">
              <a:avLst/>
            </a:prstGeom>
          </p:spPr>
        </p:pic>
        <p:pic>
          <p:nvPicPr>
            <p:cNvPr id="42" name="Picture 41"/>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5498" y="2358123"/>
              <a:ext cx="1037892" cy="1298883"/>
            </a:xfrm>
            <a:prstGeom prst="rect">
              <a:avLst/>
            </a:prstGeom>
          </p:spPr>
        </p:pic>
        <p:pic>
          <p:nvPicPr>
            <p:cNvPr id="43" name="Picture 4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368298" y="2338197"/>
              <a:ext cx="1098587" cy="1268534"/>
            </a:xfrm>
            <a:prstGeom prst="rect">
              <a:avLst/>
            </a:prstGeom>
          </p:spPr>
        </p:pic>
        <p:pic>
          <p:nvPicPr>
            <p:cNvPr id="44" name="Picture 43"/>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245152" y="5270852"/>
              <a:ext cx="1098587" cy="1286743"/>
            </a:xfrm>
            <a:prstGeom prst="rect">
              <a:avLst/>
            </a:prstGeom>
          </p:spPr>
        </p:pic>
        <p:pic>
          <p:nvPicPr>
            <p:cNvPr id="45" name="Picture 4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745928" y="5227475"/>
              <a:ext cx="1086448" cy="1317091"/>
            </a:xfrm>
            <a:prstGeom prst="rect">
              <a:avLst/>
            </a:prstGeom>
          </p:spPr>
        </p:pic>
        <p:pic>
          <p:nvPicPr>
            <p:cNvPr id="46" name="Picture 45"/>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896629" y="5241572"/>
              <a:ext cx="1062170" cy="1383856"/>
            </a:xfrm>
            <a:prstGeom prst="rect">
              <a:avLst/>
            </a:prstGeom>
          </p:spPr>
        </p:pic>
        <p:pic>
          <p:nvPicPr>
            <p:cNvPr id="47" name="Picture 4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951240" y="5224439"/>
              <a:ext cx="1104657" cy="1323161"/>
            </a:xfrm>
            <a:prstGeom prst="rect">
              <a:avLst/>
            </a:prstGeom>
          </p:spPr>
        </p:pic>
        <p:pic>
          <p:nvPicPr>
            <p:cNvPr id="48" name="Picture 47"/>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805371" y="951568"/>
              <a:ext cx="1128935" cy="1353508"/>
            </a:xfrm>
            <a:prstGeom prst="rect">
              <a:avLst/>
            </a:prstGeom>
          </p:spPr>
        </p:pic>
        <p:pic>
          <p:nvPicPr>
            <p:cNvPr id="49" name="Picture 48"/>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921092" y="2345888"/>
              <a:ext cx="1086448" cy="1383856"/>
            </a:xfrm>
            <a:prstGeom prst="rect">
              <a:avLst/>
            </a:prstGeom>
          </p:spPr>
        </p:pic>
        <p:pic>
          <p:nvPicPr>
            <p:cNvPr id="50" name="Picture 49"/>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658085" y="2331733"/>
              <a:ext cx="1050031" cy="1426343"/>
            </a:xfrm>
            <a:prstGeom prst="rect">
              <a:avLst/>
            </a:prstGeom>
          </p:spPr>
        </p:pic>
        <p:pic>
          <p:nvPicPr>
            <p:cNvPr id="51" name="Picture 50"/>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737112" y="2357758"/>
              <a:ext cx="1013614" cy="1268534"/>
            </a:xfrm>
            <a:prstGeom prst="rect">
              <a:avLst/>
            </a:prstGeom>
          </p:spPr>
        </p:pic>
      </p:grpSp>
      <p:sp>
        <p:nvSpPr>
          <p:cNvPr id="3" name="Title 2"/>
          <p:cNvSpPr>
            <a:spLocks noGrp="1"/>
          </p:cNvSpPr>
          <p:nvPr>
            <p:ph type="title"/>
          </p:nvPr>
        </p:nvSpPr>
        <p:spPr/>
        <p:txBody>
          <a:bodyPr/>
          <a:lstStyle/>
          <a:p>
            <a:r>
              <a:rPr lang="en-US" dirty="0"/>
              <a:t>Pre-integrated SaaS apps in the application gallery</a:t>
            </a:r>
          </a:p>
        </p:txBody>
      </p:sp>
      <p:sp>
        <p:nvSpPr>
          <p:cNvPr id="6" name="Text Placeholder 5"/>
          <p:cNvSpPr>
            <a:spLocks noGrp="1"/>
          </p:cNvSpPr>
          <p:nvPr>
            <p:ph type="body" sz="quarter" idx="10"/>
          </p:nvPr>
        </p:nvSpPr>
        <p:spPr>
          <a:xfrm>
            <a:off x="269239" y="289767"/>
            <a:ext cx="11653523" cy="406265"/>
          </a:xfrm>
        </p:spPr>
        <p:txBody>
          <a:bodyPr/>
          <a:lstStyle/>
          <a:p>
            <a:r>
              <a:rPr lang="en-US" dirty="0"/>
              <a:t>1000s OF APPS, 1 IDENTITY</a:t>
            </a:r>
          </a:p>
        </p:txBody>
      </p:sp>
    </p:spTree>
    <p:extLst>
      <p:ext uri="{BB962C8B-B14F-4D97-AF65-F5344CB8AC3E}">
        <p14:creationId xmlns:p14="http://schemas.microsoft.com/office/powerpoint/2010/main" val="18525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7414" y="2273137"/>
            <a:ext cx="865398" cy="580448"/>
          </a:xfrm>
          <a:prstGeom prst="rect">
            <a:avLst/>
          </a:prstGeom>
        </p:spPr>
      </p:pic>
      <p:sp>
        <p:nvSpPr>
          <p:cNvPr id="42" name="Freeform 41"/>
          <p:cNvSpPr/>
          <p:nvPr/>
        </p:nvSpPr>
        <p:spPr bwMode="auto">
          <a:xfrm rot="5400000">
            <a:off x="5200306" y="3923865"/>
            <a:ext cx="1113162" cy="428235"/>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28575" cap="rnd" cmpd="sng">
            <a:solidFill>
              <a:schemeClr val="accent3"/>
            </a:solidFill>
            <a:prstDash val="sysDot"/>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7" name="Group 6"/>
          <p:cNvGrpSpPr/>
          <p:nvPr/>
        </p:nvGrpSpPr>
        <p:grpSpPr>
          <a:xfrm>
            <a:off x="1903749" y="4093165"/>
            <a:ext cx="2949902" cy="677456"/>
            <a:chOff x="1256974" y="3789114"/>
            <a:chExt cx="3523202" cy="677456"/>
          </a:xfrm>
        </p:grpSpPr>
        <p:sp>
          <p:nvSpPr>
            <p:cNvPr id="115" name="Rectangle 114"/>
            <p:cNvSpPr/>
            <p:nvPr/>
          </p:nvSpPr>
          <p:spPr>
            <a:xfrm>
              <a:off x="1326521" y="3789114"/>
              <a:ext cx="3453655" cy="677456"/>
            </a:xfrm>
            <a:prstGeom prst="rect">
              <a:avLst/>
            </a:prstGeom>
          </p:spPr>
          <p:txBody>
            <a:bodyPr wrap="square" lIns="179285" tIns="143428" rIns="179285" bIns="143428">
              <a:spAutoFit/>
            </a:bodyPr>
            <a:lstStyle/>
            <a:p>
              <a:pPr marL="0" marR="0" lvl="0" indent="0" defTabSz="896091" eaLnBrk="1" fontAlgn="base" latinLnBrk="0" hangingPunct="1">
                <a:lnSpc>
                  <a:spcPct val="90000"/>
                </a:lnSpc>
                <a:spcBef>
                  <a:spcPts val="588"/>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rPr>
                <a:t>Azure Active Directory Connect and Connect Health</a:t>
              </a:r>
            </a:p>
          </p:txBody>
        </p:sp>
        <p:sp>
          <p:nvSpPr>
            <p:cNvPr id="15" name="Rectangle 14"/>
            <p:cNvSpPr/>
            <p:nvPr/>
          </p:nvSpPr>
          <p:spPr>
            <a:xfrm>
              <a:off x="1256974" y="3824490"/>
              <a:ext cx="300019" cy="42428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57" b="1" i="0" u="none" strike="noStrike" kern="0" cap="none" spc="-88" normalizeH="0" baseline="0" noProof="0" dirty="0">
                  <a:ln>
                    <a:noFill/>
                  </a:ln>
                  <a:solidFill>
                    <a:schemeClr val="bg1"/>
                  </a:solidFill>
                  <a:effectLst/>
                  <a:uLnTx/>
                  <a:uFillTx/>
                </a:rPr>
                <a:t>*</a:t>
              </a:r>
              <a:endParaRPr kumimoji="0" lang="en-US" sz="2157" b="1" i="0" u="none" strike="noStrike" kern="0" cap="none" spc="0" normalizeH="0" baseline="0" noProof="0" dirty="0">
                <a:ln>
                  <a:noFill/>
                </a:ln>
                <a:solidFill>
                  <a:schemeClr val="bg1"/>
                </a:solidFill>
                <a:effectLst/>
                <a:uLnTx/>
                <a:uFillTx/>
              </a:endParaRPr>
            </a:p>
          </p:txBody>
        </p:sp>
      </p:grpSp>
      <p:sp>
        <p:nvSpPr>
          <p:cNvPr id="86" name="Freeform 85"/>
          <p:cNvSpPr/>
          <p:nvPr/>
        </p:nvSpPr>
        <p:spPr bwMode="auto">
          <a:xfrm rot="1669191">
            <a:off x="7074657" y="3667164"/>
            <a:ext cx="1713602" cy="361837"/>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28575" cap="rnd" cmpd="sng">
            <a:solidFill>
              <a:schemeClr val="accent3"/>
            </a:solidFill>
            <a:prstDash val="sysDot"/>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pic>
        <p:nvPicPr>
          <p:cNvPr id="73" name="Picture 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0032" y="2259563"/>
            <a:ext cx="865398" cy="58044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5798" y="3088588"/>
            <a:ext cx="2067617" cy="392476"/>
          </a:xfrm>
          <a:prstGeom prst="rect">
            <a:avLst/>
          </a:prstGeom>
        </p:spPr>
      </p:pic>
      <p:grpSp>
        <p:nvGrpSpPr>
          <p:cNvPr id="9" name="Group 8"/>
          <p:cNvGrpSpPr/>
          <p:nvPr/>
        </p:nvGrpSpPr>
        <p:grpSpPr>
          <a:xfrm>
            <a:off x="4737465" y="5224445"/>
            <a:ext cx="682410" cy="633588"/>
            <a:chOff x="7192001" y="4879921"/>
            <a:chExt cx="1417152" cy="1315766"/>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2001" y="4879921"/>
              <a:ext cx="790842" cy="1083454"/>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1511" y="5001792"/>
              <a:ext cx="790842" cy="1083454"/>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18311" y="5112233"/>
              <a:ext cx="790842" cy="1083454"/>
            </a:xfrm>
            <a:prstGeom prst="rect">
              <a:avLst/>
            </a:prstGeom>
          </p:spPr>
        </p:pic>
      </p:grpSp>
      <p:sp>
        <p:nvSpPr>
          <p:cNvPr id="64" name="Freeform 63"/>
          <p:cNvSpPr/>
          <p:nvPr/>
        </p:nvSpPr>
        <p:spPr bwMode="auto">
          <a:xfrm rot="5400000">
            <a:off x="4998978" y="3913822"/>
            <a:ext cx="1060498" cy="421059"/>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3810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88" normalizeH="0" baseline="0" noProof="0" dirty="0">
                <a:ln>
                  <a:noFill/>
                </a:ln>
                <a:solidFill>
                  <a:schemeClr val="bg1"/>
                </a:solidFill>
                <a:effectLst/>
                <a:uLnTx/>
                <a:uFillTx/>
              </a:rPr>
              <a:t>MIM</a:t>
            </a:r>
          </a:p>
        </p:txBody>
      </p:sp>
      <p:sp>
        <p:nvSpPr>
          <p:cNvPr id="70" name="AutoShape 13"/>
          <p:cNvSpPr>
            <a:spLocks noChangeAspect="1" noChangeArrowheads="1" noTextEdit="1"/>
          </p:cNvSpPr>
          <p:nvPr/>
        </p:nvSpPr>
        <p:spPr bwMode="auto">
          <a:xfrm>
            <a:off x="2324861" y="4572490"/>
            <a:ext cx="1046123" cy="104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33" name="Rectangle 132"/>
          <p:cNvSpPr/>
          <p:nvPr/>
        </p:nvSpPr>
        <p:spPr>
          <a:xfrm>
            <a:off x="5558897" y="3991587"/>
            <a:ext cx="300019" cy="42428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57" b="1" i="0" u="none" strike="noStrike" kern="0" cap="none" spc="-88" normalizeH="0" baseline="0" noProof="0" dirty="0">
                <a:ln>
                  <a:noFill/>
                </a:ln>
                <a:solidFill>
                  <a:schemeClr val="bg1"/>
                </a:solidFill>
                <a:effectLst/>
                <a:uLnTx/>
                <a:uFillTx/>
              </a:rPr>
              <a:t>*</a:t>
            </a:r>
            <a:endParaRPr kumimoji="0" lang="en-US" sz="2157" b="1" i="0" u="none" strike="noStrike" kern="0" cap="none" spc="0" normalizeH="0" baseline="0" noProof="0" dirty="0">
              <a:ln>
                <a:noFill/>
              </a:ln>
              <a:solidFill>
                <a:schemeClr val="bg1"/>
              </a:solidFill>
              <a:effectLst/>
              <a:uLnTx/>
              <a:uFillTx/>
            </a:endParaRPr>
          </a:p>
        </p:txBody>
      </p:sp>
      <p:sp>
        <p:nvSpPr>
          <p:cNvPr id="59" name="Freeform 58"/>
          <p:cNvSpPr/>
          <p:nvPr/>
        </p:nvSpPr>
        <p:spPr bwMode="auto">
          <a:xfrm rot="10800000">
            <a:off x="4737465" y="4124396"/>
            <a:ext cx="3644535" cy="350149"/>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28575" cap="rnd" cmpd="sng">
            <a:solidFill>
              <a:schemeClr val="accent3"/>
            </a:solidFill>
            <a:prstDash val="sysDot"/>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32" name="Title 31"/>
          <p:cNvSpPr>
            <a:spLocks noGrp="1"/>
          </p:cNvSpPr>
          <p:nvPr>
            <p:ph type="title"/>
          </p:nvPr>
        </p:nvSpPr>
        <p:spPr>
          <a:xfrm>
            <a:off x="142066" y="630654"/>
            <a:ext cx="11897533" cy="899665"/>
          </a:xfrm>
        </p:spPr>
        <p:txBody>
          <a:bodyPr/>
          <a:lstStyle/>
          <a:p>
            <a:r>
              <a:rPr lang="en-US" sz="4000" b="1" dirty="0"/>
              <a:t>Cloud-connected, seamless authentication experience</a:t>
            </a:r>
            <a:endParaRPr lang="en-US" sz="4000" dirty="0"/>
          </a:p>
        </p:txBody>
      </p:sp>
      <p:sp>
        <p:nvSpPr>
          <p:cNvPr id="65" name="Freeform 38"/>
          <p:cNvSpPr>
            <a:spLocks/>
          </p:cNvSpPr>
          <p:nvPr/>
        </p:nvSpPr>
        <p:spPr bwMode="auto">
          <a:xfrm>
            <a:off x="8382000" y="4016315"/>
            <a:ext cx="2502240" cy="16453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7" name="Group 66"/>
          <p:cNvGrpSpPr/>
          <p:nvPr/>
        </p:nvGrpSpPr>
        <p:grpSpPr>
          <a:xfrm>
            <a:off x="8382334" y="4240483"/>
            <a:ext cx="2501906" cy="1270530"/>
            <a:chOff x="5181138" y="5544691"/>
            <a:chExt cx="2552074" cy="1296007"/>
          </a:xfrm>
        </p:grpSpPr>
        <p:sp>
          <p:nvSpPr>
            <p:cNvPr id="68" name="TextBox 67"/>
            <p:cNvSpPr txBox="1"/>
            <p:nvPr/>
          </p:nvSpPr>
          <p:spPr>
            <a:xfrm>
              <a:off x="5181138" y="6388613"/>
              <a:ext cx="2552074" cy="452085"/>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600" b="0" i="0" u="none" strike="noStrike" kern="0" cap="none" spc="0" normalizeH="0" baseline="0" noProof="0" dirty="0">
                  <a:ln>
                    <a:noFill/>
                  </a:ln>
                  <a:solidFill>
                    <a:schemeClr val="accent1"/>
                  </a:solidFill>
                  <a:effectLst/>
                  <a:uLnTx/>
                  <a:uFillTx/>
                  <a:latin typeface="+mj-lt"/>
                  <a:ea typeface="ＭＳ Ｐゴシック" charset="0"/>
                  <a:cs typeface="Segoe UI Semibold" panose="020B0702040204020203" pitchFamily="34" charset="0"/>
                </a:rPr>
                <a:t>Microsoft Azure</a:t>
              </a:r>
            </a:p>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600" b="0" i="0" u="none" strike="noStrike" kern="0" cap="none" spc="0" normalizeH="0" baseline="0" noProof="0" dirty="0">
                  <a:ln>
                    <a:noFill/>
                  </a:ln>
                  <a:solidFill>
                    <a:schemeClr val="accent1"/>
                  </a:solidFill>
                  <a:effectLst/>
                  <a:uLnTx/>
                  <a:uFillTx/>
                  <a:latin typeface="+mj-lt"/>
                  <a:ea typeface="ＭＳ Ｐゴシック" charset="0"/>
                  <a:cs typeface="Segoe UI Semibold" panose="020B0702040204020203" pitchFamily="34" charset="0"/>
                </a:rPr>
                <a:t>Active Directory</a:t>
              </a:r>
            </a:p>
          </p:txBody>
        </p:sp>
        <p:pic>
          <p:nvPicPr>
            <p:cNvPr id="69" name="Picture 6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082" y="5544691"/>
              <a:ext cx="724184" cy="718199"/>
            </a:xfrm>
            <a:prstGeom prst="rect">
              <a:avLst/>
            </a:prstGeom>
          </p:spPr>
        </p:pic>
      </p:grpSp>
      <p:grpSp>
        <p:nvGrpSpPr>
          <p:cNvPr id="2" name="Group 1"/>
          <p:cNvGrpSpPr/>
          <p:nvPr/>
        </p:nvGrpSpPr>
        <p:grpSpPr>
          <a:xfrm>
            <a:off x="5727646" y="4146920"/>
            <a:ext cx="623704" cy="623701"/>
            <a:chOff x="6955364" y="4430705"/>
            <a:chExt cx="623704" cy="623701"/>
          </a:xfrm>
        </p:grpSpPr>
        <p:sp>
          <p:nvSpPr>
            <p:cNvPr id="77" name="Oval 76"/>
            <p:cNvSpPr/>
            <p:nvPr/>
          </p:nvSpPr>
          <p:spPr bwMode="auto">
            <a:xfrm>
              <a:off x="6955364" y="4430705"/>
              <a:ext cx="623704" cy="623701"/>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2" name="Freeform 16"/>
            <p:cNvSpPr>
              <a:spLocks noEditPoints="1"/>
            </p:cNvSpPr>
            <p:nvPr/>
          </p:nvSpPr>
          <p:spPr bwMode="auto">
            <a:xfrm>
              <a:off x="7076221" y="4536489"/>
              <a:ext cx="384514" cy="414712"/>
            </a:xfrm>
            <a:custGeom>
              <a:avLst/>
              <a:gdLst>
                <a:gd name="T0" fmla="*/ 273 w 318"/>
                <a:gd name="T1" fmla="*/ 176 h 343"/>
                <a:gd name="T2" fmla="*/ 272 w 318"/>
                <a:gd name="T3" fmla="*/ 192 h 343"/>
                <a:gd name="T4" fmla="*/ 269 w 318"/>
                <a:gd name="T5" fmla="*/ 205 h 343"/>
                <a:gd name="T6" fmla="*/ 267 w 318"/>
                <a:gd name="T7" fmla="*/ 212 h 343"/>
                <a:gd name="T8" fmla="*/ 264 w 318"/>
                <a:gd name="T9" fmla="*/ 221 h 343"/>
                <a:gd name="T10" fmla="*/ 261 w 318"/>
                <a:gd name="T11" fmla="*/ 227 h 343"/>
                <a:gd name="T12" fmla="*/ 257 w 318"/>
                <a:gd name="T13" fmla="*/ 233 h 343"/>
                <a:gd name="T14" fmla="*/ 254 w 318"/>
                <a:gd name="T15" fmla="*/ 239 h 343"/>
                <a:gd name="T16" fmla="*/ 249 w 318"/>
                <a:gd name="T17" fmla="*/ 245 h 343"/>
                <a:gd name="T18" fmla="*/ 245 w 318"/>
                <a:gd name="T19" fmla="*/ 250 h 343"/>
                <a:gd name="T20" fmla="*/ 240 w 318"/>
                <a:gd name="T21" fmla="*/ 255 h 343"/>
                <a:gd name="T22" fmla="*/ 217 w 318"/>
                <a:gd name="T23" fmla="*/ 273 h 343"/>
                <a:gd name="T24" fmla="*/ 109 w 318"/>
                <a:gd name="T25" fmla="*/ 225 h 343"/>
                <a:gd name="T26" fmla="*/ 15 w 318"/>
                <a:gd name="T27" fmla="*/ 319 h 343"/>
                <a:gd name="T28" fmla="*/ 215 w 318"/>
                <a:gd name="T29" fmla="*/ 323 h 343"/>
                <a:gd name="T30" fmla="*/ 275 w 318"/>
                <a:gd name="T31" fmla="*/ 283 h 343"/>
                <a:gd name="T32" fmla="*/ 281 w 318"/>
                <a:gd name="T33" fmla="*/ 276 h 343"/>
                <a:gd name="T34" fmla="*/ 287 w 318"/>
                <a:gd name="T35" fmla="*/ 269 h 343"/>
                <a:gd name="T36" fmla="*/ 291 w 318"/>
                <a:gd name="T37" fmla="*/ 263 h 343"/>
                <a:gd name="T38" fmla="*/ 296 w 318"/>
                <a:gd name="T39" fmla="*/ 255 h 343"/>
                <a:gd name="T40" fmla="*/ 300 w 318"/>
                <a:gd name="T41" fmla="*/ 248 h 343"/>
                <a:gd name="T42" fmla="*/ 304 w 318"/>
                <a:gd name="T43" fmla="*/ 240 h 343"/>
                <a:gd name="T44" fmla="*/ 307 w 318"/>
                <a:gd name="T45" fmla="*/ 232 h 343"/>
                <a:gd name="T46" fmla="*/ 310 w 318"/>
                <a:gd name="T47" fmla="*/ 224 h 343"/>
                <a:gd name="T48" fmla="*/ 312 w 318"/>
                <a:gd name="T49" fmla="*/ 216 h 343"/>
                <a:gd name="T50" fmla="*/ 316 w 318"/>
                <a:gd name="T51" fmla="*/ 199 h 343"/>
                <a:gd name="T52" fmla="*/ 317 w 318"/>
                <a:gd name="T53" fmla="*/ 191 h 343"/>
                <a:gd name="T54" fmla="*/ 318 w 318"/>
                <a:gd name="T55" fmla="*/ 183 h 343"/>
                <a:gd name="T56" fmla="*/ 318 w 318"/>
                <a:gd name="T57" fmla="*/ 175 h 343"/>
                <a:gd name="T58" fmla="*/ 271 w 318"/>
                <a:gd name="T59" fmla="*/ 62 h 343"/>
                <a:gd name="T60" fmla="*/ 43 w 318"/>
                <a:gd name="T61" fmla="*/ 66 h 343"/>
                <a:gd name="T62" fmla="*/ 37 w 318"/>
                <a:gd name="T63" fmla="*/ 73 h 343"/>
                <a:gd name="T64" fmla="*/ 32 w 318"/>
                <a:gd name="T65" fmla="*/ 80 h 343"/>
                <a:gd name="T66" fmla="*/ 27 w 318"/>
                <a:gd name="T67" fmla="*/ 86 h 343"/>
                <a:gd name="T68" fmla="*/ 22 w 318"/>
                <a:gd name="T69" fmla="*/ 94 h 343"/>
                <a:gd name="T70" fmla="*/ 18 w 318"/>
                <a:gd name="T71" fmla="*/ 102 h 343"/>
                <a:gd name="T72" fmla="*/ 14 w 318"/>
                <a:gd name="T73" fmla="*/ 110 h 343"/>
                <a:gd name="T74" fmla="*/ 11 w 318"/>
                <a:gd name="T75" fmla="*/ 117 h 343"/>
                <a:gd name="T76" fmla="*/ 8 w 318"/>
                <a:gd name="T77" fmla="*/ 125 h 343"/>
                <a:gd name="T78" fmla="*/ 6 w 318"/>
                <a:gd name="T79" fmla="*/ 133 h 343"/>
                <a:gd name="T80" fmla="*/ 2 w 318"/>
                <a:gd name="T81" fmla="*/ 150 h 343"/>
                <a:gd name="T82" fmla="*/ 1 w 318"/>
                <a:gd name="T83" fmla="*/ 158 h 343"/>
                <a:gd name="T84" fmla="*/ 0 w 318"/>
                <a:gd name="T85" fmla="*/ 166 h 343"/>
                <a:gd name="T86" fmla="*/ 0 w 318"/>
                <a:gd name="T87" fmla="*/ 174 h 343"/>
                <a:gd name="T88" fmla="*/ 46 w 318"/>
                <a:gd name="T89" fmla="*/ 189 h 343"/>
                <a:gd name="T90" fmla="*/ 45 w 318"/>
                <a:gd name="T91" fmla="*/ 173 h 343"/>
                <a:gd name="T92" fmla="*/ 46 w 318"/>
                <a:gd name="T93" fmla="*/ 157 h 343"/>
                <a:gd name="T94" fmla="*/ 49 w 318"/>
                <a:gd name="T95" fmla="*/ 144 h 343"/>
                <a:gd name="T96" fmla="*/ 51 w 318"/>
                <a:gd name="T97" fmla="*/ 137 h 343"/>
                <a:gd name="T98" fmla="*/ 55 w 318"/>
                <a:gd name="T99" fmla="*/ 128 h 343"/>
                <a:gd name="T100" fmla="*/ 58 w 318"/>
                <a:gd name="T101" fmla="*/ 122 h 343"/>
                <a:gd name="T102" fmla="*/ 61 w 318"/>
                <a:gd name="T103" fmla="*/ 116 h 343"/>
                <a:gd name="T104" fmla="*/ 64 w 318"/>
                <a:gd name="T105" fmla="*/ 110 h 343"/>
                <a:gd name="T106" fmla="*/ 69 w 318"/>
                <a:gd name="T107" fmla="*/ 104 h 343"/>
                <a:gd name="T108" fmla="*/ 73 w 318"/>
                <a:gd name="T109" fmla="*/ 99 h 343"/>
                <a:gd name="T110" fmla="*/ 78 w 318"/>
                <a:gd name="T111" fmla="*/ 94 h 343"/>
                <a:gd name="T112" fmla="*/ 109 w 318"/>
                <a:gd name="T113" fmla="*/ 72 h 343"/>
                <a:gd name="T114" fmla="*/ 314 w 318"/>
                <a:gd name="T115" fmla="*/ 13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343">
                  <a:moveTo>
                    <a:pt x="272" y="156"/>
                  </a:moveTo>
                  <a:cubicBezTo>
                    <a:pt x="273" y="162"/>
                    <a:pt x="273" y="167"/>
                    <a:pt x="273" y="173"/>
                  </a:cubicBezTo>
                  <a:cubicBezTo>
                    <a:pt x="273" y="173"/>
                    <a:pt x="273" y="173"/>
                    <a:pt x="273" y="173"/>
                  </a:cubicBezTo>
                  <a:cubicBezTo>
                    <a:pt x="273" y="174"/>
                    <a:pt x="273" y="175"/>
                    <a:pt x="273" y="176"/>
                  </a:cubicBezTo>
                  <a:cubicBezTo>
                    <a:pt x="273" y="176"/>
                    <a:pt x="273" y="176"/>
                    <a:pt x="273" y="176"/>
                  </a:cubicBezTo>
                  <a:cubicBezTo>
                    <a:pt x="273" y="180"/>
                    <a:pt x="273" y="185"/>
                    <a:pt x="272" y="189"/>
                  </a:cubicBezTo>
                  <a:cubicBezTo>
                    <a:pt x="272" y="189"/>
                    <a:pt x="272" y="189"/>
                    <a:pt x="272" y="189"/>
                  </a:cubicBezTo>
                  <a:cubicBezTo>
                    <a:pt x="272" y="190"/>
                    <a:pt x="272" y="191"/>
                    <a:pt x="272" y="192"/>
                  </a:cubicBezTo>
                  <a:cubicBezTo>
                    <a:pt x="272" y="192"/>
                    <a:pt x="272" y="193"/>
                    <a:pt x="272" y="193"/>
                  </a:cubicBezTo>
                  <a:cubicBezTo>
                    <a:pt x="271" y="196"/>
                    <a:pt x="271" y="199"/>
                    <a:pt x="270" y="202"/>
                  </a:cubicBezTo>
                  <a:cubicBezTo>
                    <a:pt x="270" y="203"/>
                    <a:pt x="270" y="203"/>
                    <a:pt x="270" y="203"/>
                  </a:cubicBezTo>
                  <a:cubicBezTo>
                    <a:pt x="270" y="204"/>
                    <a:pt x="269" y="204"/>
                    <a:pt x="269" y="205"/>
                  </a:cubicBezTo>
                  <a:cubicBezTo>
                    <a:pt x="269" y="206"/>
                    <a:pt x="269" y="206"/>
                    <a:pt x="269" y="206"/>
                  </a:cubicBezTo>
                  <a:cubicBezTo>
                    <a:pt x="269" y="207"/>
                    <a:pt x="269" y="208"/>
                    <a:pt x="268" y="208"/>
                  </a:cubicBezTo>
                  <a:cubicBezTo>
                    <a:pt x="268" y="209"/>
                    <a:pt x="268" y="209"/>
                    <a:pt x="268" y="209"/>
                  </a:cubicBezTo>
                  <a:cubicBezTo>
                    <a:pt x="268" y="210"/>
                    <a:pt x="267" y="211"/>
                    <a:pt x="267" y="212"/>
                  </a:cubicBezTo>
                  <a:cubicBezTo>
                    <a:pt x="267" y="212"/>
                    <a:pt x="267" y="212"/>
                    <a:pt x="267" y="212"/>
                  </a:cubicBezTo>
                  <a:cubicBezTo>
                    <a:pt x="266" y="214"/>
                    <a:pt x="266" y="216"/>
                    <a:pt x="265" y="218"/>
                  </a:cubicBezTo>
                  <a:cubicBezTo>
                    <a:pt x="265" y="218"/>
                    <a:pt x="265" y="218"/>
                    <a:pt x="265" y="219"/>
                  </a:cubicBezTo>
                  <a:cubicBezTo>
                    <a:pt x="264" y="219"/>
                    <a:pt x="264" y="220"/>
                    <a:pt x="264" y="221"/>
                  </a:cubicBezTo>
                  <a:cubicBezTo>
                    <a:pt x="263" y="221"/>
                    <a:pt x="263" y="221"/>
                    <a:pt x="263" y="222"/>
                  </a:cubicBezTo>
                  <a:cubicBezTo>
                    <a:pt x="263" y="222"/>
                    <a:pt x="263" y="223"/>
                    <a:pt x="262" y="224"/>
                  </a:cubicBezTo>
                  <a:cubicBezTo>
                    <a:pt x="262" y="224"/>
                    <a:pt x="262" y="224"/>
                    <a:pt x="262" y="225"/>
                  </a:cubicBezTo>
                  <a:cubicBezTo>
                    <a:pt x="261" y="226"/>
                    <a:pt x="261" y="226"/>
                    <a:pt x="261" y="227"/>
                  </a:cubicBezTo>
                  <a:cubicBezTo>
                    <a:pt x="261" y="227"/>
                    <a:pt x="260" y="227"/>
                    <a:pt x="260" y="227"/>
                  </a:cubicBezTo>
                  <a:cubicBezTo>
                    <a:pt x="260" y="228"/>
                    <a:pt x="259" y="229"/>
                    <a:pt x="259" y="230"/>
                  </a:cubicBezTo>
                  <a:cubicBezTo>
                    <a:pt x="259" y="231"/>
                    <a:pt x="259" y="231"/>
                    <a:pt x="259" y="231"/>
                  </a:cubicBezTo>
                  <a:cubicBezTo>
                    <a:pt x="258" y="232"/>
                    <a:pt x="258" y="232"/>
                    <a:pt x="257" y="233"/>
                  </a:cubicBezTo>
                  <a:cubicBezTo>
                    <a:pt x="257" y="233"/>
                    <a:pt x="257" y="234"/>
                    <a:pt x="257" y="234"/>
                  </a:cubicBezTo>
                  <a:cubicBezTo>
                    <a:pt x="256" y="235"/>
                    <a:pt x="256" y="235"/>
                    <a:pt x="256" y="236"/>
                  </a:cubicBezTo>
                  <a:cubicBezTo>
                    <a:pt x="255" y="236"/>
                    <a:pt x="255" y="236"/>
                    <a:pt x="255" y="237"/>
                  </a:cubicBezTo>
                  <a:cubicBezTo>
                    <a:pt x="255" y="237"/>
                    <a:pt x="254" y="238"/>
                    <a:pt x="254" y="239"/>
                  </a:cubicBezTo>
                  <a:cubicBezTo>
                    <a:pt x="254" y="239"/>
                    <a:pt x="253" y="239"/>
                    <a:pt x="253" y="239"/>
                  </a:cubicBezTo>
                  <a:cubicBezTo>
                    <a:pt x="253" y="240"/>
                    <a:pt x="252" y="241"/>
                    <a:pt x="252" y="242"/>
                  </a:cubicBezTo>
                  <a:cubicBezTo>
                    <a:pt x="251" y="242"/>
                    <a:pt x="251" y="242"/>
                    <a:pt x="251" y="242"/>
                  </a:cubicBezTo>
                  <a:cubicBezTo>
                    <a:pt x="251" y="243"/>
                    <a:pt x="250" y="244"/>
                    <a:pt x="249" y="245"/>
                  </a:cubicBezTo>
                  <a:cubicBezTo>
                    <a:pt x="249" y="245"/>
                    <a:pt x="249" y="245"/>
                    <a:pt x="249" y="245"/>
                  </a:cubicBezTo>
                  <a:cubicBezTo>
                    <a:pt x="248" y="246"/>
                    <a:pt x="248" y="247"/>
                    <a:pt x="247" y="247"/>
                  </a:cubicBezTo>
                  <a:cubicBezTo>
                    <a:pt x="247" y="247"/>
                    <a:pt x="247" y="248"/>
                    <a:pt x="247" y="248"/>
                  </a:cubicBezTo>
                  <a:cubicBezTo>
                    <a:pt x="246" y="249"/>
                    <a:pt x="246" y="249"/>
                    <a:pt x="245" y="250"/>
                  </a:cubicBezTo>
                  <a:cubicBezTo>
                    <a:pt x="245" y="250"/>
                    <a:pt x="245" y="250"/>
                    <a:pt x="244" y="251"/>
                  </a:cubicBezTo>
                  <a:cubicBezTo>
                    <a:pt x="244" y="251"/>
                    <a:pt x="243" y="252"/>
                    <a:pt x="243" y="252"/>
                  </a:cubicBezTo>
                  <a:cubicBezTo>
                    <a:pt x="243" y="252"/>
                    <a:pt x="242" y="253"/>
                    <a:pt x="242" y="253"/>
                  </a:cubicBezTo>
                  <a:cubicBezTo>
                    <a:pt x="241" y="254"/>
                    <a:pt x="241" y="255"/>
                    <a:pt x="240" y="255"/>
                  </a:cubicBezTo>
                  <a:cubicBezTo>
                    <a:pt x="237" y="258"/>
                    <a:pt x="234" y="261"/>
                    <a:pt x="231" y="263"/>
                  </a:cubicBezTo>
                  <a:cubicBezTo>
                    <a:pt x="230" y="264"/>
                    <a:pt x="228" y="266"/>
                    <a:pt x="227" y="267"/>
                  </a:cubicBezTo>
                  <a:cubicBezTo>
                    <a:pt x="225" y="268"/>
                    <a:pt x="224" y="269"/>
                    <a:pt x="222" y="270"/>
                  </a:cubicBezTo>
                  <a:cubicBezTo>
                    <a:pt x="220" y="271"/>
                    <a:pt x="219" y="272"/>
                    <a:pt x="217" y="273"/>
                  </a:cubicBezTo>
                  <a:cubicBezTo>
                    <a:pt x="216" y="273"/>
                    <a:pt x="216" y="274"/>
                    <a:pt x="215" y="274"/>
                  </a:cubicBezTo>
                  <a:cubicBezTo>
                    <a:pt x="209" y="277"/>
                    <a:pt x="204" y="280"/>
                    <a:pt x="198" y="282"/>
                  </a:cubicBezTo>
                  <a:cubicBezTo>
                    <a:pt x="157" y="297"/>
                    <a:pt x="111" y="288"/>
                    <a:pt x="78" y="255"/>
                  </a:cubicBezTo>
                  <a:cubicBezTo>
                    <a:pt x="109" y="225"/>
                    <a:pt x="109" y="225"/>
                    <a:pt x="109" y="225"/>
                  </a:cubicBezTo>
                  <a:cubicBezTo>
                    <a:pt x="53" y="217"/>
                    <a:pt x="53" y="217"/>
                    <a:pt x="53" y="217"/>
                  </a:cubicBezTo>
                  <a:cubicBezTo>
                    <a:pt x="4" y="210"/>
                    <a:pt x="4" y="210"/>
                    <a:pt x="4" y="210"/>
                  </a:cubicBezTo>
                  <a:cubicBezTo>
                    <a:pt x="0" y="210"/>
                    <a:pt x="0" y="210"/>
                    <a:pt x="0" y="210"/>
                  </a:cubicBezTo>
                  <a:cubicBezTo>
                    <a:pt x="15" y="319"/>
                    <a:pt x="15" y="319"/>
                    <a:pt x="15" y="319"/>
                  </a:cubicBezTo>
                  <a:cubicBezTo>
                    <a:pt x="47" y="287"/>
                    <a:pt x="47" y="287"/>
                    <a:pt x="47" y="287"/>
                  </a:cubicBezTo>
                  <a:cubicBezTo>
                    <a:pt x="89" y="330"/>
                    <a:pt x="150" y="343"/>
                    <a:pt x="204" y="327"/>
                  </a:cubicBezTo>
                  <a:cubicBezTo>
                    <a:pt x="206" y="327"/>
                    <a:pt x="207" y="326"/>
                    <a:pt x="208" y="326"/>
                  </a:cubicBezTo>
                  <a:cubicBezTo>
                    <a:pt x="210" y="325"/>
                    <a:pt x="213" y="324"/>
                    <a:pt x="215" y="323"/>
                  </a:cubicBezTo>
                  <a:cubicBezTo>
                    <a:pt x="233" y="316"/>
                    <a:pt x="250" y="306"/>
                    <a:pt x="266" y="292"/>
                  </a:cubicBezTo>
                  <a:cubicBezTo>
                    <a:pt x="268" y="291"/>
                    <a:pt x="270" y="289"/>
                    <a:pt x="271" y="287"/>
                  </a:cubicBezTo>
                  <a:cubicBezTo>
                    <a:pt x="272" y="286"/>
                    <a:pt x="273" y="285"/>
                    <a:pt x="274" y="284"/>
                  </a:cubicBezTo>
                  <a:cubicBezTo>
                    <a:pt x="275" y="283"/>
                    <a:pt x="275" y="283"/>
                    <a:pt x="275" y="283"/>
                  </a:cubicBezTo>
                  <a:cubicBezTo>
                    <a:pt x="276" y="282"/>
                    <a:pt x="277" y="281"/>
                    <a:pt x="277" y="281"/>
                  </a:cubicBezTo>
                  <a:cubicBezTo>
                    <a:pt x="278" y="280"/>
                    <a:pt x="278" y="280"/>
                    <a:pt x="278" y="279"/>
                  </a:cubicBezTo>
                  <a:cubicBezTo>
                    <a:pt x="279" y="279"/>
                    <a:pt x="280" y="278"/>
                    <a:pt x="280" y="277"/>
                  </a:cubicBezTo>
                  <a:cubicBezTo>
                    <a:pt x="281" y="277"/>
                    <a:pt x="281" y="276"/>
                    <a:pt x="281" y="276"/>
                  </a:cubicBezTo>
                  <a:cubicBezTo>
                    <a:pt x="282" y="275"/>
                    <a:pt x="282" y="275"/>
                    <a:pt x="283" y="274"/>
                  </a:cubicBezTo>
                  <a:cubicBezTo>
                    <a:pt x="283" y="274"/>
                    <a:pt x="284" y="273"/>
                    <a:pt x="284" y="273"/>
                  </a:cubicBezTo>
                  <a:cubicBezTo>
                    <a:pt x="285" y="272"/>
                    <a:pt x="285" y="271"/>
                    <a:pt x="286" y="271"/>
                  </a:cubicBezTo>
                  <a:cubicBezTo>
                    <a:pt x="286" y="270"/>
                    <a:pt x="286" y="270"/>
                    <a:pt x="287" y="269"/>
                  </a:cubicBezTo>
                  <a:cubicBezTo>
                    <a:pt x="287" y="269"/>
                    <a:pt x="288" y="268"/>
                    <a:pt x="288" y="267"/>
                  </a:cubicBezTo>
                  <a:cubicBezTo>
                    <a:pt x="288" y="267"/>
                    <a:pt x="289" y="266"/>
                    <a:pt x="289" y="266"/>
                  </a:cubicBezTo>
                  <a:cubicBezTo>
                    <a:pt x="290" y="265"/>
                    <a:pt x="290" y="265"/>
                    <a:pt x="290" y="264"/>
                  </a:cubicBezTo>
                  <a:cubicBezTo>
                    <a:pt x="291" y="263"/>
                    <a:pt x="291" y="263"/>
                    <a:pt x="291" y="263"/>
                  </a:cubicBezTo>
                  <a:cubicBezTo>
                    <a:pt x="292" y="262"/>
                    <a:pt x="292" y="261"/>
                    <a:pt x="293" y="260"/>
                  </a:cubicBezTo>
                  <a:cubicBezTo>
                    <a:pt x="293" y="260"/>
                    <a:pt x="293" y="259"/>
                    <a:pt x="294" y="259"/>
                  </a:cubicBezTo>
                  <a:cubicBezTo>
                    <a:pt x="294" y="258"/>
                    <a:pt x="295" y="257"/>
                    <a:pt x="295" y="257"/>
                  </a:cubicBezTo>
                  <a:cubicBezTo>
                    <a:pt x="295" y="256"/>
                    <a:pt x="296" y="256"/>
                    <a:pt x="296" y="255"/>
                  </a:cubicBezTo>
                  <a:cubicBezTo>
                    <a:pt x="297" y="254"/>
                    <a:pt x="297" y="253"/>
                    <a:pt x="298" y="252"/>
                  </a:cubicBezTo>
                  <a:cubicBezTo>
                    <a:pt x="298" y="252"/>
                    <a:pt x="298" y="252"/>
                    <a:pt x="298" y="252"/>
                  </a:cubicBezTo>
                  <a:cubicBezTo>
                    <a:pt x="299" y="251"/>
                    <a:pt x="299" y="249"/>
                    <a:pt x="300" y="248"/>
                  </a:cubicBezTo>
                  <a:cubicBezTo>
                    <a:pt x="300" y="248"/>
                    <a:pt x="300" y="248"/>
                    <a:pt x="300" y="248"/>
                  </a:cubicBezTo>
                  <a:cubicBezTo>
                    <a:pt x="301" y="247"/>
                    <a:pt x="301" y="246"/>
                    <a:pt x="302" y="245"/>
                  </a:cubicBezTo>
                  <a:cubicBezTo>
                    <a:pt x="302" y="244"/>
                    <a:pt x="302" y="244"/>
                    <a:pt x="302" y="243"/>
                  </a:cubicBezTo>
                  <a:cubicBezTo>
                    <a:pt x="303" y="243"/>
                    <a:pt x="303" y="242"/>
                    <a:pt x="304" y="241"/>
                  </a:cubicBezTo>
                  <a:cubicBezTo>
                    <a:pt x="304" y="240"/>
                    <a:pt x="304" y="240"/>
                    <a:pt x="304" y="240"/>
                  </a:cubicBezTo>
                  <a:cubicBezTo>
                    <a:pt x="304" y="239"/>
                    <a:pt x="305" y="238"/>
                    <a:pt x="305" y="237"/>
                  </a:cubicBezTo>
                  <a:cubicBezTo>
                    <a:pt x="305" y="237"/>
                    <a:pt x="306" y="236"/>
                    <a:pt x="306" y="236"/>
                  </a:cubicBezTo>
                  <a:cubicBezTo>
                    <a:pt x="306" y="235"/>
                    <a:pt x="306" y="234"/>
                    <a:pt x="307" y="233"/>
                  </a:cubicBezTo>
                  <a:cubicBezTo>
                    <a:pt x="307" y="233"/>
                    <a:pt x="307" y="232"/>
                    <a:pt x="307" y="232"/>
                  </a:cubicBezTo>
                  <a:cubicBezTo>
                    <a:pt x="308" y="231"/>
                    <a:pt x="308" y="230"/>
                    <a:pt x="308" y="229"/>
                  </a:cubicBezTo>
                  <a:cubicBezTo>
                    <a:pt x="308" y="229"/>
                    <a:pt x="309" y="229"/>
                    <a:pt x="309" y="228"/>
                  </a:cubicBezTo>
                  <a:cubicBezTo>
                    <a:pt x="309" y="227"/>
                    <a:pt x="309" y="226"/>
                    <a:pt x="310" y="225"/>
                  </a:cubicBezTo>
                  <a:cubicBezTo>
                    <a:pt x="310" y="225"/>
                    <a:pt x="310" y="225"/>
                    <a:pt x="310" y="224"/>
                  </a:cubicBezTo>
                  <a:cubicBezTo>
                    <a:pt x="310" y="223"/>
                    <a:pt x="311" y="222"/>
                    <a:pt x="311" y="221"/>
                  </a:cubicBezTo>
                  <a:cubicBezTo>
                    <a:pt x="311" y="221"/>
                    <a:pt x="311" y="221"/>
                    <a:pt x="311" y="220"/>
                  </a:cubicBezTo>
                  <a:cubicBezTo>
                    <a:pt x="312" y="219"/>
                    <a:pt x="312" y="218"/>
                    <a:pt x="312" y="217"/>
                  </a:cubicBezTo>
                  <a:cubicBezTo>
                    <a:pt x="312" y="217"/>
                    <a:pt x="312" y="217"/>
                    <a:pt x="312" y="216"/>
                  </a:cubicBezTo>
                  <a:cubicBezTo>
                    <a:pt x="313" y="212"/>
                    <a:pt x="314" y="208"/>
                    <a:pt x="315" y="204"/>
                  </a:cubicBezTo>
                  <a:cubicBezTo>
                    <a:pt x="315" y="204"/>
                    <a:pt x="315" y="204"/>
                    <a:pt x="315" y="204"/>
                  </a:cubicBezTo>
                  <a:cubicBezTo>
                    <a:pt x="315" y="203"/>
                    <a:pt x="316" y="202"/>
                    <a:pt x="316" y="200"/>
                  </a:cubicBezTo>
                  <a:cubicBezTo>
                    <a:pt x="316" y="200"/>
                    <a:pt x="316" y="200"/>
                    <a:pt x="316" y="199"/>
                  </a:cubicBezTo>
                  <a:cubicBezTo>
                    <a:pt x="316" y="198"/>
                    <a:pt x="316" y="197"/>
                    <a:pt x="316" y="196"/>
                  </a:cubicBezTo>
                  <a:cubicBezTo>
                    <a:pt x="317" y="196"/>
                    <a:pt x="317" y="196"/>
                    <a:pt x="317" y="195"/>
                  </a:cubicBezTo>
                  <a:cubicBezTo>
                    <a:pt x="317" y="194"/>
                    <a:pt x="317" y="193"/>
                    <a:pt x="317" y="192"/>
                  </a:cubicBezTo>
                  <a:cubicBezTo>
                    <a:pt x="317" y="192"/>
                    <a:pt x="317" y="192"/>
                    <a:pt x="317" y="191"/>
                  </a:cubicBezTo>
                  <a:cubicBezTo>
                    <a:pt x="317" y="190"/>
                    <a:pt x="317" y="189"/>
                    <a:pt x="317" y="188"/>
                  </a:cubicBezTo>
                  <a:cubicBezTo>
                    <a:pt x="317" y="188"/>
                    <a:pt x="317" y="188"/>
                    <a:pt x="317" y="187"/>
                  </a:cubicBezTo>
                  <a:cubicBezTo>
                    <a:pt x="318" y="186"/>
                    <a:pt x="318" y="185"/>
                    <a:pt x="318" y="184"/>
                  </a:cubicBezTo>
                  <a:cubicBezTo>
                    <a:pt x="318" y="184"/>
                    <a:pt x="318" y="183"/>
                    <a:pt x="318" y="183"/>
                  </a:cubicBezTo>
                  <a:cubicBezTo>
                    <a:pt x="318" y="182"/>
                    <a:pt x="318" y="181"/>
                    <a:pt x="318" y="180"/>
                  </a:cubicBezTo>
                  <a:cubicBezTo>
                    <a:pt x="318" y="180"/>
                    <a:pt x="318" y="179"/>
                    <a:pt x="318" y="179"/>
                  </a:cubicBezTo>
                  <a:cubicBezTo>
                    <a:pt x="318" y="178"/>
                    <a:pt x="318" y="177"/>
                    <a:pt x="318" y="176"/>
                  </a:cubicBezTo>
                  <a:cubicBezTo>
                    <a:pt x="318" y="175"/>
                    <a:pt x="318" y="175"/>
                    <a:pt x="318" y="175"/>
                  </a:cubicBezTo>
                  <a:cubicBezTo>
                    <a:pt x="318" y="171"/>
                    <a:pt x="318" y="167"/>
                    <a:pt x="318" y="163"/>
                  </a:cubicBezTo>
                  <a:cubicBezTo>
                    <a:pt x="318" y="163"/>
                    <a:pt x="318" y="163"/>
                    <a:pt x="318" y="163"/>
                  </a:cubicBezTo>
                  <a:cubicBezTo>
                    <a:pt x="272" y="156"/>
                    <a:pt x="272" y="156"/>
                    <a:pt x="272" y="156"/>
                  </a:cubicBezTo>
                  <a:close/>
                  <a:moveTo>
                    <a:pt x="271" y="62"/>
                  </a:moveTo>
                  <a:cubicBezTo>
                    <a:pt x="209" y="0"/>
                    <a:pt x="109" y="0"/>
                    <a:pt x="47" y="62"/>
                  </a:cubicBezTo>
                  <a:cubicBezTo>
                    <a:pt x="47" y="62"/>
                    <a:pt x="46" y="62"/>
                    <a:pt x="46" y="62"/>
                  </a:cubicBezTo>
                  <a:cubicBezTo>
                    <a:pt x="45" y="63"/>
                    <a:pt x="45" y="64"/>
                    <a:pt x="44" y="65"/>
                  </a:cubicBezTo>
                  <a:cubicBezTo>
                    <a:pt x="43" y="66"/>
                    <a:pt x="43" y="66"/>
                    <a:pt x="43" y="66"/>
                  </a:cubicBezTo>
                  <a:cubicBezTo>
                    <a:pt x="42" y="67"/>
                    <a:pt x="41" y="68"/>
                    <a:pt x="41" y="68"/>
                  </a:cubicBezTo>
                  <a:cubicBezTo>
                    <a:pt x="40" y="69"/>
                    <a:pt x="40" y="69"/>
                    <a:pt x="40" y="70"/>
                  </a:cubicBezTo>
                  <a:cubicBezTo>
                    <a:pt x="39" y="70"/>
                    <a:pt x="39" y="71"/>
                    <a:pt x="38" y="72"/>
                  </a:cubicBezTo>
                  <a:cubicBezTo>
                    <a:pt x="38" y="72"/>
                    <a:pt x="37" y="72"/>
                    <a:pt x="37" y="73"/>
                  </a:cubicBezTo>
                  <a:cubicBezTo>
                    <a:pt x="36" y="74"/>
                    <a:pt x="36" y="74"/>
                    <a:pt x="35" y="75"/>
                  </a:cubicBezTo>
                  <a:cubicBezTo>
                    <a:pt x="35" y="75"/>
                    <a:pt x="34" y="76"/>
                    <a:pt x="34" y="76"/>
                  </a:cubicBezTo>
                  <a:cubicBezTo>
                    <a:pt x="34" y="77"/>
                    <a:pt x="33" y="78"/>
                    <a:pt x="33" y="78"/>
                  </a:cubicBezTo>
                  <a:cubicBezTo>
                    <a:pt x="32" y="79"/>
                    <a:pt x="32" y="79"/>
                    <a:pt x="32" y="80"/>
                  </a:cubicBezTo>
                  <a:cubicBezTo>
                    <a:pt x="31" y="80"/>
                    <a:pt x="31" y="81"/>
                    <a:pt x="30" y="82"/>
                  </a:cubicBezTo>
                  <a:cubicBezTo>
                    <a:pt x="30" y="82"/>
                    <a:pt x="29" y="83"/>
                    <a:pt x="29" y="83"/>
                  </a:cubicBezTo>
                  <a:cubicBezTo>
                    <a:pt x="29" y="84"/>
                    <a:pt x="28" y="84"/>
                    <a:pt x="28" y="85"/>
                  </a:cubicBezTo>
                  <a:cubicBezTo>
                    <a:pt x="27" y="85"/>
                    <a:pt x="27" y="86"/>
                    <a:pt x="27" y="86"/>
                  </a:cubicBezTo>
                  <a:cubicBezTo>
                    <a:pt x="26" y="87"/>
                    <a:pt x="26" y="88"/>
                    <a:pt x="25" y="89"/>
                  </a:cubicBezTo>
                  <a:cubicBezTo>
                    <a:pt x="25" y="89"/>
                    <a:pt x="25" y="89"/>
                    <a:pt x="24" y="90"/>
                  </a:cubicBezTo>
                  <a:cubicBezTo>
                    <a:pt x="24" y="91"/>
                    <a:pt x="23" y="91"/>
                    <a:pt x="23" y="92"/>
                  </a:cubicBezTo>
                  <a:cubicBezTo>
                    <a:pt x="23" y="93"/>
                    <a:pt x="23" y="93"/>
                    <a:pt x="22" y="94"/>
                  </a:cubicBezTo>
                  <a:cubicBezTo>
                    <a:pt x="22" y="95"/>
                    <a:pt x="21" y="96"/>
                    <a:pt x="20" y="97"/>
                  </a:cubicBezTo>
                  <a:cubicBezTo>
                    <a:pt x="20" y="97"/>
                    <a:pt x="20" y="97"/>
                    <a:pt x="20" y="97"/>
                  </a:cubicBezTo>
                  <a:cubicBezTo>
                    <a:pt x="20" y="98"/>
                    <a:pt x="19" y="99"/>
                    <a:pt x="18" y="101"/>
                  </a:cubicBezTo>
                  <a:cubicBezTo>
                    <a:pt x="18" y="101"/>
                    <a:pt x="18" y="101"/>
                    <a:pt x="18" y="102"/>
                  </a:cubicBezTo>
                  <a:cubicBezTo>
                    <a:pt x="17" y="103"/>
                    <a:pt x="17" y="103"/>
                    <a:pt x="16" y="104"/>
                  </a:cubicBezTo>
                  <a:cubicBezTo>
                    <a:pt x="16" y="105"/>
                    <a:pt x="16" y="105"/>
                    <a:pt x="16" y="106"/>
                  </a:cubicBezTo>
                  <a:cubicBezTo>
                    <a:pt x="15" y="106"/>
                    <a:pt x="15" y="107"/>
                    <a:pt x="15" y="108"/>
                  </a:cubicBezTo>
                  <a:cubicBezTo>
                    <a:pt x="14" y="109"/>
                    <a:pt x="14" y="109"/>
                    <a:pt x="14" y="110"/>
                  </a:cubicBezTo>
                  <a:cubicBezTo>
                    <a:pt x="14" y="110"/>
                    <a:pt x="13" y="111"/>
                    <a:pt x="13" y="112"/>
                  </a:cubicBezTo>
                  <a:cubicBezTo>
                    <a:pt x="13" y="112"/>
                    <a:pt x="13" y="113"/>
                    <a:pt x="12" y="113"/>
                  </a:cubicBezTo>
                  <a:cubicBezTo>
                    <a:pt x="12" y="114"/>
                    <a:pt x="12" y="115"/>
                    <a:pt x="11" y="116"/>
                  </a:cubicBezTo>
                  <a:cubicBezTo>
                    <a:pt x="11" y="116"/>
                    <a:pt x="11" y="117"/>
                    <a:pt x="11" y="117"/>
                  </a:cubicBezTo>
                  <a:cubicBezTo>
                    <a:pt x="11" y="118"/>
                    <a:pt x="10" y="119"/>
                    <a:pt x="10" y="120"/>
                  </a:cubicBezTo>
                  <a:cubicBezTo>
                    <a:pt x="10" y="120"/>
                    <a:pt x="10" y="120"/>
                    <a:pt x="9" y="121"/>
                  </a:cubicBezTo>
                  <a:cubicBezTo>
                    <a:pt x="9" y="122"/>
                    <a:pt x="9" y="123"/>
                    <a:pt x="9" y="123"/>
                  </a:cubicBezTo>
                  <a:cubicBezTo>
                    <a:pt x="8" y="124"/>
                    <a:pt x="8" y="124"/>
                    <a:pt x="8" y="125"/>
                  </a:cubicBezTo>
                  <a:cubicBezTo>
                    <a:pt x="8" y="126"/>
                    <a:pt x="8" y="127"/>
                    <a:pt x="7" y="127"/>
                  </a:cubicBezTo>
                  <a:cubicBezTo>
                    <a:pt x="7" y="128"/>
                    <a:pt x="7" y="128"/>
                    <a:pt x="7" y="129"/>
                  </a:cubicBezTo>
                  <a:cubicBezTo>
                    <a:pt x="7" y="130"/>
                    <a:pt x="6" y="131"/>
                    <a:pt x="6" y="132"/>
                  </a:cubicBezTo>
                  <a:cubicBezTo>
                    <a:pt x="6" y="132"/>
                    <a:pt x="6" y="132"/>
                    <a:pt x="6" y="133"/>
                  </a:cubicBezTo>
                  <a:cubicBezTo>
                    <a:pt x="5" y="137"/>
                    <a:pt x="4" y="141"/>
                    <a:pt x="3" y="145"/>
                  </a:cubicBezTo>
                  <a:cubicBezTo>
                    <a:pt x="3" y="145"/>
                    <a:pt x="3" y="145"/>
                    <a:pt x="3" y="145"/>
                  </a:cubicBezTo>
                  <a:cubicBezTo>
                    <a:pt x="3" y="146"/>
                    <a:pt x="2" y="147"/>
                    <a:pt x="2" y="149"/>
                  </a:cubicBezTo>
                  <a:cubicBezTo>
                    <a:pt x="2" y="149"/>
                    <a:pt x="2" y="149"/>
                    <a:pt x="2" y="150"/>
                  </a:cubicBezTo>
                  <a:cubicBezTo>
                    <a:pt x="2" y="151"/>
                    <a:pt x="2" y="152"/>
                    <a:pt x="2" y="153"/>
                  </a:cubicBezTo>
                  <a:cubicBezTo>
                    <a:pt x="2" y="153"/>
                    <a:pt x="2" y="153"/>
                    <a:pt x="2" y="154"/>
                  </a:cubicBezTo>
                  <a:cubicBezTo>
                    <a:pt x="1" y="155"/>
                    <a:pt x="1" y="156"/>
                    <a:pt x="1" y="157"/>
                  </a:cubicBezTo>
                  <a:cubicBezTo>
                    <a:pt x="1" y="157"/>
                    <a:pt x="1" y="157"/>
                    <a:pt x="1" y="158"/>
                  </a:cubicBezTo>
                  <a:cubicBezTo>
                    <a:pt x="1" y="159"/>
                    <a:pt x="1" y="160"/>
                    <a:pt x="1" y="161"/>
                  </a:cubicBezTo>
                  <a:cubicBezTo>
                    <a:pt x="1" y="161"/>
                    <a:pt x="1" y="161"/>
                    <a:pt x="1" y="162"/>
                  </a:cubicBezTo>
                  <a:cubicBezTo>
                    <a:pt x="1" y="163"/>
                    <a:pt x="1" y="164"/>
                    <a:pt x="0" y="165"/>
                  </a:cubicBezTo>
                  <a:cubicBezTo>
                    <a:pt x="0" y="165"/>
                    <a:pt x="0" y="165"/>
                    <a:pt x="0" y="166"/>
                  </a:cubicBezTo>
                  <a:cubicBezTo>
                    <a:pt x="0" y="167"/>
                    <a:pt x="0" y="168"/>
                    <a:pt x="0" y="169"/>
                  </a:cubicBezTo>
                  <a:cubicBezTo>
                    <a:pt x="0" y="169"/>
                    <a:pt x="0" y="170"/>
                    <a:pt x="0" y="170"/>
                  </a:cubicBezTo>
                  <a:cubicBezTo>
                    <a:pt x="0" y="171"/>
                    <a:pt x="0" y="172"/>
                    <a:pt x="0" y="173"/>
                  </a:cubicBezTo>
                  <a:cubicBezTo>
                    <a:pt x="0" y="174"/>
                    <a:pt x="0" y="174"/>
                    <a:pt x="0" y="174"/>
                  </a:cubicBezTo>
                  <a:cubicBezTo>
                    <a:pt x="0" y="178"/>
                    <a:pt x="0" y="182"/>
                    <a:pt x="1" y="186"/>
                  </a:cubicBezTo>
                  <a:cubicBezTo>
                    <a:pt x="46" y="193"/>
                    <a:pt x="46" y="193"/>
                    <a:pt x="46" y="193"/>
                  </a:cubicBezTo>
                  <a:cubicBezTo>
                    <a:pt x="46" y="193"/>
                    <a:pt x="46" y="193"/>
                    <a:pt x="46" y="193"/>
                  </a:cubicBezTo>
                  <a:cubicBezTo>
                    <a:pt x="46" y="192"/>
                    <a:pt x="46" y="191"/>
                    <a:pt x="46" y="189"/>
                  </a:cubicBezTo>
                  <a:cubicBezTo>
                    <a:pt x="46" y="189"/>
                    <a:pt x="46" y="189"/>
                    <a:pt x="46" y="189"/>
                  </a:cubicBezTo>
                  <a:cubicBezTo>
                    <a:pt x="45" y="185"/>
                    <a:pt x="45" y="181"/>
                    <a:pt x="45" y="176"/>
                  </a:cubicBezTo>
                  <a:cubicBezTo>
                    <a:pt x="45" y="176"/>
                    <a:pt x="45" y="176"/>
                    <a:pt x="45" y="176"/>
                  </a:cubicBezTo>
                  <a:cubicBezTo>
                    <a:pt x="45" y="175"/>
                    <a:pt x="45" y="174"/>
                    <a:pt x="45" y="173"/>
                  </a:cubicBezTo>
                  <a:cubicBezTo>
                    <a:pt x="45" y="173"/>
                    <a:pt x="45" y="173"/>
                    <a:pt x="45" y="173"/>
                  </a:cubicBezTo>
                  <a:cubicBezTo>
                    <a:pt x="45" y="168"/>
                    <a:pt x="45" y="164"/>
                    <a:pt x="46" y="160"/>
                  </a:cubicBezTo>
                  <a:cubicBezTo>
                    <a:pt x="46" y="160"/>
                    <a:pt x="46" y="160"/>
                    <a:pt x="46" y="159"/>
                  </a:cubicBezTo>
                  <a:cubicBezTo>
                    <a:pt x="46" y="159"/>
                    <a:pt x="46" y="158"/>
                    <a:pt x="46" y="157"/>
                  </a:cubicBezTo>
                  <a:cubicBezTo>
                    <a:pt x="46" y="156"/>
                    <a:pt x="46" y="156"/>
                    <a:pt x="46" y="156"/>
                  </a:cubicBezTo>
                  <a:cubicBezTo>
                    <a:pt x="47" y="153"/>
                    <a:pt x="47" y="150"/>
                    <a:pt x="48" y="147"/>
                  </a:cubicBezTo>
                  <a:cubicBezTo>
                    <a:pt x="48" y="147"/>
                    <a:pt x="48" y="146"/>
                    <a:pt x="48" y="146"/>
                  </a:cubicBezTo>
                  <a:cubicBezTo>
                    <a:pt x="48" y="145"/>
                    <a:pt x="49" y="145"/>
                    <a:pt x="49" y="144"/>
                  </a:cubicBezTo>
                  <a:cubicBezTo>
                    <a:pt x="49" y="143"/>
                    <a:pt x="49" y="143"/>
                    <a:pt x="49" y="143"/>
                  </a:cubicBezTo>
                  <a:cubicBezTo>
                    <a:pt x="49" y="142"/>
                    <a:pt x="50" y="141"/>
                    <a:pt x="50" y="141"/>
                  </a:cubicBezTo>
                  <a:cubicBezTo>
                    <a:pt x="50" y="140"/>
                    <a:pt x="50" y="140"/>
                    <a:pt x="50" y="140"/>
                  </a:cubicBezTo>
                  <a:cubicBezTo>
                    <a:pt x="50" y="139"/>
                    <a:pt x="51" y="138"/>
                    <a:pt x="51" y="137"/>
                  </a:cubicBezTo>
                  <a:cubicBezTo>
                    <a:pt x="51" y="137"/>
                    <a:pt x="51" y="137"/>
                    <a:pt x="51" y="137"/>
                  </a:cubicBezTo>
                  <a:cubicBezTo>
                    <a:pt x="52" y="135"/>
                    <a:pt x="52" y="133"/>
                    <a:pt x="53" y="131"/>
                  </a:cubicBezTo>
                  <a:cubicBezTo>
                    <a:pt x="53" y="131"/>
                    <a:pt x="53" y="130"/>
                    <a:pt x="54" y="130"/>
                  </a:cubicBezTo>
                  <a:cubicBezTo>
                    <a:pt x="54" y="130"/>
                    <a:pt x="54" y="129"/>
                    <a:pt x="55" y="128"/>
                  </a:cubicBezTo>
                  <a:cubicBezTo>
                    <a:pt x="55" y="128"/>
                    <a:pt x="55" y="127"/>
                    <a:pt x="55" y="127"/>
                  </a:cubicBezTo>
                  <a:cubicBezTo>
                    <a:pt x="55" y="126"/>
                    <a:pt x="56" y="126"/>
                    <a:pt x="56" y="125"/>
                  </a:cubicBezTo>
                  <a:cubicBezTo>
                    <a:pt x="56" y="125"/>
                    <a:pt x="56" y="125"/>
                    <a:pt x="56" y="124"/>
                  </a:cubicBezTo>
                  <a:cubicBezTo>
                    <a:pt x="57" y="123"/>
                    <a:pt x="57" y="123"/>
                    <a:pt x="58" y="122"/>
                  </a:cubicBezTo>
                  <a:cubicBezTo>
                    <a:pt x="58" y="122"/>
                    <a:pt x="58" y="122"/>
                    <a:pt x="58" y="121"/>
                  </a:cubicBezTo>
                  <a:cubicBezTo>
                    <a:pt x="58" y="121"/>
                    <a:pt x="59" y="120"/>
                    <a:pt x="59" y="119"/>
                  </a:cubicBezTo>
                  <a:cubicBezTo>
                    <a:pt x="59" y="118"/>
                    <a:pt x="59" y="118"/>
                    <a:pt x="60" y="118"/>
                  </a:cubicBezTo>
                  <a:cubicBezTo>
                    <a:pt x="60" y="117"/>
                    <a:pt x="60" y="117"/>
                    <a:pt x="61" y="116"/>
                  </a:cubicBezTo>
                  <a:cubicBezTo>
                    <a:pt x="61" y="116"/>
                    <a:pt x="61" y="115"/>
                    <a:pt x="61" y="115"/>
                  </a:cubicBezTo>
                  <a:cubicBezTo>
                    <a:pt x="62" y="114"/>
                    <a:pt x="62" y="114"/>
                    <a:pt x="63" y="113"/>
                  </a:cubicBezTo>
                  <a:cubicBezTo>
                    <a:pt x="63" y="113"/>
                    <a:pt x="63" y="113"/>
                    <a:pt x="63" y="112"/>
                  </a:cubicBezTo>
                  <a:cubicBezTo>
                    <a:pt x="64" y="112"/>
                    <a:pt x="64" y="111"/>
                    <a:pt x="64" y="110"/>
                  </a:cubicBezTo>
                  <a:cubicBezTo>
                    <a:pt x="65" y="110"/>
                    <a:pt x="65" y="110"/>
                    <a:pt x="65" y="110"/>
                  </a:cubicBezTo>
                  <a:cubicBezTo>
                    <a:pt x="65" y="109"/>
                    <a:pt x="66" y="108"/>
                    <a:pt x="67" y="107"/>
                  </a:cubicBezTo>
                  <a:cubicBezTo>
                    <a:pt x="67" y="107"/>
                    <a:pt x="67" y="107"/>
                    <a:pt x="67" y="107"/>
                  </a:cubicBezTo>
                  <a:cubicBezTo>
                    <a:pt x="67" y="106"/>
                    <a:pt x="68" y="105"/>
                    <a:pt x="69" y="104"/>
                  </a:cubicBezTo>
                  <a:cubicBezTo>
                    <a:pt x="69" y="104"/>
                    <a:pt x="69" y="104"/>
                    <a:pt x="69" y="104"/>
                  </a:cubicBezTo>
                  <a:cubicBezTo>
                    <a:pt x="70" y="103"/>
                    <a:pt x="70" y="102"/>
                    <a:pt x="71" y="102"/>
                  </a:cubicBezTo>
                  <a:cubicBezTo>
                    <a:pt x="71" y="102"/>
                    <a:pt x="71" y="101"/>
                    <a:pt x="72" y="101"/>
                  </a:cubicBezTo>
                  <a:cubicBezTo>
                    <a:pt x="72" y="100"/>
                    <a:pt x="72" y="100"/>
                    <a:pt x="73" y="99"/>
                  </a:cubicBezTo>
                  <a:cubicBezTo>
                    <a:pt x="73" y="99"/>
                    <a:pt x="73" y="99"/>
                    <a:pt x="74" y="98"/>
                  </a:cubicBezTo>
                  <a:cubicBezTo>
                    <a:pt x="74" y="98"/>
                    <a:pt x="75" y="97"/>
                    <a:pt x="75" y="97"/>
                  </a:cubicBezTo>
                  <a:cubicBezTo>
                    <a:pt x="75" y="96"/>
                    <a:pt x="76" y="96"/>
                    <a:pt x="76" y="96"/>
                  </a:cubicBezTo>
                  <a:cubicBezTo>
                    <a:pt x="77" y="95"/>
                    <a:pt x="77" y="94"/>
                    <a:pt x="78" y="94"/>
                  </a:cubicBezTo>
                  <a:cubicBezTo>
                    <a:pt x="81" y="91"/>
                    <a:pt x="84" y="88"/>
                    <a:pt x="87" y="86"/>
                  </a:cubicBezTo>
                  <a:cubicBezTo>
                    <a:pt x="88" y="85"/>
                    <a:pt x="90" y="83"/>
                    <a:pt x="91" y="82"/>
                  </a:cubicBezTo>
                  <a:cubicBezTo>
                    <a:pt x="93" y="81"/>
                    <a:pt x="95" y="80"/>
                    <a:pt x="96" y="79"/>
                  </a:cubicBezTo>
                  <a:cubicBezTo>
                    <a:pt x="100" y="76"/>
                    <a:pt x="105" y="74"/>
                    <a:pt x="109" y="72"/>
                  </a:cubicBezTo>
                  <a:cubicBezTo>
                    <a:pt x="152" y="51"/>
                    <a:pt x="205" y="58"/>
                    <a:pt x="240" y="94"/>
                  </a:cubicBezTo>
                  <a:cubicBezTo>
                    <a:pt x="210" y="124"/>
                    <a:pt x="210" y="124"/>
                    <a:pt x="210" y="124"/>
                  </a:cubicBezTo>
                  <a:cubicBezTo>
                    <a:pt x="265" y="132"/>
                    <a:pt x="265" y="132"/>
                    <a:pt x="265" y="132"/>
                  </a:cubicBezTo>
                  <a:cubicBezTo>
                    <a:pt x="314" y="139"/>
                    <a:pt x="314" y="139"/>
                    <a:pt x="314" y="139"/>
                  </a:cubicBezTo>
                  <a:cubicBezTo>
                    <a:pt x="318" y="139"/>
                    <a:pt x="318" y="139"/>
                    <a:pt x="318" y="139"/>
                  </a:cubicBezTo>
                  <a:cubicBezTo>
                    <a:pt x="303" y="30"/>
                    <a:pt x="303" y="30"/>
                    <a:pt x="303" y="30"/>
                  </a:cubicBezTo>
                  <a:lnTo>
                    <a:pt x="271" y="6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3" name="Group 2"/>
          <p:cNvGrpSpPr/>
          <p:nvPr/>
        </p:nvGrpSpPr>
        <p:grpSpPr>
          <a:xfrm>
            <a:off x="8505700" y="1934915"/>
            <a:ext cx="2254839" cy="1023366"/>
            <a:chOff x="8871377" y="2104990"/>
            <a:chExt cx="2254839" cy="1023366"/>
          </a:xfrm>
        </p:grpSpPr>
        <p:grpSp>
          <p:nvGrpSpPr>
            <p:cNvPr id="43" name="Group 42"/>
            <p:cNvGrpSpPr/>
            <p:nvPr/>
          </p:nvGrpSpPr>
          <p:grpSpPr>
            <a:xfrm>
              <a:off x="8871377" y="2104990"/>
              <a:ext cx="2254839" cy="1023366"/>
              <a:chOff x="8537840" y="4624730"/>
              <a:chExt cx="2647495" cy="1201575"/>
            </a:xfrm>
            <a:solidFill>
              <a:schemeClr val="bg1"/>
            </a:solidFill>
          </p:grpSpPr>
          <p:sp>
            <p:nvSpPr>
              <p:cNvPr id="45"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3810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reeform 38"/>
              <p:cNvSpPr>
                <a:spLocks/>
              </p:cNvSpPr>
              <p:nvPr/>
            </p:nvSpPr>
            <p:spPr bwMode="auto">
              <a:xfrm>
                <a:off x="9727269" y="4631012"/>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9" name="TextBox 18"/>
            <p:cNvSpPr txBox="1"/>
            <p:nvPr/>
          </p:nvSpPr>
          <p:spPr>
            <a:xfrm>
              <a:off x="10067612" y="2397208"/>
              <a:ext cx="1048693" cy="438929"/>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chemeClr val="accent1"/>
                  </a:solidFill>
                  <a:effectLst/>
                  <a:uLnTx/>
                  <a:uFillTx/>
                </a:rPr>
                <a:t>HR apps</a:t>
              </a:r>
            </a:p>
          </p:txBody>
        </p:sp>
      </p:grpSp>
      <p:sp>
        <p:nvSpPr>
          <p:cNvPr id="40" name="TextBox 39"/>
          <p:cNvSpPr txBox="1"/>
          <p:nvPr/>
        </p:nvSpPr>
        <p:spPr>
          <a:xfrm>
            <a:off x="4737465" y="6325035"/>
            <a:ext cx="2212125" cy="193899"/>
          </a:xfrm>
          <a:prstGeom prst="rect">
            <a:avLst/>
          </a:prstGeom>
        </p:spPr>
        <p:txBody>
          <a:bodyPr wrap="square" lIns="0" tIns="0" rIns="0" bIns="0" rtlCol="0">
            <a:spAutoFit/>
          </a:bodyPr>
          <a:lstStyle/>
          <a:p>
            <a:pPr marL="0" marR="0" lvl="0" indent="0" algn="ctr" defTabSz="895919" eaLnBrk="1" fontAlgn="base" latinLnBrk="0" hangingPunct="1">
              <a:lnSpc>
                <a:spcPct val="90000"/>
              </a:lnSpc>
              <a:spcBef>
                <a:spcPct val="0"/>
              </a:spcBef>
              <a:spcAft>
                <a:spcPct val="0"/>
              </a:spcAft>
              <a:buClrTx/>
              <a:buSzPct val="80000"/>
              <a:buFontTx/>
              <a:buNone/>
              <a:tabLst/>
              <a:defRPr/>
            </a:pPr>
            <a:r>
              <a:rPr kumimoji="0" lang="en-US" sz="1400" b="1" i="0" u="none" strike="noStrike" kern="0" cap="none" spc="0" normalizeH="0" baseline="0" noProof="0" dirty="0">
                <a:ln>
                  <a:noFill/>
                </a:ln>
                <a:solidFill>
                  <a:schemeClr val="bg1"/>
                </a:solidFill>
                <a:effectLst/>
                <a:uLnTx/>
                <a:uFillTx/>
                <a:ea typeface="ＭＳ Ｐゴシック" charset="0"/>
                <a:cs typeface="Segoe UI Semibold" panose="020B0702040204020203" pitchFamily="34" charset="0"/>
              </a:rPr>
              <a:t>OTHER DIRECTORIES</a:t>
            </a:r>
          </a:p>
        </p:txBody>
      </p:sp>
      <p:sp>
        <p:nvSpPr>
          <p:cNvPr id="46" name="TextBox 45"/>
          <p:cNvSpPr txBox="1"/>
          <p:nvPr/>
        </p:nvSpPr>
        <p:spPr>
          <a:xfrm>
            <a:off x="5633445" y="5041125"/>
            <a:ext cx="1598371" cy="1077026"/>
          </a:xfrm>
          <a:prstGeom prst="rect">
            <a:avLst/>
          </a:prstGeom>
          <a:noFill/>
        </p:spPr>
        <p:txBody>
          <a:bodyPr wrap="square" lIns="0" tIns="0" rIns="0" bIns="0" rtlCol="0">
            <a:spAutoFit/>
          </a:bodyPr>
          <a:lstStyle/>
          <a:p>
            <a:pPr marL="0" marR="0" lvl="0" indent="0" defTabSz="1218550" eaLnBrk="1" fontAlgn="auto" latinLnBrk="0" hangingPunct="1">
              <a:lnSpc>
                <a:spcPct val="90000"/>
              </a:lnSpc>
              <a:spcBef>
                <a:spcPct val="20000"/>
              </a:spcBef>
              <a:spcAft>
                <a:spcPts val="0"/>
              </a:spcAft>
              <a:buClrTx/>
              <a:buSzPct val="80000"/>
              <a:buFontTx/>
              <a:buNone/>
              <a:tabLst/>
              <a:defRPr/>
            </a:pPr>
            <a:r>
              <a:rPr kumimoji="0" lang="en-US" sz="1372" b="0" i="0" u="none" strike="noStrike" kern="0" cap="none" spc="0" normalizeH="0" baseline="0" noProof="0" dirty="0">
                <a:ln>
                  <a:noFill/>
                </a:ln>
                <a:solidFill>
                  <a:schemeClr val="bg1"/>
                </a:solidFill>
                <a:effectLst/>
                <a:uLnTx/>
                <a:uFillTx/>
                <a:cs typeface="Segoe UI" panose="020B0502040204020203" pitchFamily="34" charset="0"/>
              </a:rPr>
              <a:t>PowerShell</a:t>
            </a:r>
          </a:p>
          <a:p>
            <a:pPr marL="0" marR="0" lvl="0" indent="0" defTabSz="1218550" eaLnBrk="1" fontAlgn="auto" latinLnBrk="0" hangingPunct="1">
              <a:lnSpc>
                <a:spcPct val="90000"/>
              </a:lnSpc>
              <a:spcBef>
                <a:spcPct val="20000"/>
              </a:spcBef>
              <a:spcAft>
                <a:spcPts val="0"/>
              </a:spcAft>
              <a:buClrTx/>
              <a:buSzPct val="80000"/>
              <a:buFontTx/>
              <a:buNone/>
              <a:tabLst/>
              <a:defRPr/>
            </a:pPr>
            <a:r>
              <a:rPr kumimoji="0" lang="en-US" sz="1372" b="0" i="0" u="none" strike="noStrike" kern="0" cap="none" spc="0" normalizeH="0" baseline="0" noProof="0" dirty="0">
                <a:ln>
                  <a:noFill/>
                </a:ln>
                <a:solidFill>
                  <a:schemeClr val="bg1"/>
                </a:solidFill>
                <a:effectLst/>
                <a:uLnTx/>
                <a:uFillTx/>
                <a:cs typeface="Segoe UI" panose="020B0502040204020203" pitchFamily="34" charset="0"/>
              </a:rPr>
              <a:t>SQL (ODBC)</a:t>
            </a:r>
          </a:p>
          <a:p>
            <a:pPr marL="0" marR="0" lvl="0" indent="0" defTabSz="1218550" eaLnBrk="1" fontAlgn="auto" latinLnBrk="0" hangingPunct="1">
              <a:lnSpc>
                <a:spcPct val="90000"/>
              </a:lnSpc>
              <a:spcBef>
                <a:spcPct val="20000"/>
              </a:spcBef>
              <a:spcAft>
                <a:spcPts val="0"/>
              </a:spcAft>
              <a:buClrTx/>
              <a:buSzPct val="80000"/>
              <a:buFontTx/>
              <a:buNone/>
              <a:tabLst/>
              <a:defRPr/>
            </a:pPr>
            <a:r>
              <a:rPr kumimoji="0" lang="en-US" sz="1372" b="0" i="0" u="none" strike="noStrike" kern="0" cap="none" spc="0" normalizeH="0" baseline="0" noProof="0" dirty="0">
                <a:ln>
                  <a:noFill/>
                </a:ln>
                <a:solidFill>
                  <a:schemeClr val="bg1"/>
                </a:solidFill>
                <a:effectLst/>
                <a:uLnTx/>
                <a:uFillTx/>
                <a:cs typeface="Segoe UI" panose="020B0502040204020203" pitchFamily="34" charset="0"/>
              </a:rPr>
              <a:t>LDAP v3</a:t>
            </a:r>
          </a:p>
          <a:p>
            <a:pPr marL="0" marR="0" lvl="0" indent="0" defTabSz="1218550" eaLnBrk="1" fontAlgn="auto" latinLnBrk="0" hangingPunct="1">
              <a:lnSpc>
                <a:spcPct val="90000"/>
              </a:lnSpc>
              <a:spcBef>
                <a:spcPct val="20000"/>
              </a:spcBef>
              <a:spcAft>
                <a:spcPts val="0"/>
              </a:spcAft>
              <a:buClrTx/>
              <a:buSzPct val="80000"/>
              <a:buFontTx/>
              <a:buNone/>
              <a:tabLst/>
              <a:defRPr/>
            </a:pPr>
            <a:r>
              <a:rPr kumimoji="0" lang="en-US" sz="1372" b="0" i="0" u="none" strike="noStrike" kern="0" cap="none" spc="0" normalizeH="0" baseline="0" noProof="0" dirty="0">
                <a:ln>
                  <a:noFill/>
                </a:ln>
                <a:solidFill>
                  <a:schemeClr val="bg1"/>
                </a:solidFill>
                <a:effectLst/>
                <a:uLnTx/>
                <a:uFillTx/>
                <a:cs typeface="Segoe UI" panose="020B0502040204020203" pitchFamily="34" charset="0"/>
              </a:rPr>
              <a:t>Web Services </a:t>
            </a:r>
            <a:br>
              <a:rPr kumimoji="0" lang="en-US" sz="1372" b="0" i="0" u="none" strike="noStrike" kern="0" cap="none" spc="0" normalizeH="0" baseline="0" noProof="0" dirty="0">
                <a:ln>
                  <a:noFill/>
                </a:ln>
                <a:solidFill>
                  <a:schemeClr val="bg1"/>
                </a:solidFill>
                <a:effectLst/>
                <a:uLnTx/>
                <a:uFillTx/>
                <a:cs typeface="Segoe UI" panose="020B0502040204020203" pitchFamily="34" charset="0"/>
              </a:rPr>
            </a:br>
            <a:r>
              <a:rPr kumimoji="0" lang="en-US" sz="1372" b="0" i="0" u="none" strike="noStrike" kern="0" cap="none" spc="0" normalizeH="0" baseline="0" noProof="0" dirty="0">
                <a:ln>
                  <a:noFill/>
                </a:ln>
                <a:solidFill>
                  <a:schemeClr val="bg1"/>
                </a:solidFill>
                <a:effectLst/>
                <a:uLnTx/>
                <a:uFillTx/>
                <a:cs typeface="Segoe UI" panose="020B0502040204020203" pitchFamily="34" charset="0"/>
              </a:rPr>
              <a:t>( SOAP, JAVA, REST)</a:t>
            </a:r>
          </a:p>
        </p:txBody>
      </p:sp>
      <p:sp>
        <p:nvSpPr>
          <p:cNvPr id="47" name="Freeform 46"/>
          <p:cNvSpPr/>
          <p:nvPr/>
        </p:nvSpPr>
        <p:spPr bwMode="auto">
          <a:xfrm rot="9900000">
            <a:off x="6968291" y="5007277"/>
            <a:ext cx="1212779" cy="506076"/>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28575" cap="rnd" cmpd="sng">
            <a:solidFill>
              <a:schemeClr val="accent3"/>
            </a:solidFill>
            <a:prstDash val="sysDot"/>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49" name="Freeform 48"/>
          <p:cNvSpPr/>
          <p:nvPr/>
        </p:nvSpPr>
        <p:spPr bwMode="auto">
          <a:xfrm rot="5400000">
            <a:off x="9371484" y="3281231"/>
            <a:ext cx="771835" cy="361837"/>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28575" cap="rnd" cmpd="sng">
            <a:solidFill>
              <a:schemeClr val="accent3"/>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52" name="Text Placeholder 18"/>
          <p:cNvSpPr>
            <a:spLocks noGrp="1"/>
          </p:cNvSpPr>
          <p:nvPr>
            <p:ph type="body" sz="quarter" idx="10"/>
          </p:nvPr>
        </p:nvSpPr>
        <p:spPr>
          <a:xfrm>
            <a:off x="11760" y="2275735"/>
            <a:ext cx="5027295" cy="1098762"/>
          </a:xfrm>
        </p:spPr>
        <p:txBody>
          <a:bodyPr/>
          <a:lstStyle/>
          <a:p>
            <a:r>
              <a:rPr lang="en-US" sz="2200" dirty="0">
                <a:solidFill>
                  <a:schemeClr val="bg1"/>
                </a:solidFill>
                <a:latin typeface="+mn-lt"/>
              </a:rPr>
              <a:t>Connect and sync on-premises directories with Azure Active Directory</a:t>
            </a:r>
          </a:p>
        </p:txBody>
      </p:sp>
      <p:pic>
        <p:nvPicPr>
          <p:cNvPr id="36" name="Picture 2" descr="http://i2.wp.com/stuffled.com/wp-content/uploads/2014/07/Workday-Logo-EPS-vector-image.png?resize=1020%2C680"/>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744383" y="2420863"/>
            <a:ext cx="851562" cy="5677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8858" y="2391623"/>
            <a:ext cx="926048" cy="621128"/>
          </a:xfrm>
          <a:prstGeom prst="rect">
            <a:avLst/>
          </a:prstGeom>
        </p:spPr>
      </p:pic>
      <p:sp>
        <p:nvSpPr>
          <p:cNvPr id="39" name="Text Placeholder 7"/>
          <p:cNvSpPr txBox="1">
            <a:spLocks/>
          </p:cNvSpPr>
          <p:nvPr/>
        </p:nvSpPr>
        <p:spPr>
          <a:xfrm>
            <a:off x="269239" y="289767"/>
            <a:ext cx="11653523" cy="406265"/>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600" b="1" i="0" u="none" strike="noStrike" kern="1200" cap="none" spc="0" normalizeH="0" baseline="0" noProof="0" dirty="0">
                <a:ln>
                  <a:noFill/>
                </a:ln>
                <a:solidFill>
                  <a:schemeClr val="accent4"/>
                </a:solidFill>
                <a:effectLst/>
                <a:uLnTx/>
                <a:uFillTx/>
                <a:latin typeface="+mn-lt"/>
                <a:ea typeface="ＭＳ Ｐゴシック" charset="0"/>
                <a:cs typeface="ＭＳ Ｐゴシック" charset="0"/>
              </a:rPr>
              <a:t>1000s OF APPS, 1 IDENTITY</a:t>
            </a:r>
          </a:p>
        </p:txBody>
      </p:sp>
    </p:spTree>
    <p:extLst>
      <p:ext uri="{BB962C8B-B14F-4D97-AF65-F5344CB8AC3E}">
        <p14:creationId xmlns:p14="http://schemas.microsoft.com/office/powerpoint/2010/main" val="28729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4"/>
                                        </p:tgtEl>
                                      </p:cBhvr>
                                    </p:animEffect>
                                    <p:set>
                                      <p:cBhvr>
                                        <p:cTn id="10" dur="1" fill="hold">
                                          <p:stCondLst>
                                            <p:cond delay="499"/>
                                          </p:stCondLst>
                                        </p:cTn>
                                        <p:tgtEl>
                                          <p:spTgt spid="6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6"/>
                                        </p:tgtEl>
                                      </p:cBhvr>
                                    </p:animEffect>
                                    <p:set>
                                      <p:cBhvr>
                                        <p:cTn id="13" dur="1" fill="hold">
                                          <p:stCondLst>
                                            <p:cond delay="499"/>
                                          </p:stCondLst>
                                        </p:cTn>
                                        <p:tgtEl>
                                          <p:spTgt spid="8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7"/>
                                        </p:tgtEl>
                                      </p:cBhvr>
                                    </p:animEffect>
                                    <p:set>
                                      <p:cBhvr>
                                        <p:cTn id="16" dur="1" fill="hold">
                                          <p:stCondLst>
                                            <p:cond delay="499"/>
                                          </p:stCondLst>
                                        </p:cTn>
                                        <p:tgtEl>
                                          <p:spTgt spid="4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8" presetClass="emph" presetSubtype="0" fill="hold" nodeType="withEffect">
                                  <p:stCondLst>
                                    <p:cond delay="0"/>
                                  </p:stCondLst>
                                  <p:childTnLst>
                                    <p:animRot by="21600000">
                                      <p:cBhvr>
                                        <p:cTn id="25" dur="2000" fill="hold"/>
                                        <p:tgtEl>
                                          <p:spTgt spid="2"/>
                                        </p:tgtEl>
                                        <p:attrNameLst>
                                          <p:attrName>r</p:attrName>
                                        </p:attrNameLst>
                                      </p:cBhvr>
                                    </p:animRot>
                                  </p:childTnLst>
                                </p:cTn>
                              </p:par>
                              <p:par>
                                <p:cTn id="26" presetID="10"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6" grpId="0" animBg="1"/>
      <p:bldP spid="64" grpId="0" animBg="1"/>
      <p:bldP spid="133" grpId="0"/>
      <p:bldP spid="59" grpId="0" animBg="1"/>
      <p:bldP spid="47"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38"/>
          <p:cNvSpPr>
            <a:spLocks/>
          </p:cNvSpPr>
          <p:nvPr/>
        </p:nvSpPr>
        <p:spPr bwMode="auto">
          <a:xfrm>
            <a:off x="9681997" y="4713260"/>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itle 4"/>
          <p:cNvSpPr>
            <a:spLocks noGrp="1"/>
          </p:cNvSpPr>
          <p:nvPr>
            <p:ph type="title"/>
          </p:nvPr>
        </p:nvSpPr>
        <p:spPr/>
        <p:txBody>
          <a:bodyPr/>
          <a:lstStyle/>
          <a:p>
            <a:r>
              <a:rPr lang="en-US" dirty="0"/>
              <a:t>Single sign-on to any app</a:t>
            </a:r>
          </a:p>
        </p:txBody>
      </p:sp>
      <p:sp>
        <p:nvSpPr>
          <p:cNvPr id="4" name="Text Placeholder 3"/>
          <p:cNvSpPr>
            <a:spLocks noGrp="1"/>
          </p:cNvSpPr>
          <p:nvPr>
            <p:ph type="body" sz="quarter" idx="10"/>
          </p:nvPr>
        </p:nvSpPr>
        <p:spPr/>
        <p:txBody>
          <a:bodyPr/>
          <a:lstStyle/>
          <a:p>
            <a:r>
              <a:rPr lang="en-US"/>
              <a:t>1000s OF APPS, 1 IDENTITY</a:t>
            </a:r>
            <a:endParaRPr lang="en-US" dirty="0"/>
          </a:p>
        </p:txBody>
      </p:sp>
      <p:sp>
        <p:nvSpPr>
          <p:cNvPr id="114" name="TextBox 113"/>
          <p:cNvSpPr txBox="1"/>
          <p:nvPr/>
        </p:nvSpPr>
        <p:spPr>
          <a:xfrm>
            <a:off x="7222322" y="5972806"/>
            <a:ext cx="2085808" cy="535531"/>
          </a:xfrm>
          <a:prstGeom prst="rect">
            <a:avLst/>
          </a:prstGeom>
          <a:noFill/>
        </p:spPr>
        <p:txBody>
          <a:bodyPr wrap="square" lIns="0" tIns="0" rIns="0" bIns="0" rtlCol="0">
            <a:spAutoFit/>
          </a:bodyPr>
          <a:lstStyle/>
          <a:p>
            <a:pPr marL="0" marR="0" lvl="0" indent="0" algn="ctr" defTabSz="1218316"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Web apps</a:t>
            </a:r>
          </a:p>
          <a:p>
            <a:pPr marL="0" marR="0" lvl="0" indent="0" algn="ctr" defTabSz="1218316"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 (Azure Active Directory Application Proxy)</a:t>
            </a:r>
          </a:p>
        </p:txBody>
      </p:sp>
      <p:grpSp>
        <p:nvGrpSpPr>
          <p:cNvPr id="172" name="Group 171"/>
          <p:cNvGrpSpPr/>
          <p:nvPr/>
        </p:nvGrpSpPr>
        <p:grpSpPr>
          <a:xfrm>
            <a:off x="9914394" y="4901691"/>
            <a:ext cx="1042211" cy="736111"/>
            <a:chOff x="10323368" y="4285273"/>
            <a:chExt cx="1800370" cy="1271601"/>
          </a:xfrm>
          <a:solidFill>
            <a:schemeClr val="accent1"/>
          </a:solidFill>
        </p:grpSpPr>
        <p:grpSp>
          <p:nvGrpSpPr>
            <p:cNvPr id="173" name="Group 172"/>
            <p:cNvGrpSpPr/>
            <p:nvPr/>
          </p:nvGrpSpPr>
          <p:grpSpPr>
            <a:xfrm>
              <a:off x="10323368" y="4285273"/>
              <a:ext cx="1368990" cy="1271601"/>
              <a:chOff x="6038380" y="5079391"/>
              <a:chExt cx="1362360" cy="1265443"/>
            </a:xfrm>
            <a:grpFill/>
          </p:grpSpPr>
          <p:sp>
            <p:nvSpPr>
              <p:cNvPr id="17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p:txBody>
          </p:sp>
          <p:grpSp>
            <p:nvGrpSpPr>
              <p:cNvPr id="176" name="Group 175"/>
              <p:cNvGrpSpPr/>
              <p:nvPr/>
            </p:nvGrpSpPr>
            <p:grpSpPr>
              <a:xfrm>
                <a:off x="6038380" y="5776778"/>
                <a:ext cx="856676" cy="568056"/>
                <a:chOff x="3067050" y="1341438"/>
                <a:chExt cx="6219826" cy="4124325"/>
              </a:xfrm>
              <a:grpFill/>
            </p:grpSpPr>
            <p:sp>
              <p:nvSpPr>
                <p:cNvPr id="17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p:txBody>
            </p:sp>
            <p:sp>
              <p:nvSpPr>
                <p:cNvPr id="17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p:txBody>
            </p:sp>
            <p:sp>
              <p:nvSpPr>
                <p:cNvPr id="180"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p:txBody>
            </p:sp>
          </p:grpSp>
        </p:grpSp>
        <p:sp>
          <p:nvSpPr>
            <p:cNvPr id="174" name="Freeform 17"/>
            <p:cNvSpPr>
              <a:spLocks noEditPoints="1"/>
            </p:cNvSpPr>
            <p:nvPr/>
          </p:nvSpPr>
          <p:spPr bwMode="auto">
            <a:xfrm>
              <a:off x="11146113" y="5013808"/>
              <a:ext cx="977625" cy="173791"/>
            </a:xfrm>
            <a:custGeom>
              <a:avLst/>
              <a:gdLst>
                <a:gd name="T0" fmla="*/ 319 w 1808"/>
                <a:gd name="T1" fmla="*/ 283 h 319"/>
                <a:gd name="T2" fmla="*/ 109 w 1808"/>
                <a:gd name="T3" fmla="*/ 195 h 319"/>
                <a:gd name="T4" fmla="*/ 3 w 1808"/>
                <a:gd name="T5" fmla="*/ 78 h 319"/>
                <a:gd name="T6" fmla="*/ 237 w 1808"/>
                <a:gd name="T7" fmla="*/ 2 h 319"/>
                <a:gd name="T8" fmla="*/ 239 w 1808"/>
                <a:gd name="T9" fmla="*/ 225 h 319"/>
                <a:gd name="T10" fmla="*/ 1807 w 1808"/>
                <a:gd name="T11" fmla="*/ 180 h 319"/>
                <a:gd name="T12" fmla="*/ 1571 w 1808"/>
                <a:gd name="T13" fmla="*/ 133 h 319"/>
                <a:gd name="T14" fmla="*/ 1593 w 1808"/>
                <a:gd name="T15" fmla="*/ 250 h 319"/>
                <a:gd name="T16" fmla="*/ 1569 w 1808"/>
                <a:gd name="T17" fmla="*/ 234 h 319"/>
                <a:gd name="T18" fmla="*/ 1543 w 1808"/>
                <a:gd name="T19" fmla="*/ 117 h 319"/>
                <a:gd name="T20" fmla="*/ 1568 w 1808"/>
                <a:gd name="T21" fmla="*/ 158 h 319"/>
                <a:gd name="T22" fmla="*/ 1553 w 1808"/>
                <a:gd name="T23" fmla="*/ 232 h 319"/>
                <a:gd name="T24" fmla="*/ 489 w 1808"/>
                <a:gd name="T25" fmla="*/ 255 h 319"/>
                <a:gd name="T26" fmla="*/ 555 w 1808"/>
                <a:gd name="T27" fmla="*/ 66 h 319"/>
                <a:gd name="T28" fmla="*/ 441 w 1808"/>
                <a:gd name="T29" fmla="*/ 66 h 319"/>
                <a:gd name="T30" fmla="*/ 1118 w 1808"/>
                <a:gd name="T31" fmla="*/ 249 h 319"/>
                <a:gd name="T32" fmla="*/ 1185 w 1808"/>
                <a:gd name="T33" fmla="*/ 156 h 319"/>
                <a:gd name="T34" fmla="*/ 1164 w 1808"/>
                <a:gd name="T35" fmla="*/ 82 h 319"/>
                <a:gd name="T36" fmla="*/ 1215 w 1808"/>
                <a:gd name="T37" fmla="*/ 67 h 319"/>
                <a:gd name="T38" fmla="*/ 1147 w 1808"/>
                <a:gd name="T39" fmla="*/ 159 h 319"/>
                <a:gd name="T40" fmla="*/ 1137 w 1808"/>
                <a:gd name="T41" fmla="*/ 233 h 319"/>
                <a:gd name="T42" fmla="*/ 912 w 1808"/>
                <a:gd name="T43" fmla="*/ 255 h 319"/>
                <a:gd name="T44" fmla="*/ 972 w 1808"/>
                <a:gd name="T45" fmla="*/ 169 h 319"/>
                <a:gd name="T46" fmla="*/ 901 w 1808"/>
                <a:gd name="T47" fmla="*/ 148 h 319"/>
                <a:gd name="T48" fmla="*/ 994 w 1808"/>
                <a:gd name="T49" fmla="*/ 147 h 319"/>
                <a:gd name="T50" fmla="*/ 976 w 1808"/>
                <a:gd name="T51" fmla="*/ 255 h 319"/>
                <a:gd name="T52" fmla="*/ 972 w 1808"/>
                <a:gd name="T53" fmla="*/ 186 h 319"/>
                <a:gd name="T54" fmla="*/ 971 w 1808"/>
                <a:gd name="T55" fmla="*/ 217 h 319"/>
                <a:gd name="T56" fmla="*/ 1717 w 1808"/>
                <a:gd name="T57" fmla="*/ 255 h 319"/>
                <a:gd name="T58" fmla="*/ 1807 w 1808"/>
                <a:gd name="T59" fmla="*/ 180 h 319"/>
                <a:gd name="T60" fmla="*/ 1785 w 1808"/>
                <a:gd name="T61" fmla="*/ 194 h 319"/>
                <a:gd name="T62" fmla="*/ 1421 w 1808"/>
                <a:gd name="T63" fmla="*/ 238 h 319"/>
                <a:gd name="T64" fmla="*/ 1443 w 1808"/>
                <a:gd name="T65" fmla="*/ 122 h 319"/>
                <a:gd name="T66" fmla="*/ 1421 w 1808"/>
                <a:gd name="T67" fmla="*/ 196 h 319"/>
                <a:gd name="T68" fmla="*/ 1351 w 1808"/>
                <a:gd name="T69" fmla="*/ 120 h 319"/>
                <a:gd name="T70" fmla="*/ 1334 w 1808"/>
                <a:gd name="T71" fmla="*/ 229 h 319"/>
                <a:gd name="T72" fmla="*/ 842 w 1808"/>
                <a:gd name="T73" fmla="*/ 237 h 319"/>
                <a:gd name="T74" fmla="*/ 864 w 1808"/>
                <a:gd name="T75" fmla="*/ 120 h 319"/>
                <a:gd name="T76" fmla="*/ 841 w 1808"/>
                <a:gd name="T77" fmla="*/ 211 h 319"/>
                <a:gd name="T78" fmla="*/ 770 w 1808"/>
                <a:gd name="T79" fmla="*/ 118 h 319"/>
                <a:gd name="T80" fmla="*/ 804 w 1808"/>
                <a:gd name="T81" fmla="*/ 258 h 319"/>
                <a:gd name="T82" fmla="*/ 654 w 1808"/>
                <a:gd name="T83" fmla="*/ 253 h 319"/>
                <a:gd name="T84" fmla="*/ 678 w 1808"/>
                <a:gd name="T85" fmla="*/ 169 h 319"/>
                <a:gd name="T86" fmla="*/ 725 w 1808"/>
                <a:gd name="T87" fmla="*/ 140 h 319"/>
                <a:gd name="T88" fmla="*/ 680 w 1808"/>
                <a:gd name="T89" fmla="*/ 195 h 319"/>
                <a:gd name="T90" fmla="*/ 647 w 1808"/>
                <a:gd name="T91" fmla="*/ 227 h 319"/>
                <a:gd name="T92" fmla="*/ 1251 w 1808"/>
                <a:gd name="T93" fmla="*/ 118 h 319"/>
                <a:gd name="T94" fmla="*/ 1255 w 1808"/>
                <a:gd name="T95" fmla="*/ 141 h 319"/>
                <a:gd name="T96" fmla="*/ 1311 w 1808"/>
                <a:gd name="T97" fmla="*/ 252 h 319"/>
                <a:gd name="T98" fmla="*/ 1277 w 1808"/>
                <a:gd name="T99" fmla="*/ 141 h 319"/>
                <a:gd name="T100" fmla="*/ 1311 w 1808"/>
                <a:gd name="T101" fmla="*/ 121 h 319"/>
                <a:gd name="T102" fmla="*/ 1275 w 1808"/>
                <a:gd name="T103" fmla="*/ 78 h 319"/>
                <a:gd name="T104" fmla="*/ 1050 w 1808"/>
                <a:gd name="T105" fmla="*/ 57 h 319"/>
                <a:gd name="T106" fmla="*/ 1028 w 1808"/>
                <a:gd name="T107" fmla="*/ 154 h 319"/>
                <a:gd name="T108" fmla="*/ 620 w 1808"/>
                <a:gd name="T109" fmla="*/ 251 h 319"/>
                <a:gd name="T110" fmla="*/ 598 w 1808"/>
                <a:gd name="T111" fmla="*/ 123 h 319"/>
                <a:gd name="T112" fmla="*/ 1631 w 1808"/>
                <a:gd name="T113" fmla="*/ 118 h 319"/>
                <a:gd name="T114" fmla="*/ 1648 w 1808"/>
                <a:gd name="T115" fmla="*/ 253 h 319"/>
                <a:gd name="T116" fmla="*/ 595 w 1808"/>
                <a:gd name="T117" fmla="*/ 74 h 319"/>
                <a:gd name="T118" fmla="*/ 1636 w 1808"/>
                <a:gd name="T119" fmla="*/ 8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319">
                  <a:moveTo>
                    <a:pt x="241" y="0"/>
                  </a:moveTo>
                  <a:cubicBezTo>
                    <a:pt x="241" y="1"/>
                    <a:pt x="242" y="1"/>
                    <a:pt x="243" y="1"/>
                  </a:cubicBezTo>
                  <a:cubicBezTo>
                    <a:pt x="267" y="11"/>
                    <a:pt x="292" y="21"/>
                    <a:pt x="316" y="30"/>
                  </a:cubicBezTo>
                  <a:cubicBezTo>
                    <a:pt x="320" y="32"/>
                    <a:pt x="319" y="31"/>
                    <a:pt x="319" y="36"/>
                  </a:cubicBezTo>
                  <a:cubicBezTo>
                    <a:pt x="319" y="118"/>
                    <a:pt x="319" y="201"/>
                    <a:pt x="319" y="283"/>
                  </a:cubicBezTo>
                  <a:cubicBezTo>
                    <a:pt x="319" y="283"/>
                    <a:pt x="319" y="283"/>
                    <a:pt x="319" y="283"/>
                  </a:cubicBezTo>
                  <a:cubicBezTo>
                    <a:pt x="319" y="288"/>
                    <a:pt x="320" y="287"/>
                    <a:pt x="316" y="288"/>
                  </a:cubicBezTo>
                  <a:cubicBezTo>
                    <a:pt x="302" y="294"/>
                    <a:pt x="288" y="300"/>
                    <a:pt x="274" y="305"/>
                  </a:cubicBezTo>
                  <a:cubicBezTo>
                    <a:pt x="264" y="309"/>
                    <a:pt x="253" y="313"/>
                    <a:pt x="243" y="318"/>
                  </a:cubicBezTo>
                  <a:cubicBezTo>
                    <a:pt x="240" y="319"/>
                    <a:pt x="239" y="318"/>
                    <a:pt x="237" y="316"/>
                  </a:cubicBezTo>
                  <a:cubicBezTo>
                    <a:pt x="197" y="276"/>
                    <a:pt x="156" y="236"/>
                    <a:pt x="116" y="195"/>
                  </a:cubicBezTo>
                  <a:cubicBezTo>
                    <a:pt x="113" y="192"/>
                    <a:pt x="113" y="192"/>
                    <a:pt x="109" y="195"/>
                  </a:cubicBezTo>
                  <a:cubicBezTo>
                    <a:pt x="85" y="214"/>
                    <a:pt x="60" y="234"/>
                    <a:pt x="35" y="253"/>
                  </a:cubicBezTo>
                  <a:cubicBezTo>
                    <a:pt x="33" y="255"/>
                    <a:pt x="31" y="255"/>
                    <a:pt x="29" y="254"/>
                  </a:cubicBezTo>
                  <a:cubicBezTo>
                    <a:pt x="20" y="249"/>
                    <a:pt x="12" y="245"/>
                    <a:pt x="3" y="241"/>
                  </a:cubicBezTo>
                  <a:cubicBezTo>
                    <a:pt x="2" y="240"/>
                    <a:pt x="1" y="239"/>
                    <a:pt x="0" y="239"/>
                  </a:cubicBezTo>
                  <a:cubicBezTo>
                    <a:pt x="0" y="186"/>
                    <a:pt x="0" y="132"/>
                    <a:pt x="0" y="79"/>
                  </a:cubicBezTo>
                  <a:cubicBezTo>
                    <a:pt x="1" y="79"/>
                    <a:pt x="2" y="79"/>
                    <a:pt x="3" y="78"/>
                  </a:cubicBezTo>
                  <a:cubicBezTo>
                    <a:pt x="12" y="74"/>
                    <a:pt x="20" y="70"/>
                    <a:pt x="29" y="65"/>
                  </a:cubicBezTo>
                  <a:cubicBezTo>
                    <a:pt x="31" y="64"/>
                    <a:pt x="33" y="64"/>
                    <a:pt x="35" y="66"/>
                  </a:cubicBezTo>
                  <a:cubicBezTo>
                    <a:pt x="60" y="85"/>
                    <a:pt x="85" y="105"/>
                    <a:pt x="110" y="124"/>
                  </a:cubicBezTo>
                  <a:cubicBezTo>
                    <a:pt x="113" y="126"/>
                    <a:pt x="113" y="127"/>
                    <a:pt x="115" y="124"/>
                  </a:cubicBezTo>
                  <a:cubicBezTo>
                    <a:pt x="115" y="124"/>
                    <a:pt x="115" y="124"/>
                    <a:pt x="116" y="123"/>
                  </a:cubicBezTo>
                  <a:cubicBezTo>
                    <a:pt x="156" y="83"/>
                    <a:pt x="197" y="43"/>
                    <a:pt x="237" y="2"/>
                  </a:cubicBezTo>
                  <a:cubicBezTo>
                    <a:pt x="238" y="1"/>
                    <a:pt x="239" y="1"/>
                    <a:pt x="239" y="0"/>
                  </a:cubicBezTo>
                  <a:cubicBezTo>
                    <a:pt x="240" y="0"/>
                    <a:pt x="240" y="0"/>
                    <a:pt x="241" y="0"/>
                  </a:cubicBezTo>
                  <a:close/>
                  <a:moveTo>
                    <a:pt x="239" y="225"/>
                  </a:moveTo>
                  <a:cubicBezTo>
                    <a:pt x="239" y="181"/>
                    <a:pt x="239" y="138"/>
                    <a:pt x="239" y="94"/>
                  </a:cubicBezTo>
                  <a:cubicBezTo>
                    <a:pt x="211" y="116"/>
                    <a:pt x="183" y="138"/>
                    <a:pt x="155" y="159"/>
                  </a:cubicBezTo>
                  <a:cubicBezTo>
                    <a:pt x="183" y="181"/>
                    <a:pt x="211" y="203"/>
                    <a:pt x="239" y="225"/>
                  </a:cubicBezTo>
                  <a:close/>
                  <a:moveTo>
                    <a:pt x="32" y="206"/>
                  </a:moveTo>
                  <a:cubicBezTo>
                    <a:pt x="48" y="190"/>
                    <a:pt x="64" y="175"/>
                    <a:pt x="79" y="160"/>
                  </a:cubicBezTo>
                  <a:cubicBezTo>
                    <a:pt x="63" y="144"/>
                    <a:pt x="48" y="128"/>
                    <a:pt x="32" y="113"/>
                  </a:cubicBezTo>
                  <a:cubicBezTo>
                    <a:pt x="32" y="144"/>
                    <a:pt x="32" y="175"/>
                    <a:pt x="32" y="206"/>
                  </a:cubicBezTo>
                  <a:close/>
                  <a:moveTo>
                    <a:pt x="1808" y="180"/>
                  </a:moveTo>
                  <a:cubicBezTo>
                    <a:pt x="1808" y="180"/>
                    <a:pt x="1807" y="180"/>
                    <a:pt x="1807" y="180"/>
                  </a:cubicBezTo>
                  <a:cubicBezTo>
                    <a:pt x="1807" y="184"/>
                    <a:pt x="1807" y="188"/>
                    <a:pt x="1807" y="192"/>
                  </a:cubicBezTo>
                  <a:cubicBezTo>
                    <a:pt x="1807" y="192"/>
                    <a:pt x="1807" y="192"/>
                    <a:pt x="1807" y="192"/>
                  </a:cubicBezTo>
                  <a:cubicBezTo>
                    <a:pt x="1808" y="192"/>
                    <a:pt x="1808" y="192"/>
                    <a:pt x="1808" y="192"/>
                  </a:cubicBezTo>
                  <a:cubicBezTo>
                    <a:pt x="1808" y="188"/>
                    <a:pt x="1808" y="184"/>
                    <a:pt x="1808" y="180"/>
                  </a:cubicBezTo>
                  <a:close/>
                  <a:moveTo>
                    <a:pt x="1571" y="137"/>
                  </a:moveTo>
                  <a:cubicBezTo>
                    <a:pt x="1571" y="135"/>
                    <a:pt x="1571" y="134"/>
                    <a:pt x="1571" y="133"/>
                  </a:cubicBezTo>
                  <a:cubicBezTo>
                    <a:pt x="1571" y="107"/>
                    <a:pt x="1571" y="82"/>
                    <a:pt x="1571" y="57"/>
                  </a:cubicBezTo>
                  <a:cubicBezTo>
                    <a:pt x="1571" y="52"/>
                    <a:pt x="1570" y="53"/>
                    <a:pt x="1575" y="53"/>
                  </a:cubicBezTo>
                  <a:cubicBezTo>
                    <a:pt x="1580" y="53"/>
                    <a:pt x="1585" y="53"/>
                    <a:pt x="1590" y="53"/>
                  </a:cubicBezTo>
                  <a:cubicBezTo>
                    <a:pt x="1593" y="53"/>
                    <a:pt x="1593" y="53"/>
                    <a:pt x="1593" y="56"/>
                  </a:cubicBezTo>
                  <a:cubicBezTo>
                    <a:pt x="1593" y="56"/>
                    <a:pt x="1593" y="57"/>
                    <a:pt x="1593" y="57"/>
                  </a:cubicBezTo>
                  <a:cubicBezTo>
                    <a:pt x="1593" y="122"/>
                    <a:pt x="1593" y="186"/>
                    <a:pt x="1593" y="250"/>
                  </a:cubicBezTo>
                  <a:cubicBezTo>
                    <a:pt x="1593" y="256"/>
                    <a:pt x="1594" y="255"/>
                    <a:pt x="1588" y="255"/>
                  </a:cubicBezTo>
                  <a:cubicBezTo>
                    <a:pt x="1583" y="255"/>
                    <a:pt x="1578" y="255"/>
                    <a:pt x="1573" y="255"/>
                  </a:cubicBezTo>
                  <a:cubicBezTo>
                    <a:pt x="1571" y="255"/>
                    <a:pt x="1571" y="255"/>
                    <a:pt x="1571" y="253"/>
                  </a:cubicBezTo>
                  <a:cubicBezTo>
                    <a:pt x="1571" y="247"/>
                    <a:pt x="1571" y="242"/>
                    <a:pt x="1571" y="236"/>
                  </a:cubicBezTo>
                  <a:cubicBezTo>
                    <a:pt x="1571" y="235"/>
                    <a:pt x="1571" y="234"/>
                    <a:pt x="1571" y="233"/>
                  </a:cubicBezTo>
                  <a:cubicBezTo>
                    <a:pt x="1570" y="233"/>
                    <a:pt x="1569" y="234"/>
                    <a:pt x="1569" y="234"/>
                  </a:cubicBezTo>
                  <a:cubicBezTo>
                    <a:pt x="1559" y="250"/>
                    <a:pt x="1544" y="258"/>
                    <a:pt x="1525" y="258"/>
                  </a:cubicBezTo>
                  <a:cubicBezTo>
                    <a:pt x="1510" y="259"/>
                    <a:pt x="1496" y="255"/>
                    <a:pt x="1485" y="243"/>
                  </a:cubicBezTo>
                  <a:cubicBezTo>
                    <a:pt x="1479" y="237"/>
                    <a:pt x="1474" y="229"/>
                    <a:pt x="1471" y="220"/>
                  </a:cubicBezTo>
                  <a:cubicBezTo>
                    <a:pt x="1464" y="197"/>
                    <a:pt x="1465" y="174"/>
                    <a:pt x="1474" y="152"/>
                  </a:cubicBezTo>
                  <a:cubicBezTo>
                    <a:pt x="1480" y="137"/>
                    <a:pt x="1491" y="125"/>
                    <a:pt x="1506" y="119"/>
                  </a:cubicBezTo>
                  <a:cubicBezTo>
                    <a:pt x="1518" y="114"/>
                    <a:pt x="1531" y="114"/>
                    <a:pt x="1543" y="117"/>
                  </a:cubicBezTo>
                  <a:cubicBezTo>
                    <a:pt x="1554" y="119"/>
                    <a:pt x="1562" y="125"/>
                    <a:pt x="1568" y="134"/>
                  </a:cubicBezTo>
                  <a:cubicBezTo>
                    <a:pt x="1569" y="135"/>
                    <a:pt x="1570" y="135"/>
                    <a:pt x="1570" y="136"/>
                  </a:cubicBezTo>
                  <a:cubicBezTo>
                    <a:pt x="1570" y="136"/>
                    <a:pt x="1570" y="136"/>
                    <a:pt x="1571" y="137"/>
                  </a:cubicBezTo>
                  <a:close/>
                  <a:moveTo>
                    <a:pt x="1571" y="184"/>
                  </a:moveTo>
                  <a:cubicBezTo>
                    <a:pt x="1571" y="180"/>
                    <a:pt x="1571" y="176"/>
                    <a:pt x="1571" y="172"/>
                  </a:cubicBezTo>
                  <a:cubicBezTo>
                    <a:pt x="1571" y="167"/>
                    <a:pt x="1570" y="163"/>
                    <a:pt x="1568" y="158"/>
                  </a:cubicBezTo>
                  <a:cubicBezTo>
                    <a:pt x="1562" y="144"/>
                    <a:pt x="1552" y="135"/>
                    <a:pt x="1536" y="134"/>
                  </a:cubicBezTo>
                  <a:cubicBezTo>
                    <a:pt x="1520" y="132"/>
                    <a:pt x="1508" y="138"/>
                    <a:pt x="1499" y="152"/>
                  </a:cubicBezTo>
                  <a:cubicBezTo>
                    <a:pt x="1496" y="155"/>
                    <a:pt x="1494" y="159"/>
                    <a:pt x="1493" y="163"/>
                  </a:cubicBezTo>
                  <a:cubicBezTo>
                    <a:pt x="1489" y="175"/>
                    <a:pt x="1489" y="186"/>
                    <a:pt x="1490" y="198"/>
                  </a:cubicBezTo>
                  <a:cubicBezTo>
                    <a:pt x="1490" y="205"/>
                    <a:pt x="1492" y="212"/>
                    <a:pt x="1495" y="218"/>
                  </a:cubicBezTo>
                  <a:cubicBezTo>
                    <a:pt x="1508" y="244"/>
                    <a:pt x="1538" y="244"/>
                    <a:pt x="1553" y="232"/>
                  </a:cubicBezTo>
                  <a:cubicBezTo>
                    <a:pt x="1563" y="224"/>
                    <a:pt x="1568" y="214"/>
                    <a:pt x="1570" y="202"/>
                  </a:cubicBezTo>
                  <a:cubicBezTo>
                    <a:pt x="1571" y="196"/>
                    <a:pt x="1571" y="190"/>
                    <a:pt x="1571" y="184"/>
                  </a:cubicBezTo>
                  <a:close/>
                  <a:moveTo>
                    <a:pt x="417" y="67"/>
                  </a:moveTo>
                  <a:cubicBezTo>
                    <a:pt x="431" y="107"/>
                    <a:pt x="446" y="146"/>
                    <a:pt x="460" y="186"/>
                  </a:cubicBezTo>
                  <a:cubicBezTo>
                    <a:pt x="468" y="208"/>
                    <a:pt x="476" y="230"/>
                    <a:pt x="484" y="252"/>
                  </a:cubicBezTo>
                  <a:cubicBezTo>
                    <a:pt x="485" y="255"/>
                    <a:pt x="485" y="255"/>
                    <a:pt x="489" y="255"/>
                  </a:cubicBezTo>
                  <a:cubicBezTo>
                    <a:pt x="494" y="255"/>
                    <a:pt x="500" y="255"/>
                    <a:pt x="506" y="255"/>
                  </a:cubicBezTo>
                  <a:cubicBezTo>
                    <a:pt x="511" y="255"/>
                    <a:pt x="509" y="256"/>
                    <a:pt x="511" y="251"/>
                  </a:cubicBezTo>
                  <a:cubicBezTo>
                    <a:pt x="534" y="190"/>
                    <a:pt x="557" y="128"/>
                    <a:pt x="579" y="67"/>
                  </a:cubicBezTo>
                  <a:cubicBezTo>
                    <a:pt x="580" y="66"/>
                    <a:pt x="580" y="65"/>
                    <a:pt x="580" y="64"/>
                  </a:cubicBezTo>
                  <a:cubicBezTo>
                    <a:pt x="573" y="64"/>
                    <a:pt x="566" y="64"/>
                    <a:pt x="559" y="63"/>
                  </a:cubicBezTo>
                  <a:cubicBezTo>
                    <a:pt x="557" y="63"/>
                    <a:pt x="556" y="64"/>
                    <a:pt x="555" y="66"/>
                  </a:cubicBezTo>
                  <a:cubicBezTo>
                    <a:pt x="553" y="73"/>
                    <a:pt x="550" y="81"/>
                    <a:pt x="547" y="88"/>
                  </a:cubicBezTo>
                  <a:cubicBezTo>
                    <a:pt x="531" y="133"/>
                    <a:pt x="515" y="178"/>
                    <a:pt x="499" y="223"/>
                  </a:cubicBezTo>
                  <a:cubicBezTo>
                    <a:pt x="499" y="224"/>
                    <a:pt x="499" y="226"/>
                    <a:pt x="497" y="226"/>
                  </a:cubicBezTo>
                  <a:cubicBezTo>
                    <a:pt x="497" y="225"/>
                    <a:pt x="497" y="225"/>
                    <a:pt x="496" y="224"/>
                  </a:cubicBezTo>
                  <a:cubicBezTo>
                    <a:pt x="484" y="188"/>
                    <a:pt x="471" y="152"/>
                    <a:pt x="459" y="116"/>
                  </a:cubicBezTo>
                  <a:cubicBezTo>
                    <a:pt x="453" y="100"/>
                    <a:pt x="447" y="83"/>
                    <a:pt x="441" y="66"/>
                  </a:cubicBezTo>
                  <a:cubicBezTo>
                    <a:pt x="441" y="64"/>
                    <a:pt x="440" y="63"/>
                    <a:pt x="438" y="63"/>
                  </a:cubicBezTo>
                  <a:cubicBezTo>
                    <a:pt x="434" y="64"/>
                    <a:pt x="429" y="64"/>
                    <a:pt x="425" y="64"/>
                  </a:cubicBezTo>
                  <a:cubicBezTo>
                    <a:pt x="422" y="64"/>
                    <a:pt x="419" y="64"/>
                    <a:pt x="416" y="64"/>
                  </a:cubicBezTo>
                  <a:cubicBezTo>
                    <a:pt x="416" y="65"/>
                    <a:pt x="416" y="66"/>
                    <a:pt x="417" y="67"/>
                  </a:cubicBezTo>
                  <a:close/>
                  <a:moveTo>
                    <a:pt x="1117" y="246"/>
                  </a:moveTo>
                  <a:cubicBezTo>
                    <a:pt x="1117" y="247"/>
                    <a:pt x="1117" y="248"/>
                    <a:pt x="1118" y="249"/>
                  </a:cubicBezTo>
                  <a:cubicBezTo>
                    <a:pt x="1120" y="249"/>
                    <a:pt x="1121" y="250"/>
                    <a:pt x="1122" y="251"/>
                  </a:cubicBezTo>
                  <a:cubicBezTo>
                    <a:pt x="1129" y="253"/>
                    <a:pt x="1136" y="255"/>
                    <a:pt x="1143" y="257"/>
                  </a:cubicBezTo>
                  <a:cubicBezTo>
                    <a:pt x="1159" y="260"/>
                    <a:pt x="1175" y="259"/>
                    <a:pt x="1191" y="253"/>
                  </a:cubicBezTo>
                  <a:cubicBezTo>
                    <a:pt x="1216" y="244"/>
                    <a:pt x="1227" y="223"/>
                    <a:pt x="1222" y="197"/>
                  </a:cubicBezTo>
                  <a:cubicBezTo>
                    <a:pt x="1220" y="186"/>
                    <a:pt x="1214" y="177"/>
                    <a:pt x="1205" y="170"/>
                  </a:cubicBezTo>
                  <a:cubicBezTo>
                    <a:pt x="1199" y="164"/>
                    <a:pt x="1192" y="160"/>
                    <a:pt x="1185" y="156"/>
                  </a:cubicBezTo>
                  <a:cubicBezTo>
                    <a:pt x="1177" y="151"/>
                    <a:pt x="1169" y="147"/>
                    <a:pt x="1161" y="141"/>
                  </a:cubicBezTo>
                  <a:cubicBezTo>
                    <a:pt x="1157" y="139"/>
                    <a:pt x="1153" y="136"/>
                    <a:pt x="1149" y="132"/>
                  </a:cubicBezTo>
                  <a:cubicBezTo>
                    <a:pt x="1145" y="128"/>
                    <a:pt x="1142" y="123"/>
                    <a:pt x="1141" y="117"/>
                  </a:cubicBezTo>
                  <a:cubicBezTo>
                    <a:pt x="1140" y="113"/>
                    <a:pt x="1140" y="110"/>
                    <a:pt x="1141" y="106"/>
                  </a:cubicBezTo>
                  <a:cubicBezTo>
                    <a:pt x="1141" y="100"/>
                    <a:pt x="1143" y="95"/>
                    <a:pt x="1147" y="91"/>
                  </a:cubicBezTo>
                  <a:cubicBezTo>
                    <a:pt x="1152" y="86"/>
                    <a:pt x="1158" y="84"/>
                    <a:pt x="1164" y="82"/>
                  </a:cubicBezTo>
                  <a:cubicBezTo>
                    <a:pt x="1171" y="80"/>
                    <a:pt x="1178" y="80"/>
                    <a:pt x="1185" y="81"/>
                  </a:cubicBezTo>
                  <a:cubicBezTo>
                    <a:pt x="1195" y="82"/>
                    <a:pt x="1205" y="85"/>
                    <a:pt x="1213" y="91"/>
                  </a:cubicBezTo>
                  <a:cubicBezTo>
                    <a:pt x="1214" y="91"/>
                    <a:pt x="1214" y="92"/>
                    <a:pt x="1215" y="92"/>
                  </a:cubicBezTo>
                  <a:cubicBezTo>
                    <a:pt x="1215" y="91"/>
                    <a:pt x="1215" y="91"/>
                    <a:pt x="1215" y="91"/>
                  </a:cubicBezTo>
                  <a:cubicBezTo>
                    <a:pt x="1215" y="86"/>
                    <a:pt x="1215" y="81"/>
                    <a:pt x="1215" y="75"/>
                  </a:cubicBezTo>
                  <a:cubicBezTo>
                    <a:pt x="1215" y="73"/>
                    <a:pt x="1216" y="69"/>
                    <a:pt x="1215" y="67"/>
                  </a:cubicBezTo>
                  <a:cubicBezTo>
                    <a:pt x="1213" y="65"/>
                    <a:pt x="1209" y="64"/>
                    <a:pt x="1206" y="63"/>
                  </a:cubicBezTo>
                  <a:cubicBezTo>
                    <a:pt x="1196" y="61"/>
                    <a:pt x="1185" y="60"/>
                    <a:pt x="1175" y="60"/>
                  </a:cubicBezTo>
                  <a:cubicBezTo>
                    <a:pt x="1168" y="61"/>
                    <a:pt x="1161" y="61"/>
                    <a:pt x="1155" y="64"/>
                  </a:cubicBezTo>
                  <a:cubicBezTo>
                    <a:pt x="1134" y="70"/>
                    <a:pt x="1120" y="83"/>
                    <a:pt x="1117" y="106"/>
                  </a:cubicBezTo>
                  <a:cubicBezTo>
                    <a:pt x="1116" y="121"/>
                    <a:pt x="1119" y="134"/>
                    <a:pt x="1130" y="145"/>
                  </a:cubicBezTo>
                  <a:cubicBezTo>
                    <a:pt x="1135" y="150"/>
                    <a:pt x="1141" y="154"/>
                    <a:pt x="1147" y="159"/>
                  </a:cubicBezTo>
                  <a:cubicBezTo>
                    <a:pt x="1154" y="163"/>
                    <a:pt x="1162" y="167"/>
                    <a:pt x="1169" y="172"/>
                  </a:cubicBezTo>
                  <a:cubicBezTo>
                    <a:pt x="1176" y="176"/>
                    <a:pt x="1183" y="181"/>
                    <a:pt x="1189" y="186"/>
                  </a:cubicBezTo>
                  <a:cubicBezTo>
                    <a:pt x="1197" y="193"/>
                    <a:pt x="1200" y="202"/>
                    <a:pt x="1200" y="212"/>
                  </a:cubicBezTo>
                  <a:cubicBezTo>
                    <a:pt x="1199" y="224"/>
                    <a:pt x="1193" y="231"/>
                    <a:pt x="1182" y="235"/>
                  </a:cubicBezTo>
                  <a:cubicBezTo>
                    <a:pt x="1179" y="236"/>
                    <a:pt x="1177" y="237"/>
                    <a:pt x="1174" y="237"/>
                  </a:cubicBezTo>
                  <a:cubicBezTo>
                    <a:pt x="1161" y="239"/>
                    <a:pt x="1149" y="237"/>
                    <a:pt x="1137" y="233"/>
                  </a:cubicBezTo>
                  <a:cubicBezTo>
                    <a:pt x="1130" y="230"/>
                    <a:pt x="1123" y="226"/>
                    <a:pt x="1117" y="221"/>
                  </a:cubicBezTo>
                  <a:cubicBezTo>
                    <a:pt x="1117" y="230"/>
                    <a:pt x="1117" y="238"/>
                    <a:pt x="1117" y="246"/>
                  </a:cubicBezTo>
                  <a:close/>
                  <a:moveTo>
                    <a:pt x="973" y="234"/>
                  </a:moveTo>
                  <a:cubicBezTo>
                    <a:pt x="973" y="235"/>
                    <a:pt x="972" y="237"/>
                    <a:pt x="971" y="238"/>
                  </a:cubicBezTo>
                  <a:cubicBezTo>
                    <a:pt x="962" y="251"/>
                    <a:pt x="949" y="258"/>
                    <a:pt x="933" y="258"/>
                  </a:cubicBezTo>
                  <a:cubicBezTo>
                    <a:pt x="926" y="259"/>
                    <a:pt x="919" y="258"/>
                    <a:pt x="912" y="255"/>
                  </a:cubicBezTo>
                  <a:cubicBezTo>
                    <a:pt x="898" y="249"/>
                    <a:pt x="890" y="239"/>
                    <a:pt x="888" y="224"/>
                  </a:cubicBezTo>
                  <a:cubicBezTo>
                    <a:pt x="888" y="218"/>
                    <a:pt x="888" y="212"/>
                    <a:pt x="889" y="206"/>
                  </a:cubicBezTo>
                  <a:cubicBezTo>
                    <a:pt x="892" y="195"/>
                    <a:pt x="899" y="187"/>
                    <a:pt x="909" y="181"/>
                  </a:cubicBezTo>
                  <a:cubicBezTo>
                    <a:pt x="917" y="177"/>
                    <a:pt x="925" y="175"/>
                    <a:pt x="933" y="174"/>
                  </a:cubicBezTo>
                  <a:cubicBezTo>
                    <a:pt x="946" y="172"/>
                    <a:pt x="958" y="171"/>
                    <a:pt x="970" y="169"/>
                  </a:cubicBezTo>
                  <a:cubicBezTo>
                    <a:pt x="971" y="169"/>
                    <a:pt x="972" y="169"/>
                    <a:pt x="972" y="169"/>
                  </a:cubicBezTo>
                  <a:cubicBezTo>
                    <a:pt x="974" y="168"/>
                    <a:pt x="974" y="168"/>
                    <a:pt x="974" y="166"/>
                  </a:cubicBezTo>
                  <a:cubicBezTo>
                    <a:pt x="974" y="160"/>
                    <a:pt x="973" y="154"/>
                    <a:pt x="971" y="148"/>
                  </a:cubicBezTo>
                  <a:cubicBezTo>
                    <a:pt x="966" y="138"/>
                    <a:pt x="958" y="134"/>
                    <a:pt x="948" y="134"/>
                  </a:cubicBezTo>
                  <a:cubicBezTo>
                    <a:pt x="932" y="133"/>
                    <a:pt x="919" y="138"/>
                    <a:pt x="906" y="147"/>
                  </a:cubicBezTo>
                  <a:cubicBezTo>
                    <a:pt x="905" y="148"/>
                    <a:pt x="903" y="149"/>
                    <a:pt x="902" y="150"/>
                  </a:cubicBezTo>
                  <a:cubicBezTo>
                    <a:pt x="901" y="150"/>
                    <a:pt x="901" y="149"/>
                    <a:pt x="901" y="148"/>
                  </a:cubicBezTo>
                  <a:cubicBezTo>
                    <a:pt x="901" y="142"/>
                    <a:pt x="901" y="136"/>
                    <a:pt x="901" y="130"/>
                  </a:cubicBezTo>
                  <a:cubicBezTo>
                    <a:pt x="901" y="128"/>
                    <a:pt x="902" y="127"/>
                    <a:pt x="904" y="126"/>
                  </a:cubicBezTo>
                  <a:cubicBezTo>
                    <a:pt x="908" y="124"/>
                    <a:pt x="912" y="122"/>
                    <a:pt x="917" y="121"/>
                  </a:cubicBezTo>
                  <a:cubicBezTo>
                    <a:pt x="927" y="118"/>
                    <a:pt x="936" y="115"/>
                    <a:pt x="947" y="115"/>
                  </a:cubicBezTo>
                  <a:cubicBezTo>
                    <a:pt x="953" y="115"/>
                    <a:pt x="959" y="115"/>
                    <a:pt x="965" y="117"/>
                  </a:cubicBezTo>
                  <a:cubicBezTo>
                    <a:pt x="981" y="121"/>
                    <a:pt x="990" y="131"/>
                    <a:pt x="994" y="147"/>
                  </a:cubicBezTo>
                  <a:cubicBezTo>
                    <a:pt x="995" y="153"/>
                    <a:pt x="996" y="159"/>
                    <a:pt x="996" y="165"/>
                  </a:cubicBezTo>
                  <a:cubicBezTo>
                    <a:pt x="996" y="194"/>
                    <a:pt x="996" y="223"/>
                    <a:pt x="996" y="252"/>
                  </a:cubicBezTo>
                  <a:cubicBezTo>
                    <a:pt x="996" y="252"/>
                    <a:pt x="996" y="252"/>
                    <a:pt x="996" y="253"/>
                  </a:cubicBezTo>
                  <a:cubicBezTo>
                    <a:pt x="996" y="255"/>
                    <a:pt x="995" y="255"/>
                    <a:pt x="994" y="255"/>
                  </a:cubicBezTo>
                  <a:cubicBezTo>
                    <a:pt x="989" y="255"/>
                    <a:pt x="984" y="255"/>
                    <a:pt x="979" y="255"/>
                  </a:cubicBezTo>
                  <a:cubicBezTo>
                    <a:pt x="978" y="255"/>
                    <a:pt x="977" y="255"/>
                    <a:pt x="976" y="255"/>
                  </a:cubicBezTo>
                  <a:cubicBezTo>
                    <a:pt x="975" y="255"/>
                    <a:pt x="974" y="254"/>
                    <a:pt x="974" y="253"/>
                  </a:cubicBezTo>
                  <a:cubicBezTo>
                    <a:pt x="974" y="248"/>
                    <a:pt x="974" y="243"/>
                    <a:pt x="974" y="238"/>
                  </a:cubicBezTo>
                  <a:cubicBezTo>
                    <a:pt x="974" y="237"/>
                    <a:pt x="974" y="236"/>
                    <a:pt x="974" y="234"/>
                  </a:cubicBezTo>
                  <a:cubicBezTo>
                    <a:pt x="974" y="234"/>
                    <a:pt x="974" y="234"/>
                    <a:pt x="973" y="234"/>
                  </a:cubicBezTo>
                  <a:close/>
                  <a:moveTo>
                    <a:pt x="974" y="186"/>
                  </a:moveTo>
                  <a:cubicBezTo>
                    <a:pt x="973" y="186"/>
                    <a:pt x="973" y="186"/>
                    <a:pt x="972" y="186"/>
                  </a:cubicBezTo>
                  <a:cubicBezTo>
                    <a:pt x="960" y="188"/>
                    <a:pt x="949" y="189"/>
                    <a:pt x="937" y="191"/>
                  </a:cubicBezTo>
                  <a:cubicBezTo>
                    <a:pt x="931" y="192"/>
                    <a:pt x="926" y="194"/>
                    <a:pt x="921" y="196"/>
                  </a:cubicBezTo>
                  <a:cubicBezTo>
                    <a:pt x="916" y="199"/>
                    <a:pt x="913" y="203"/>
                    <a:pt x="911" y="209"/>
                  </a:cubicBezTo>
                  <a:cubicBezTo>
                    <a:pt x="911" y="210"/>
                    <a:pt x="911" y="212"/>
                    <a:pt x="911" y="213"/>
                  </a:cubicBezTo>
                  <a:cubicBezTo>
                    <a:pt x="909" y="226"/>
                    <a:pt x="916" y="236"/>
                    <a:pt x="928" y="239"/>
                  </a:cubicBezTo>
                  <a:cubicBezTo>
                    <a:pt x="946" y="243"/>
                    <a:pt x="963" y="235"/>
                    <a:pt x="971" y="217"/>
                  </a:cubicBezTo>
                  <a:cubicBezTo>
                    <a:pt x="975" y="207"/>
                    <a:pt x="974" y="197"/>
                    <a:pt x="974" y="186"/>
                  </a:cubicBezTo>
                  <a:close/>
                  <a:moveTo>
                    <a:pt x="1807" y="180"/>
                  </a:moveTo>
                  <a:cubicBezTo>
                    <a:pt x="1807" y="184"/>
                    <a:pt x="1807" y="188"/>
                    <a:pt x="1807" y="192"/>
                  </a:cubicBezTo>
                  <a:cubicBezTo>
                    <a:pt x="1807" y="200"/>
                    <a:pt x="1806" y="208"/>
                    <a:pt x="1803" y="216"/>
                  </a:cubicBezTo>
                  <a:cubicBezTo>
                    <a:pt x="1793" y="240"/>
                    <a:pt x="1776" y="255"/>
                    <a:pt x="1749" y="258"/>
                  </a:cubicBezTo>
                  <a:cubicBezTo>
                    <a:pt x="1738" y="259"/>
                    <a:pt x="1727" y="259"/>
                    <a:pt x="1717" y="255"/>
                  </a:cubicBezTo>
                  <a:cubicBezTo>
                    <a:pt x="1698" y="249"/>
                    <a:pt x="1685" y="237"/>
                    <a:pt x="1678" y="218"/>
                  </a:cubicBezTo>
                  <a:cubicBezTo>
                    <a:pt x="1670" y="196"/>
                    <a:pt x="1671" y="174"/>
                    <a:pt x="1680" y="153"/>
                  </a:cubicBezTo>
                  <a:cubicBezTo>
                    <a:pt x="1689" y="131"/>
                    <a:pt x="1706" y="119"/>
                    <a:pt x="1729" y="116"/>
                  </a:cubicBezTo>
                  <a:cubicBezTo>
                    <a:pt x="1740" y="114"/>
                    <a:pt x="1750" y="114"/>
                    <a:pt x="1761" y="117"/>
                  </a:cubicBezTo>
                  <a:cubicBezTo>
                    <a:pt x="1782" y="122"/>
                    <a:pt x="1796" y="135"/>
                    <a:pt x="1803" y="155"/>
                  </a:cubicBezTo>
                  <a:cubicBezTo>
                    <a:pt x="1806" y="164"/>
                    <a:pt x="1807" y="172"/>
                    <a:pt x="1807" y="180"/>
                  </a:cubicBezTo>
                  <a:close/>
                  <a:moveTo>
                    <a:pt x="1695" y="188"/>
                  </a:moveTo>
                  <a:cubicBezTo>
                    <a:pt x="1695" y="194"/>
                    <a:pt x="1696" y="201"/>
                    <a:pt x="1698" y="208"/>
                  </a:cubicBezTo>
                  <a:cubicBezTo>
                    <a:pt x="1702" y="221"/>
                    <a:pt x="1710" y="231"/>
                    <a:pt x="1722" y="236"/>
                  </a:cubicBezTo>
                  <a:cubicBezTo>
                    <a:pt x="1730" y="239"/>
                    <a:pt x="1738" y="240"/>
                    <a:pt x="1746" y="239"/>
                  </a:cubicBezTo>
                  <a:cubicBezTo>
                    <a:pt x="1763" y="238"/>
                    <a:pt x="1775" y="229"/>
                    <a:pt x="1781" y="213"/>
                  </a:cubicBezTo>
                  <a:cubicBezTo>
                    <a:pt x="1783" y="207"/>
                    <a:pt x="1784" y="201"/>
                    <a:pt x="1785" y="194"/>
                  </a:cubicBezTo>
                  <a:cubicBezTo>
                    <a:pt x="1785" y="182"/>
                    <a:pt x="1785" y="171"/>
                    <a:pt x="1781" y="160"/>
                  </a:cubicBezTo>
                  <a:cubicBezTo>
                    <a:pt x="1777" y="151"/>
                    <a:pt x="1771" y="143"/>
                    <a:pt x="1762" y="138"/>
                  </a:cubicBezTo>
                  <a:cubicBezTo>
                    <a:pt x="1754" y="134"/>
                    <a:pt x="1746" y="133"/>
                    <a:pt x="1737" y="134"/>
                  </a:cubicBezTo>
                  <a:cubicBezTo>
                    <a:pt x="1719" y="135"/>
                    <a:pt x="1705" y="145"/>
                    <a:pt x="1699" y="163"/>
                  </a:cubicBezTo>
                  <a:cubicBezTo>
                    <a:pt x="1696" y="171"/>
                    <a:pt x="1696" y="179"/>
                    <a:pt x="1695" y="188"/>
                  </a:cubicBezTo>
                  <a:close/>
                  <a:moveTo>
                    <a:pt x="1421" y="238"/>
                  </a:moveTo>
                  <a:cubicBezTo>
                    <a:pt x="1421" y="243"/>
                    <a:pt x="1421" y="248"/>
                    <a:pt x="1421" y="253"/>
                  </a:cubicBezTo>
                  <a:cubicBezTo>
                    <a:pt x="1421" y="254"/>
                    <a:pt x="1422" y="255"/>
                    <a:pt x="1423" y="255"/>
                  </a:cubicBezTo>
                  <a:cubicBezTo>
                    <a:pt x="1429" y="255"/>
                    <a:pt x="1435" y="255"/>
                    <a:pt x="1441" y="255"/>
                  </a:cubicBezTo>
                  <a:cubicBezTo>
                    <a:pt x="1442" y="255"/>
                    <a:pt x="1443" y="255"/>
                    <a:pt x="1443" y="253"/>
                  </a:cubicBezTo>
                  <a:cubicBezTo>
                    <a:pt x="1443" y="252"/>
                    <a:pt x="1443" y="252"/>
                    <a:pt x="1443" y="251"/>
                  </a:cubicBezTo>
                  <a:cubicBezTo>
                    <a:pt x="1443" y="208"/>
                    <a:pt x="1443" y="165"/>
                    <a:pt x="1443" y="122"/>
                  </a:cubicBezTo>
                  <a:cubicBezTo>
                    <a:pt x="1443" y="122"/>
                    <a:pt x="1443" y="121"/>
                    <a:pt x="1443" y="120"/>
                  </a:cubicBezTo>
                  <a:cubicBezTo>
                    <a:pt x="1443" y="119"/>
                    <a:pt x="1442" y="118"/>
                    <a:pt x="1441" y="118"/>
                  </a:cubicBezTo>
                  <a:cubicBezTo>
                    <a:pt x="1435" y="118"/>
                    <a:pt x="1429" y="118"/>
                    <a:pt x="1423" y="118"/>
                  </a:cubicBezTo>
                  <a:cubicBezTo>
                    <a:pt x="1421" y="118"/>
                    <a:pt x="1421" y="119"/>
                    <a:pt x="1421" y="121"/>
                  </a:cubicBezTo>
                  <a:cubicBezTo>
                    <a:pt x="1421" y="121"/>
                    <a:pt x="1421" y="122"/>
                    <a:pt x="1421" y="123"/>
                  </a:cubicBezTo>
                  <a:cubicBezTo>
                    <a:pt x="1421" y="147"/>
                    <a:pt x="1421" y="172"/>
                    <a:pt x="1421" y="196"/>
                  </a:cubicBezTo>
                  <a:cubicBezTo>
                    <a:pt x="1421" y="202"/>
                    <a:pt x="1420" y="208"/>
                    <a:pt x="1419" y="214"/>
                  </a:cubicBezTo>
                  <a:cubicBezTo>
                    <a:pt x="1412" y="233"/>
                    <a:pt x="1395" y="243"/>
                    <a:pt x="1375" y="239"/>
                  </a:cubicBezTo>
                  <a:cubicBezTo>
                    <a:pt x="1364" y="236"/>
                    <a:pt x="1357" y="228"/>
                    <a:pt x="1354" y="218"/>
                  </a:cubicBezTo>
                  <a:cubicBezTo>
                    <a:pt x="1352" y="210"/>
                    <a:pt x="1351" y="203"/>
                    <a:pt x="1351" y="196"/>
                  </a:cubicBezTo>
                  <a:cubicBezTo>
                    <a:pt x="1351" y="171"/>
                    <a:pt x="1351" y="147"/>
                    <a:pt x="1351" y="123"/>
                  </a:cubicBezTo>
                  <a:cubicBezTo>
                    <a:pt x="1351" y="122"/>
                    <a:pt x="1351" y="121"/>
                    <a:pt x="1351" y="120"/>
                  </a:cubicBezTo>
                  <a:cubicBezTo>
                    <a:pt x="1351" y="119"/>
                    <a:pt x="1351" y="118"/>
                    <a:pt x="1350" y="118"/>
                  </a:cubicBezTo>
                  <a:cubicBezTo>
                    <a:pt x="1344" y="118"/>
                    <a:pt x="1337" y="118"/>
                    <a:pt x="1331" y="118"/>
                  </a:cubicBezTo>
                  <a:cubicBezTo>
                    <a:pt x="1330" y="118"/>
                    <a:pt x="1329" y="119"/>
                    <a:pt x="1329" y="120"/>
                  </a:cubicBezTo>
                  <a:cubicBezTo>
                    <a:pt x="1329" y="120"/>
                    <a:pt x="1329" y="121"/>
                    <a:pt x="1329" y="122"/>
                  </a:cubicBezTo>
                  <a:cubicBezTo>
                    <a:pt x="1329" y="148"/>
                    <a:pt x="1329" y="174"/>
                    <a:pt x="1329" y="201"/>
                  </a:cubicBezTo>
                  <a:cubicBezTo>
                    <a:pt x="1329" y="210"/>
                    <a:pt x="1330" y="220"/>
                    <a:pt x="1334" y="229"/>
                  </a:cubicBezTo>
                  <a:cubicBezTo>
                    <a:pt x="1339" y="243"/>
                    <a:pt x="1348" y="253"/>
                    <a:pt x="1363" y="257"/>
                  </a:cubicBezTo>
                  <a:cubicBezTo>
                    <a:pt x="1370" y="258"/>
                    <a:pt x="1376" y="259"/>
                    <a:pt x="1383" y="258"/>
                  </a:cubicBezTo>
                  <a:cubicBezTo>
                    <a:pt x="1398" y="257"/>
                    <a:pt x="1409" y="251"/>
                    <a:pt x="1417" y="239"/>
                  </a:cubicBezTo>
                  <a:cubicBezTo>
                    <a:pt x="1418" y="237"/>
                    <a:pt x="1419" y="236"/>
                    <a:pt x="1421" y="234"/>
                  </a:cubicBezTo>
                  <a:cubicBezTo>
                    <a:pt x="1421" y="236"/>
                    <a:pt x="1421" y="237"/>
                    <a:pt x="1421" y="238"/>
                  </a:cubicBezTo>
                  <a:close/>
                  <a:moveTo>
                    <a:pt x="842" y="237"/>
                  </a:moveTo>
                  <a:cubicBezTo>
                    <a:pt x="842" y="242"/>
                    <a:pt x="842" y="247"/>
                    <a:pt x="842" y="251"/>
                  </a:cubicBezTo>
                  <a:cubicBezTo>
                    <a:pt x="842" y="255"/>
                    <a:pt x="842" y="255"/>
                    <a:pt x="846" y="255"/>
                  </a:cubicBezTo>
                  <a:cubicBezTo>
                    <a:pt x="851" y="255"/>
                    <a:pt x="856" y="255"/>
                    <a:pt x="860" y="255"/>
                  </a:cubicBezTo>
                  <a:cubicBezTo>
                    <a:pt x="865" y="255"/>
                    <a:pt x="864" y="256"/>
                    <a:pt x="864" y="251"/>
                  </a:cubicBezTo>
                  <a:cubicBezTo>
                    <a:pt x="864" y="208"/>
                    <a:pt x="864" y="165"/>
                    <a:pt x="864" y="123"/>
                  </a:cubicBezTo>
                  <a:cubicBezTo>
                    <a:pt x="864" y="122"/>
                    <a:pt x="864" y="121"/>
                    <a:pt x="864" y="120"/>
                  </a:cubicBezTo>
                  <a:cubicBezTo>
                    <a:pt x="865" y="119"/>
                    <a:pt x="864" y="118"/>
                    <a:pt x="862" y="118"/>
                  </a:cubicBezTo>
                  <a:cubicBezTo>
                    <a:pt x="857" y="118"/>
                    <a:pt x="851" y="118"/>
                    <a:pt x="846" y="118"/>
                  </a:cubicBezTo>
                  <a:cubicBezTo>
                    <a:pt x="842" y="118"/>
                    <a:pt x="842" y="118"/>
                    <a:pt x="842" y="122"/>
                  </a:cubicBezTo>
                  <a:cubicBezTo>
                    <a:pt x="842" y="122"/>
                    <a:pt x="842" y="123"/>
                    <a:pt x="842" y="123"/>
                  </a:cubicBezTo>
                  <a:cubicBezTo>
                    <a:pt x="842" y="147"/>
                    <a:pt x="842" y="171"/>
                    <a:pt x="842" y="195"/>
                  </a:cubicBezTo>
                  <a:cubicBezTo>
                    <a:pt x="842" y="200"/>
                    <a:pt x="842" y="206"/>
                    <a:pt x="841" y="211"/>
                  </a:cubicBezTo>
                  <a:cubicBezTo>
                    <a:pt x="836" y="232"/>
                    <a:pt x="818" y="243"/>
                    <a:pt x="797" y="239"/>
                  </a:cubicBezTo>
                  <a:cubicBezTo>
                    <a:pt x="787" y="236"/>
                    <a:pt x="780" y="230"/>
                    <a:pt x="776" y="220"/>
                  </a:cubicBezTo>
                  <a:cubicBezTo>
                    <a:pt x="774" y="213"/>
                    <a:pt x="773" y="205"/>
                    <a:pt x="773" y="198"/>
                  </a:cubicBezTo>
                  <a:cubicBezTo>
                    <a:pt x="773" y="182"/>
                    <a:pt x="773" y="166"/>
                    <a:pt x="773" y="151"/>
                  </a:cubicBezTo>
                  <a:cubicBezTo>
                    <a:pt x="773" y="141"/>
                    <a:pt x="773" y="131"/>
                    <a:pt x="773" y="121"/>
                  </a:cubicBezTo>
                  <a:cubicBezTo>
                    <a:pt x="773" y="118"/>
                    <a:pt x="773" y="118"/>
                    <a:pt x="770" y="118"/>
                  </a:cubicBezTo>
                  <a:cubicBezTo>
                    <a:pt x="765" y="118"/>
                    <a:pt x="759" y="118"/>
                    <a:pt x="754" y="118"/>
                  </a:cubicBezTo>
                  <a:cubicBezTo>
                    <a:pt x="751" y="118"/>
                    <a:pt x="751" y="118"/>
                    <a:pt x="751" y="121"/>
                  </a:cubicBezTo>
                  <a:cubicBezTo>
                    <a:pt x="751" y="149"/>
                    <a:pt x="751" y="176"/>
                    <a:pt x="751" y="203"/>
                  </a:cubicBezTo>
                  <a:cubicBezTo>
                    <a:pt x="751" y="212"/>
                    <a:pt x="752" y="221"/>
                    <a:pt x="755" y="229"/>
                  </a:cubicBezTo>
                  <a:cubicBezTo>
                    <a:pt x="760" y="245"/>
                    <a:pt x="771" y="254"/>
                    <a:pt x="787" y="257"/>
                  </a:cubicBezTo>
                  <a:cubicBezTo>
                    <a:pt x="793" y="258"/>
                    <a:pt x="798" y="259"/>
                    <a:pt x="804" y="258"/>
                  </a:cubicBezTo>
                  <a:cubicBezTo>
                    <a:pt x="818" y="257"/>
                    <a:pt x="829" y="252"/>
                    <a:pt x="837" y="241"/>
                  </a:cubicBezTo>
                  <a:cubicBezTo>
                    <a:pt x="839" y="239"/>
                    <a:pt x="840" y="237"/>
                    <a:pt x="842" y="234"/>
                  </a:cubicBezTo>
                  <a:cubicBezTo>
                    <a:pt x="843" y="235"/>
                    <a:pt x="842" y="236"/>
                    <a:pt x="842" y="237"/>
                  </a:cubicBezTo>
                  <a:close/>
                  <a:moveTo>
                    <a:pt x="647" y="248"/>
                  </a:moveTo>
                  <a:cubicBezTo>
                    <a:pt x="647" y="250"/>
                    <a:pt x="647" y="250"/>
                    <a:pt x="648" y="251"/>
                  </a:cubicBezTo>
                  <a:cubicBezTo>
                    <a:pt x="650" y="252"/>
                    <a:pt x="652" y="253"/>
                    <a:pt x="654" y="253"/>
                  </a:cubicBezTo>
                  <a:cubicBezTo>
                    <a:pt x="667" y="259"/>
                    <a:pt x="681" y="260"/>
                    <a:pt x="695" y="257"/>
                  </a:cubicBezTo>
                  <a:cubicBezTo>
                    <a:pt x="704" y="256"/>
                    <a:pt x="712" y="252"/>
                    <a:pt x="719" y="246"/>
                  </a:cubicBezTo>
                  <a:cubicBezTo>
                    <a:pt x="735" y="232"/>
                    <a:pt x="736" y="203"/>
                    <a:pt x="717" y="190"/>
                  </a:cubicBezTo>
                  <a:cubicBezTo>
                    <a:pt x="714" y="188"/>
                    <a:pt x="711" y="186"/>
                    <a:pt x="708" y="184"/>
                  </a:cubicBezTo>
                  <a:cubicBezTo>
                    <a:pt x="703" y="182"/>
                    <a:pt x="699" y="180"/>
                    <a:pt x="694" y="178"/>
                  </a:cubicBezTo>
                  <a:cubicBezTo>
                    <a:pt x="689" y="175"/>
                    <a:pt x="683" y="173"/>
                    <a:pt x="678" y="169"/>
                  </a:cubicBezTo>
                  <a:cubicBezTo>
                    <a:pt x="675" y="167"/>
                    <a:pt x="673" y="165"/>
                    <a:pt x="672" y="162"/>
                  </a:cubicBezTo>
                  <a:cubicBezTo>
                    <a:pt x="668" y="152"/>
                    <a:pt x="670" y="141"/>
                    <a:pt x="681" y="136"/>
                  </a:cubicBezTo>
                  <a:cubicBezTo>
                    <a:pt x="683" y="135"/>
                    <a:pt x="685" y="135"/>
                    <a:pt x="687" y="134"/>
                  </a:cubicBezTo>
                  <a:cubicBezTo>
                    <a:pt x="699" y="133"/>
                    <a:pt x="711" y="135"/>
                    <a:pt x="721" y="141"/>
                  </a:cubicBezTo>
                  <a:cubicBezTo>
                    <a:pt x="722" y="142"/>
                    <a:pt x="723" y="143"/>
                    <a:pt x="724" y="143"/>
                  </a:cubicBezTo>
                  <a:cubicBezTo>
                    <a:pt x="725" y="142"/>
                    <a:pt x="725" y="141"/>
                    <a:pt x="725" y="140"/>
                  </a:cubicBezTo>
                  <a:cubicBezTo>
                    <a:pt x="725" y="135"/>
                    <a:pt x="725" y="130"/>
                    <a:pt x="725" y="125"/>
                  </a:cubicBezTo>
                  <a:cubicBezTo>
                    <a:pt x="725" y="121"/>
                    <a:pt x="725" y="121"/>
                    <a:pt x="721" y="120"/>
                  </a:cubicBezTo>
                  <a:cubicBezTo>
                    <a:pt x="710" y="115"/>
                    <a:pt x="699" y="114"/>
                    <a:pt x="687" y="115"/>
                  </a:cubicBezTo>
                  <a:cubicBezTo>
                    <a:pt x="677" y="117"/>
                    <a:pt x="669" y="120"/>
                    <a:pt x="661" y="126"/>
                  </a:cubicBezTo>
                  <a:cubicBezTo>
                    <a:pt x="642" y="141"/>
                    <a:pt x="642" y="174"/>
                    <a:pt x="664" y="186"/>
                  </a:cubicBezTo>
                  <a:cubicBezTo>
                    <a:pt x="669" y="189"/>
                    <a:pt x="674" y="192"/>
                    <a:pt x="680" y="195"/>
                  </a:cubicBezTo>
                  <a:cubicBezTo>
                    <a:pt x="687" y="198"/>
                    <a:pt x="694" y="201"/>
                    <a:pt x="701" y="206"/>
                  </a:cubicBezTo>
                  <a:cubicBezTo>
                    <a:pt x="707" y="210"/>
                    <a:pt x="709" y="217"/>
                    <a:pt x="708" y="224"/>
                  </a:cubicBezTo>
                  <a:cubicBezTo>
                    <a:pt x="707" y="232"/>
                    <a:pt x="703" y="236"/>
                    <a:pt x="696" y="238"/>
                  </a:cubicBezTo>
                  <a:cubicBezTo>
                    <a:pt x="695" y="238"/>
                    <a:pt x="694" y="238"/>
                    <a:pt x="693" y="239"/>
                  </a:cubicBezTo>
                  <a:cubicBezTo>
                    <a:pt x="678" y="241"/>
                    <a:pt x="663" y="238"/>
                    <a:pt x="651" y="229"/>
                  </a:cubicBezTo>
                  <a:cubicBezTo>
                    <a:pt x="649" y="228"/>
                    <a:pt x="649" y="227"/>
                    <a:pt x="647" y="227"/>
                  </a:cubicBezTo>
                  <a:cubicBezTo>
                    <a:pt x="647" y="234"/>
                    <a:pt x="647" y="241"/>
                    <a:pt x="647" y="248"/>
                  </a:cubicBezTo>
                  <a:close/>
                  <a:moveTo>
                    <a:pt x="1275" y="78"/>
                  </a:moveTo>
                  <a:cubicBezTo>
                    <a:pt x="1269" y="80"/>
                    <a:pt x="1263" y="82"/>
                    <a:pt x="1257" y="84"/>
                  </a:cubicBezTo>
                  <a:cubicBezTo>
                    <a:pt x="1255" y="85"/>
                    <a:pt x="1255" y="86"/>
                    <a:pt x="1255" y="88"/>
                  </a:cubicBezTo>
                  <a:cubicBezTo>
                    <a:pt x="1255" y="97"/>
                    <a:pt x="1255" y="106"/>
                    <a:pt x="1255" y="114"/>
                  </a:cubicBezTo>
                  <a:cubicBezTo>
                    <a:pt x="1255" y="118"/>
                    <a:pt x="1255" y="118"/>
                    <a:pt x="1251" y="118"/>
                  </a:cubicBezTo>
                  <a:cubicBezTo>
                    <a:pt x="1245" y="118"/>
                    <a:pt x="1239" y="118"/>
                    <a:pt x="1234" y="118"/>
                  </a:cubicBezTo>
                  <a:cubicBezTo>
                    <a:pt x="1231" y="118"/>
                    <a:pt x="1231" y="118"/>
                    <a:pt x="1231" y="121"/>
                  </a:cubicBezTo>
                  <a:cubicBezTo>
                    <a:pt x="1231" y="125"/>
                    <a:pt x="1231" y="130"/>
                    <a:pt x="1231" y="134"/>
                  </a:cubicBezTo>
                  <a:cubicBezTo>
                    <a:pt x="1231" y="137"/>
                    <a:pt x="1231" y="137"/>
                    <a:pt x="1234" y="137"/>
                  </a:cubicBezTo>
                  <a:cubicBezTo>
                    <a:pt x="1239" y="137"/>
                    <a:pt x="1245" y="137"/>
                    <a:pt x="1250" y="137"/>
                  </a:cubicBezTo>
                  <a:cubicBezTo>
                    <a:pt x="1255" y="137"/>
                    <a:pt x="1255" y="137"/>
                    <a:pt x="1255" y="141"/>
                  </a:cubicBezTo>
                  <a:cubicBezTo>
                    <a:pt x="1255" y="167"/>
                    <a:pt x="1255" y="192"/>
                    <a:pt x="1255" y="217"/>
                  </a:cubicBezTo>
                  <a:cubicBezTo>
                    <a:pt x="1255" y="224"/>
                    <a:pt x="1255" y="230"/>
                    <a:pt x="1257" y="236"/>
                  </a:cubicBezTo>
                  <a:cubicBezTo>
                    <a:pt x="1260" y="245"/>
                    <a:pt x="1265" y="252"/>
                    <a:pt x="1274" y="255"/>
                  </a:cubicBezTo>
                  <a:cubicBezTo>
                    <a:pt x="1278" y="257"/>
                    <a:pt x="1282" y="258"/>
                    <a:pt x="1287" y="258"/>
                  </a:cubicBezTo>
                  <a:cubicBezTo>
                    <a:pt x="1294" y="259"/>
                    <a:pt x="1302" y="258"/>
                    <a:pt x="1309" y="255"/>
                  </a:cubicBezTo>
                  <a:cubicBezTo>
                    <a:pt x="1310" y="254"/>
                    <a:pt x="1311" y="253"/>
                    <a:pt x="1311" y="252"/>
                  </a:cubicBezTo>
                  <a:cubicBezTo>
                    <a:pt x="1311" y="249"/>
                    <a:pt x="1311" y="246"/>
                    <a:pt x="1311" y="243"/>
                  </a:cubicBezTo>
                  <a:cubicBezTo>
                    <a:pt x="1311" y="240"/>
                    <a:pt x="1311" y="238"/>
                    <a:pt x="1311" y="235"/>
                  </a:cubicBezTo>
                  <a:cubicBezTo>
                    <a:pt x="1303" y="239"/>
                    <a:pt x="1300" y="240"/>
                    <a:pt x="1294" y="239"/>
                  </a:cubicBezTo>
                  <a:cubicBezTo>
                    <a:pt x="1285" y="239"/>
                    <a:pt x="1280" y="234"/>
                    <a:pt x="1278" y="225"/>
                  </a:cubicBezTo>
                  <a:cubicBezTo>
                    <a:pt x="1277" y="221"/>
                    <a:pt x="1277" y="218"/>
                    <a:pt x="1277" y="214"/>
                  </a:cubicBezTo>
                  <a:cubicBezTo>
                    <a:pt x="1277" y="189"/>
                    <a:pt x="1277" y="165"/>
                    <a:pt x="1277" y="141"/>
                  </a:cubicBezTo>
                  <a:cubicBezTo>
                    <a:pt x="1277" y="140"/>
                    <a:pt x="1277" y="140"/>
                    <a:pt x="1277" y="139"/>
                  </a:cubicBezTo>
                  <a:cubicBezTo>
                    <a:pt x="1277" y="138"/>
                    <a:pt x="1277" y="137"/>
                    <a:pt x="1278" y="137"/>
                  </a:cubicBezTo>
                  <a:cubicBezTo>
                    <a:pt x="1279" y="137"/>
                    <a:pt x="1280" y="137"/>
                    <a:pt x="1281" y="137"/>
                  </a:cubicBezTo>
                  <a:cubicBezTo>
                    <a:pt x="1290" y="137"/>
                    <a:pt x="1299" y="137"/>
                    <a:pt x="1308" y="137"/>
                  </a:cubicBezTo>
                  <a:cubicBezTo>
                    <a:pt x="1311" y="137"/>
                    <a:pt x="1311" y="137"/>
                    <a:pt x="1311" y="134"/>
                  </a:cubicBezTo>
                  <a:cubicBezTo>
                    <a:pt x="1311" y="130"/>
                    <a:pt x="1311" y="125"/>
                    <a:pt x="1311" y="121"/>
                  </a:cubicBezTo>
                  <a:cubicBezTo>
                    <a:pt x="1311" y="118"/>
                    <a:pt x="1311" y="118"/>
                    <a:pt x="1308" y="118"/>
                  </a:cubicBezTo>
                  <a:cubicBezTo>
                    <a:pt x="1299" y="118"/>
                    <a:pt x="1291" y="118"/>
                    <a:pt x="1282" y="118"/>
                  </a:cubicBezTo>
                  <a:cubicBezTo>
                    <a:pt x="1277" y="118"/>
                    <a:pt x="1277" y="118"/>
                    <a:pt x="1277" y="113"/>
                  </a:cubicBezTo>
                  <a:cubicBezTo>
                    <a:pt x="1277" y="103"/>
                    <a:pt x="1277" y="92"/>
                    <a:pt x="1277" y="82"/>
                  </a:cubicBezTo>
                  <a:cubicBezTo>
                    <a:pt x="1277" y="81"/>
                    <a:pt x="1277" y="79"/>
                    <a:pt x="1276" y="78"/>
                  </a:cubicBezTo>
                  <a:cubicBezTo>
                    <a:pt x="1276" y="78"/>
                    <a:pt x="1275" y="78"/>
                    <a:pt x="1275" y="78"/>
                  </a:cubicBezTo>
                  <a:close/>
                  <a:moveTo>
                    <a:pt x="1028" y="192"/>
                  </a:moveTo>
                  <a:cubicBezTo>
                    <a:pt x="1028" y="212"/>
                    <a:pt x="1028" y="232"/>
                    <a:pt x="1028" y="252"/>
                  </a:cubicBezTo>
                  <a:cubicBezTo>
                    <a:pt x="1028" y="255"/>
                    <a:pt x="1028" y="255"/>
                    <a:pt x="1031" y="255"/>
                  </a:cubicBezTo>
                  <a:cubicBezTo>
                    <a:pt x="1036" y="255"/>
                    <a:pt x="1041" y="255"/>
                    <a:pt x="1046" y="255"/>
                  </a:cubicBezTo>
                  <a:cubicBezTo>
                    <a:pt x="1051" y="255"/>
                    <a:pt x="1050" y="256"/>
                    <a:pt x="1050" y="251"/>
                  </a:cubicBezTo>
                  <a:cubicBezTo>
                    <a:pt x="1050" y="186"/>
                    <a:pt x="1050" y="122"/>
                    <a:pt x="1050" y="57"/>
                  </a:cubicBezTo>
                  <a:cubicBezTo>
                    <a:pt x="1050" y="56"/>
                    <a:pt x="1050" y="55"/>
                    <a:pt x="1050" y="55"/>
                  </a:cubicBezTo>
                  <a:cubicBezTo>
                    <a:pt x="1050" y="53"/>
                    <a:pt x="1049" y="53"/>
                    <a:pt x="1048" y="53"/>
                  </a:cubicBezTo>
                  <a:cubicBezTo>
                    <a:pt x="1042" y="53"/>
                    <a:pt x="1036" y="53"/>
                    <a:pt x="1030" y="53"/>
                  </a:cubicBezTo>
                  <a:cubicBezTo>
                    <a:pt x="1029" y="53"/>
                    <a:pt x="1028" y="53"/>
                    <a:pt x="1028" y="55"/>
                  </a:cubicBezTo>
                  <a:cubicBezTo>
                    <a:pt x="1028" y="56"/>
                    <a:pt x="1028" y="57"/>
                    <a:pt x="1028" y="57"/>
                  </a:cubicBezTo>
                  <a:cubicBezTo>
                    <a:pt x="1028" y="89"/>
                    <a:pt x="1028" y="121"/>
                    <a:pt x="1028" y="154"/>
                  </a:cubicBezTo>
                  <a:cubicBezTo>
                    <a:pt x="1028" y="166"/>
                    <a:pt x="1028" y="179"/>
                    <a:pt x="1028" y="192"/>
                  </a:cubicBezTo>
                  <a:close/>
                  <a:moveTo>
                    <a:pt x="598" y="210"/>
                  </a:moveTo>
                  <a:cubicBezTo>
                    <a:pt x="598" y="224"/>
                    <a:pt x="598" y="238"/>
                    <a:pt x="598" y="252"/>
                  </a:cubicBezTo>
                  <a:cubicBezTo>
                    <a:pt x="598" y="255"/>
                    <a:pt x="598" y="255"/>
                    <a:pt x="601" y="255"/>
                  </a:cubicBezTo>
                  <a:cubicBezTo>
                    <a:pt x="606" y="255"/>
                    <a:pt x="611" y="255"/>
                    <a:pt x="616" y="255"/>
                  </a:cubicBezTo>
                  <a:cubicBezTo>
                    <a:pt x="621" y="255"/>
                    <a:pt x="620" y="256"/>
                    <a:pt x="620" y="251"/>
                  </a:cubicBezTo>
                  <a:cubicBezTo>
                    <a:pt x="620" y="208"/>
                    <a:pt x="620" y="165"/>
                    <a:pt x="620" y="123"/>
                  </a:cubicBezTo>
                  <a:cubicBezTo>
                    <a:pt x="620" y="122"/>
                    <a:pt x="620" y="121"/>
                    <a:pt x="620" y="120"/>
                  </a:cubicBezTo>
                  <a:cubicBezTo>
                    <a:pt x="620" y="119"/>
                    <a:pt x="619" y="118"/>
                    <a:pt x="618" y="118"/>
                  </a:cubicBezTo>
                  <a:cubicBezTo>
                    <a:pt x="612" y="118"/>
                    <a:pt x="606" y="118"/>
                    <a:pt x="600" y="118"/>
                  </a:cubicBezTo>
                  <a:cubicBezTo>
                    <a:pt x="599" y="118"/>
                    <a:pt x="598" y="119"/>
                    <a:pt x="598" y="121"/>
                  </a:cubicBezTo>
                  <a:cubicBezTo>
                    <a:pt x="598" y="121"/>
                    <a:pt x="598" y="122"/>
                    <a:pt x="598" y="123"/>
                  </a:cubicBezTo>
                  <a:cubicBezTo>
                    <a:pt x="598" y="144"/>
                    <a:pt x="598" y="165"/>
                    <a:pt x="598" y="186"/>
                  </a:cubicBezTo>
                  <a:cubicBezTo>
                    <a:pt x="598" y="194"/>
                    <a:pt x="598" y="202"/>
                    <a:pt x="598" y="210"/>
                  </a:cubicBezTo>
                  <a:close/>
                  <a:moveTo>
                    <a:pt x="1648" y="146"/>
                  </a:moveTo>
                  <a:cubicBezTo>
                    <a:pt x="1648" y="138"/>
                    <a:pt x="1648" y="130"/>
                    <a:pt x="1648" y="122"/>
                  </a:cubicBezTo>
                  <a:cubicBezTo>
                    <a:pt x="1648" y="118"/>
                    <a:pt x="1648" y="118"/>
                    <a:pt x="1644" y="118"/>
                  </a:cubicBezTo>
                  <a:cubicBezTo>
                    <a:pt x="1640" y="118"/>
                    <a:pt x="1635" y="118"/>
                    <a:pt x="1631" y="118"/>
                  </a:cubicBezTo>
                  <a:cubicBezTo>
                    <a:pt x="1626" y="118"/>
                    <a:pt x="1626" y="118"/>
                    <a:pt x="1626" y="123"/>
                  </a:cubicBezTo>
                  <a:cubicBezTo>
                    <a:pt x="1626" y="165"/>
                    <a:pt x="1626" y="208"/>
                    <a:pt x="1626" y="251"/>
                  </a:cubicBezTo>
                  <a:cubicBezTo>
                    <a:pt x="1626" y="251"/>
                    <a:pt x="1626" y="252"/>
                    <a:pt x="1626" y="253"/>
                  </a:cubicBezTo>
                  <a:cubicBezTo>
                    <a:pt x="1626" y="255"/>
                    <a:pt x="1627" y="255"/>
                    <a:pt x="1628" y="255"/>
                  </a:cubicBezTo>
                  <a:cubicBezTo>
                    <a:pt x="1634" y="255"/>
                    <a:pt x="1640" y="255"/>
                    <a:pt x="1646" y="255"/>
                  </a:cubicBezTo>
                  <a:cubicBezTo>
                    <a:pt x="1648" y="255"/>
                    <a:pt x="1648" y="254"/>
                    <a:pt x="1648" y="253"/>
                  </a:cubicBezTo>
                  <a:cubicBezTo>
                    <a:pt x="1648" y="252"/>
                    <a:pt x="1648" y="251"/>
                    <a:pt x="1648" y="250"/>
                  </a:cubicBezTo>
                  <a:cubicBezTo>
                    <a:pt x="1648" y="229"/>
                    <a:pt x="1648" y="208"/>
                    <a:pt x="1648" y="187"/>
                  </a:cubicBezTo>
                  <a:cubicBezTo>
                    <a:pt x="1648" y="173"/>
                    <a:pt x="1648" y="159"/>
                    <a:pt x="1648" y="146"/>
                  </a:cubicBezTo>
                  <a:close/>
                  <a:moveTo>
                    <a:pt x="624" y="73"/>
                  </a:moveTo>
                  <a:cubicBezTo>
                    <a:pt x="624" y="65"/>
                    <a:pt x="618" y="59"/>
                    <a:pt x="609" y="59"/>
                  </a:cubicBezTo>
                  <a:cubicBezTo>
                    <a:pt x="601" y="59"/>
                    <a:pt x="595" y="66"/>
                    <a:pt x="595" y="74"/>
                  </a:cubicBezTo>
                  <a:cubicBezTo>
                    <a:pt x="595" y="82"/>
                    <a:pt x="601" y="88"/>
                    <a:pt x="610" y="88"/>
                  </a:cubicBezTo>
                  <a:cubicBezTo>
                    <a:pt x="618" y="88"/>
                    <a:pt x="624" y="81"/>
                    <a:pt x="624" y="73"/>
                  </a:cubicBezTo>
                  <a:close/>
                  <a:moveTo>
                    <a:pt x="1651" y="74"/>
                  </a:moveTo>
                  <a:cubicBezTo>
                    <a:pt x="1651" y="66"/>
                    <a:pt x="1645" y="59"/>
                    <a:pt x="1636" y="59"/>
                  </a:cubicBezTo>
                  <a:cubicBezTo>
                    <a:pt x="1628" y="59"/>
                    <a:pt x="1622" y="65"/>
                    <a:pt x="1622" y="73"/>
                  </a:cubicBezTo>
                  <a:cubicBezTo>
                    <a:pt x="1622" y="82"/>
                    <a:pt x="1628" y="88"/>
                    <a:pt x="1636" y="88"/>
                  </a:cubicBezTo>
                  <a:cubicBezTo>
                    <a:pt x="1645" y="88"/>
                    <a:pt x="1651" y="82"/>
                    <a:pt x="1651" y="7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p:txBody>
        </p:sp>
      </p:grpSp>
      <p:sp>
        <p:nvSpPr>
          <p:cNvPr id="181" name="TextBox 180"/>
          <p:cNvSpPr txBox="1"/>
          <p:nvPr/>
        </p:nvSpPr>
        <p:spPr>
          <a:xfrm>
            <a:off x="8947508" y="5941639"/>
            <a:ext cx="2975983" cy="369332"/>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marL="0" marR="0" lvl="0" indent="0" algn="ctr" defTabSz="1242799"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Integrated</a:t>
            </a:r>
          </a:p>
          <a:p>
            <a:pPr marL="0" marR="0" lvl="0" indent="0" algn="ctr" defTabSz="1242799"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 custom apps</a:t>
            </a:r>
          </a:p>
        </p:txBody>
      </p:sp>
      <p:cxnSp>
        <p:nvCxnSpPr>
          <p:cNvPr id="11" name="Straight Arrow Connector 10"/>
          <p:cNvCxnSpPr/>
          <p:nvPr/>
        </p:nvCxnSpPr>
        <p:spPr>
          <a:xfrm>
            <a:off x="5684514" y="3156845"/>
            <a:ext cx="1160440" cy="0"/>
          </a:xfrm>
          <a:prstGeom prst="straightConnector1">
            <a:avLst/>
          </a:prstGeom>
          <a:ln w="28575" cap="rnd">
            <a:solidFill>
              <a:schemeClr val="accent3"/>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0" name="Freeform 38"/>
          <p:cNvSpPr>
            <a:spLocks/>
          </p:cNvSpPr>
          <p:nvPr/>
        </p:nvSpPr>
        <p:spPr bwMode="auto">
          <a:xfrm>
            <a:off x="5229114" y="472766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TextBox 109"/>
          <p:cNvSpPr txBox="1"/>
          <p:nvPr/>
        </p:nvSpPr>
        <p:spPr>
          <a:xfrm>
            <a:off x="5094927" y="6045110"/>
            <a:ext cx="1750026" cy="166199"/>
          </a:xfrm>
          <a:prstGeom prst="rect">
            <a:avLst/>
          </a:prstGeom>
          <a:noFill/>
        </p:spPr>
        <p:txBody>
          <a:bodyPr wrap="square" lIns="0" tIns="0" rIns="0" bIns="0" rtlCol="0">
            <a:spAutoFit/>
          </a:bodyPr>
          <a:lstStyle/>
          <a:p>
            <a:pPr marL="0" marR="0" lvl="0" indent="0" algn="ctr" defTabSz="1218316"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SaaS apps </a:t>
            </a:r>
          </a:p>
        </p:txBody>
      </p:sp>
      <p:pic>
        <p:nvPicPr>
          <p:cNvPr id="120" name="Picture 119"/>
          <p:cNvPicPr>
            <a:picLocks noChangeAspect="1"/>
          </p:cNvPicPr>
          <p:nvPr/>
        </p:nvPicPr>
        <p:blipFill>
          <a:blip r:embed="rId3" cstate="email">
            <a:lum bright="100000"/>
            <a:extLst>
              <a:ext uri="{28A0092B-C50C-407E-A947-70E740481C1C}">
                <a14:useLocalDpi xmlns:a14="http://schemas.microsoft.com/office/drawing/2010/main"/>
              </a:ext>
            </a:extLst>
          </a:blip>
          <a:stretch>
            <a:fillRect/>
          </a:stretch>
        </p:blipFill>
        <p:spPr>
          <a:xfrm>
            <a:off x="811369" y="3437613"/>
            <a:ext cx="1538912" cy="290002"/>
          </a:xfrm>
          <a:prstGeom prst="rect">
            <a:avLst/>
          </a:prstGeom>
        </p:spPr>
      </p:pic>
      <p:sp>
        <p:nvSpPr>
          <p:cNvPr id="121" name="TextBox 120"/>
          <p:cNvSpPr txBox="1"/>
          <p:nvPr/>
        </p:nvSpPr>
        <p:spPr>
          <a:xfrm>
            <a:off x="3608389" y="2758330"/>
            <a:ext cx="2023994" cy="166199"/>
          </a:xfrm>
          <a:prstGeom prst="rect">
            <a:avLst/>
          </a:prstGeom>
        </p:spPr>
        <p:txBody>
          <a:bodyPr wrap="square" lIns="0" tIns="0" rIns="0" bIns="0" rtlCol="0">
            <a:spAutoFit/>
          </a:bodyPr>
          <a:lstStyle/>
          <a:p>
            <a:pPr marL="0" marR="0" lvl="0" indent="0" defTabSz="895747" eaLnBrk="1" fontAlgn="base" latinLnBrk="0" hangingPunct="1">
              <a:lnSpc>
                <a:spcPct val="90000"/>
              </a:lnSpc>
              <a:spcBef>
                <a:spcPct val="0"/>
              </a:spcBef>
              <a:spcAft>
                <a:spcPct val="0"/>
              </a:spcAft>
              <a:buClrTx/>
              <a:buSzPct val="80000"/>
              <a:buFontTx/>
              <a:buNone/>
              <a:tabLst/>
              <a:defRPr/>
            </a:pPr>
            <a:r>
              <a:rPr kumimoji="0" lang="en-US" sz="1200" b="1" i="0" u="none" strike="noStrike" kern="0" cap="none" spc="0" normalizeH="0" baseline="0" noProof="0" dirty="0">
                <a:ln>
                  <a:noFill/>
                </a:ln>
                <a:solidFill>
                  <a:schemeClr val="bg1"/>
                </a:solidFill>
                <a:effectLst/>
                <a:uLnTx/>
                <a:uFillTx/>
                <a:ea typeface="ＭＳ Ｐゴシック" charset="0"/>
                <a:cs typeface="Segoe UI Semibold" panose="020B0702040204020203" pitchFamily="34" charset="0"/>
              </a:rPr>
              <a:t>OTHER DIRECTORIES</a:t>
            </a:r>
          </a:p>
        </p:txBody>
      </p:sp>
      <p:sp>
        <p:nvSpPr>
          <p:cNvPr id="123" name="Freeform 38"/>
          <p:cNvSpPr>
            <a:spLocks/>
          </p:cNvSpPr>
          <p:nvPr/>
        </p:nvSpPr>
        <p:spPr bwMode="auto">
          <a:xfrm>
            <a:off x="3609230" y="3196701"/>
            <a:ext cx="723538" cy="475767"/>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25" name="Picture 1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6880" y="2591672"/>
            <a:ext cx="809643" cy="543052"/>
          </a:xfrm>
          <a:prstGeom prst="rect">
            <a:avLst/>
          </a:prstGeom>
        </p:spPr>
      </p:pic>
      <p:grpSp>
        <p:nvGrpSpPr>
          <p:cNvPr id="128" name="Group 127"/>
          <p:cNvGrpSpPr/>
          <p:nvPr/>
        </p:nvGrpSpPr>
        <p:grpSpPr>
          <a:xfrm>
            <a:off x="4570114" y="3199993"/>
            <a:ext cx="540423" cy="501759"/>
            <a:chOff x="7192001" y="4879921"/>
            <a:chExt cx="1417152" cy="1315766"/>
          </a:xfrm>
        </p:grpSpPr>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2001" y="4879921"/>
              <a:ext cx="790842" cy="1083454"/>
            </a:xfrm>
            <a:prstGeom prst="rect">
              <a:avLst/>
            </a:prstGeom>
          </p:spPr>
        </p:pic>
        <p:pic>
          <p:nvPicPr>
            <p:cNvPr id="130" name="Picture 1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1511" y="5001792"/>
              <a:ext cx="790842" cy="1083454"/>
            </a:xfrm>
            <a:prstGeom prst="rect">
              <a:avLst/>
            </a:prstGeom>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18311" y="5112233"/>
              <a:ext cx="790842" cy="1083454"/>
            </a:xfrm>
            <a:prstGeom prst="rect">
              <a:avLst/>
            </a:prstGeom>
          </p:spPr>
        </p:pic>
      </p:grpSp>
      <p:sp>
        <p:nvSpPr>
          <p:cNvPr id="132" name="Plus 131"/>
          <p:cNvSpPr/>
          <p:nvPr/>
        </p:nvSpPr>
        <p:spPr bwMode="auto">
          <a:xfrm>
            <a:off x="2739655" y="2932950"/>
            <a:ext cx="447083" cy="419832"/>
          </a:xfrm>
          <a:prstGeom prst="mathPlus">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895919"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dirty="0">
              <a:ln>
                <a:noFill/>
              </a:ln>
              <a:gradFill>
                <a:gsLst>
                  <a:gs pos="1250">
                    <a:schemeClr val="bg1"/>
                  </a:gs>
                  <a:gs pos="10417">
                    <a:schemeClr val="bg1"/>
                  </a:gs>
                </a:gsLst>
                <a:lin ang="5400000" scaled="0"/>
              </a:gradFill>
              <a:effectLst/>
              <a:uLnTx/>
              <a:uFillTx/>
            </a:endParaRPr>
          </a:p>
        </p:txBody>
      </p:sp>
      <p:sp>
        <p:nvSpPr>
          <p:cNvPr id="133" name="Rectangle 132"/>
          <p:cNvSpPr/>
          <p:nvPr/>
        </p:nvSpPr>
        <p:spPr bwMode="auto">
          <a:xfrm>
            <a:off x="454049" y="2326758"/>
            <a:ext cx="5181356" cy="1660174"/>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7" name="Group 6"/>
          <p:cNvGrpSpPr/>
          <p:nvPr/>
        </p:nvGrpSpPr>
        <p:grpSpPr>
          <a:xfrm>
            <a:off x="473659" y="4332195"/>
            <a:ext cx="3683130" cy="1933764"/>
            <a:chOff x="8257288" y="4332323"/>
            <a:chExt cx="3683652" cy="1934038"/>
          </a:xfrm>
        </p:grpSpPr>
        <p:sp>
          <p:nvSpPr>
            <p:cNvPr id="3" name="Rectangle 2"/>
            <p:cNvSpPr/>
            <p:nvPr/>
          </p:nvSpPr>
          <p:spPr>
            <a:xfrm>
              <a:off x="8483272" y="4876800"/>
              <a:ext cx="3406296" cy="901748"/>
            </a:xfrm>
            <a:prstGeom prst="rect">
              <a:avLst/>
            </a:prstGeom>
          </p:spPr>
          <p:txBody>
            <a:bodyPr wrap="square" lIns="179259" tIns="143407" rIns="179259" bIns="143407">
              <a:spAutoFit/>
            </a:bodyPr>
            <a:lstStyle/>
            <a:p>
              <a:pPr marL="0" marR="0" lvl="0" indent="0" defTabSz="895919" eaLnBrk="1" fontAlgn="base" latinLnBrk="0" hangingPunct="1">
                <a:lnSpc>
                  <a:spcPct val="10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2700+ pre-integrated popular </a:t>
              </a:r>
              <a:br>
                <a:rPr kumimoji="0" lang="en-US" sz="1300" b="0" i="0" u="none" strike="noStrike" kern="0" cap="none" spc="0" normalizeH="0" baseline="0" noProof="0" dirty="0">
                  <a:ln>
                    <a:noFill/>
                  </a:ln>
                  <a:solidFill>
                    <a:schemeClr val="bg1"/>
                  </a:solidFill>
                  <a:effectLst/>
                  <a:uLnTx/>
                  <a:uFillTx/>
                </a:rPr>
              </a:br>
              <a:r>
                <a:rPr kumimoji="0" lang="en-US" sz="1300" b="0" i="0" u="none" strike="noStrike" kern="0" cap="none" spc="0" normalizeH="0" baseline="0" noProof="0" dirty="0">
                  <a:ln>
                    <a:noFill/>
                  </a:ln>
                  <a:solidFill>
                    <a:schemeClr val="bg1"/>
                  </a:solidFill>
                  <a:effectLst/>
                  <a:uLnTx/>
                  <a:uFillTx/>
                </a:rPr>
                <a:t>SaaS apps and self-service integration via templates </a:t>
              </a:r>
            </a:p>
          </p:txBody>
        </p:sp>
        <p:sp>
          <p:nvSpPr>
            <p:cNvPr id="16" name="Rectangle 15"/>
            <p:cNvSpPr/>
            <p:nvPr/>
          </p:nvSpPr>
          <p:spPr>
            <a:xfrm>
              <a:off x="8483271" y="4332323"/>
              <a:ext cx="3457669" cy="697718"/>
            </a:xfrm>
            <a:prstGeom prst="rect">
              <a:avLst/>
            </a:prstGeom>
          </p:spPr>
          <p:txBody>
            <a:bodyPr wrap="square" lIns="179259" tIns="143407" rIns="179259" bIns="143407">
              <a:spAutoFit/>
            </a:bodyPr>
            <a:lstStyle/>
            <a:p>
              <a:pPr marL="0" marR="0" lvl="0" indent="0" defTabSz="895919" eaLnBrk="1" fontAlgn="base" latinLnBrk="0" hangingPunct="1">
                <a:lnSpc>
                  <a:spcPct val="10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Connect and sync on-premises directories with Azure</a:t>
              </a:r>
            </a:p>
          </p:txBody>
        </p:sp>
        <p:sp>
          <p:nvSpPr>
            <p:cNvPr id="145" name="Rectangle 144"/>
            <p:cNvSpPr/>
            <p:nvPr/>
          </p:nvSpPr>
          <p:spPr>
            <a:xfrm>
              <a:off x="8478369" y="5568643"/>
              <a:ext cx="3442323" cy="697718"/>
            </a:xfrm>
            <a:prstGeom prst="rect">
              <a:avLst/>
            </a:prstGeom>
          </p:spPr>
          <p:txBody>
            <a:bodyPr wrap="square" lIns="179259" tIns="143407" rIns="179259" bIns="143407">
              <a:spAutoFit/>
            </a:bodyPr>
            <a:lstStyle/>
            <a:p>
              <a:pPr marL="0" marR="0" lvl="0" indent="0" defTabSz="895919" eaLnBrk="1" fontAlgn="base" latinLnBrk="0" hangingPunct="1">
                <a:lnSpc>
                  <a:spcPct val="10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Easily publish on-premises web apps via Application Proxy + custom apps</a:t>
              </a:r>
            </a:p>
          </p:txBody>
        </p:sp>
        <p:grpSp>
          <p:nvGrpSpPr>
            <p:cNvPr id="134" name="Group 133"/>
            <p:cNvGrpSpPr/>
            <p:nvPr/>
          </p:nvGrpSpPr>
          <p:grpSpPr>
            <a:xfrm>
              <a:off x="8257288" y="4461698"/>
              <a:ext cx="283256" cy="283258"/>
              <a:chOff x="5372581" y="1617831"/>
              <a:chExt cx="498112" cy="498112"/>
            </a:xfrm>
            <a:solidFill>
              <a:schemeClr val="bg1"/>
            </a:solidFill>
          </p:grpSpPr>
          <p:sp>
            <p:nvSpPr>
              <p:cNvPr id="135" name="Oval 134"/>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6"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37" name="Group 136"/>
            <p:cNvGrpSpPr/>
            <p:nvPr/>
          </p:nvGrpSpPr>
          <p:grpSpPr>
            <a:xfrm>
              <a:off x="8257288" y="5693598"/>
              <a:ext cx="283256" cy="283258"/>
              <a:chOff x="5372581" y="1617831"/>
              <a:chExt cx="498112" cy="498112"/>
            </a:xfrm>
            <a:solidFill>
              <a:schemeClr val="bg1"/>
            </a:solidFill>
          </p:grpSpPr>
          <p:sp>
            <p:nvSpPr>
              <p:cNvPr id="138" name="Oval 137"/>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9"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40" name="Group 139"/>
            <p:cNvGrpSpPr/>
            <p:nvPr/>
          </p:nvGrpSpPr>
          <p:grpSpPr>
            <a:xfrm>
              <a:off x="8257288" y="5096698"/>
              <a:ext cx="283256" cy="283258"/>
              <a:chOff x="5372581" y="1617831"/>
              <a:chExt cx="498112" cy="498112"/>
            </a:xfrm>
            <a:solidFill>
              <a:schemeClr val="bg1"/>
            </a:solidFill>
          </p:grpSpPr>
          <p:sp>
            <p:nvSpPr>
              <p:cNvPr id="141" name="Oval 140"/>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42"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43" name="Group 142"/>
          <p:cNvGrpSpPr/>
          <p:nvPr/>
        </p:nvGrpSpPr>
        <p:grpSpPr>
          <a:xfrm>
            <a:off x="6891332" y="2397156"/>
            <a:ext cx="2323422" cy="1527762"/>
            <a:chOff x="7259918" y="1949623"/>
            <a:chExt cx="2201602" cy="1447660"/>
          </a:xfrm>
        </p:grpSpPr>
        <p:sp>
          <p:nvSpPr>
            <p:cNvPr id="144" name="Freeform 38"/>
            <p:cNvSpPr>
              <a:spLocks/>
            </p:cNvSpPr>
            <p:nvPr/>
          </p:nvSpPr>
          <p:spPr bwMode="auto">
            <a:xfrm>
              <a:off x="7259918" y="1949623"/>
              <a:ext cx="2201582" cy="14476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4925">
              <a:solidFill>
                <a:schemeClr val="accent1"/>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grpSp>
          <p:nvGrpSpPr>
            <p:cNvPr id="146" name="Group 145"/>
            <p:cNvGrpSpPr/>
            <p:nvPr/>
          </p:nvGrpSpPr>
          <p:grpSpPr>
            <a:xfrm>
              <a:off x="7260232" y="2303673"/>
              <a:ext cx="2201288" cy="896371"/>
              <a:chOff x="5181138" y="5721377"/>
              <a:chExt cx="2552074" cy="1039213"/>
            </a:xfrm>
          </p:grpSpPr>
          <p:sp>
            <p:nvSpPr>
              <p:cNvPr id="147" name="TextBox 146"/>
              <p:cNvSpPr txBox="1"/>
              <p:nvPr/>
            </p:nvSpPr>
            <p:spPr>
              <a:xfrm>
                <a:off x="5181138" y="6547578"/>
                <a:ext cx="2552074" cy="213012"/>
              </a:xfrm>
              <a:prstGeom prst="rect">
                <a:avLst/>
              </a:prstGeom>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chemeClr val="accent1"/>
                    </a:solidFill>
                    <a:effectLst/>
                    <a:uLnTx/>
                    <a:uFillTx/>
                    <a:latin typeface="+mj-lt"/>
                    <a:ea typeface="ＭＳ Ｐゴシック" charset="0"/>
                    <a:cs typeface="Segoe UI Semibold" panose="020B0702040204020203" pitchFamily="34" charset="0"/>
                  </a:rPr>
                  <a:t>Microsoft Azure</a:t>
                </a:r>
              </a:p>
            </p:txBody>
          </p:sp>
          <p:pic>
            <p:nvPicPr>
              <p:cNvPr id="148" name="Picture 14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082" y="5721377"/>
                <a:ext cx="724184" cy="718199"/>
              </a:xfrm>
              <a:prstGeom prst="rect">
                <a:avLst/>
              </a:prstGeom>
            </p:spPr>
          </p:pic>
        </p:grpSp>
      </p:grpSp>
      <p:cxnSp>
        <p:nvCxnSpPr>
          <p:cNvPr id="66" name="Straight Arrow Connector 65"/>
          <p:cNvCxnSpPr/>
          <p:nvPr/>
        </p:nvCxnSpPr>
        <p:spPr>
          <a:xfrm flipV="1">
            <a:off x="6179658" y="3809947"/>
            <a:ext cx="711674" cy="801627"/>
          </a:xfrm>
          <a:prstGeom prst="straightConnector1">
            <a:avLst/>
          </a:prstGeom>
          <a:ln w="28575" cap="rnd">
            <a:solidFill>
              <a:schemeClr val="accent3"/>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9145429" y="3924920"/>
            <a:ext cx="948431" cy="819850"/>
          </a:xfrm>
          <a:prstGeom prst="straightConnector1">
            <a:avLst/>
          </a:prstGeom>
          <a:ln w="28575" cap="rnd">
            <a:solidFill>
              <a:schemeClr val="accent3"/>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8099958" y="3912297"/>
            <a:ext cx="23688" cy="1010745"/>
          </a:xfrm>
          <a:prstGeom prst="straightConnector1">
            <a:avLst/>
          </a:prstGeom>
          <a:ln w="28575" cap="rnd">
            <a:solidFill>
              <a:schemeClr val="accent3"/>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67" name="Picture 2" descr="http://i2.wp.com/stuffled.com/wp-content/uploads/2014/07/Workday-Logo-EPS-vector-image.png?resize=1020%2C680"/>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769052" y="3325921"/>
            <a:ext cx="404291" cy="269525"/>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5469013" y="4901690"/>
            <a:ext cx="977537" cy="711360"/>
            <a:chOff x="3632307" y="1492388"/>
            <a:chExt cx="1674464" cy="1218516"/>
          </a:xfrm>
        </p:grpSpPr>
        <p:pic>
          <p:nvPicPr>
            <p:cNvPr id="74" name="Picture 7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32307" y="2336476"/>
              <a:ext cx="339375" cy="339374"/>
            </a:xfrm>
            <a:prstGeom prst="rect">
              <a:avLst/>
            </a:prstGeom>
          </p:spPr>
        </p:pic>
        <p:pic>
          <p:nvPicPr>
            <p:cNvPr id="75" name="Picture 7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55851" y="1872784"/>
              <a:ext cx="314405" cy="292220"/>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221310" y="1492388"/>
              <a:ext cx="530933" cy="371838"/>
            </a:xfrm>
            <a:prstGeom prst="rect">
              <a:avLst/>
            </a:prstGeom>
          </p:spPr>
        </p:pic>
        <p:pic>
          <p:nvPicPr>
            <p:cNvPr id="77" name="Picture 7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322037" y="2210200"/>
              <a:ext cx="375655" cy="375655"/>
            </a:xfrm>
            <a:prstGeom prst="rect">
              <a:avLst/>
            </a:prstGeom>
          </p:spPr>
        </p:pic>
        <p:pic>
          <p:nvPicPr>
            <p:cNvPr id="78" name="Picture 7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972441" y="2345824"/>
              <a:ext cx="304581" cy="365080"/>
            </a:xfrm>
            <a:prstGeom prst="rect">
              <a:avLst/>
            </a:prstGeom>
          </p:spPr>
        </p:pic>
        <p:pic>
          <p:nvPicPr>
            <p:cNvPr id="79" name="Picture 7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79849" y="1774340"/>
              <a:ext cx="426922" cy="421340"/>
            </a:xfrm>
            <a:prstGeom prst="rect">
              <a:avLst/>
            </a:prstGeom>
          </p:spPr>
        </p:pic>
      </p:grpSp>
      <p:grpSp>
        <p:nvGrpSpPr>
          <p:cNvPr id="70" name="Group 69"/>
          <p:cNvGrpSpPr/>
          <p:nvPr/>
        </p:nvGrpSpPr>
        <p:grpSpPr>
          <a:xfrm>
            <a:off x="7785766" y="5022031"/>
            <a:ext cx="675759" cy="494229"/>
            <a:chOff x="833051" y="2220254"/>
            <a:chExt cx="1198410" cy="798940"/>
          </a:xfrm>
        </p:grpSpPr>
        <p:grpSp>
          <p:nvGrpSpPr>
            <p:cNvPr id="71" name="Group 70"/>
            <p:cNvGrpSpPr/>
            <p:nvPr/>
          </p:nvGrpSpPr>
          <p:grpSpPr>
            <a:xfrm>
              <a:off x="833051" y="2220254"/>
              <a:ext cx="1198410" cy="798940"/>
              <a:chOff x="759175" y="2162524"/>
              <a:chExt cx="1371600" cy="914400"/>
            </a:xfrm>
          </p:grpSpPr>
          <p:sp>
            <p:nvSpPr>
              <p:cNvPr id="73" name="Rectangle 72"/>
              <p:cNvSpPr/>
              <p:nvPr/>
            </p:nvSpPr>
            <p:spPr bwMode="auto">
              <a:xfrm>
                <a:off x="759175" y="2162524"/>
                <a:ext cx="1371600" cy="914400"/>
              </a:xfrm>
              <a:prstGeom prst="rect">
                <a:avLst/>
              </a:prstGeom>
              <a:solidFill>
                <a:schemeClr val="bg1"/>
              </a:solidFill>
              <a:ln w="12700">
                <a:solidFill>
                  <a:schemeClr val="bg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Rectangle 79"/>
              <p:cNvSpPr/>
              <p:nvPr/>
            </p:nvSpPr>
            <p:spPr bwMode="auto">
              <a:xfrm>
                <a:off x="759175" y="2162524"/>
                <a:ext cx="1371600" cy="137160"/>
              </a:xfrm>
              <a:prstGeom prst="rect">
                <a:avLst/>
              </a:prstGeom>
              <a:solidFill>
                <a:schemeClr val="bg2">
                  <a:lumMod val="90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72" name="Freeform 90"/>
            <p:cNvSpPr>
              <a:spLocks noChangeAspect="1" noEditPoints="1"/>
            </p:cNvSpPr>
            <p:nvPr/>
          </p:nvSpPr>
          <p:spPr bwMode="auto">
            <a:xfrm>
              <a:off x="1191750" y="242842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0016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500"/>
                                        <p:tgtEl>
                                          <p:spTgt spid="66"/>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17"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pic>
        <p:nvPicPr>
          <p:cNvPr id="7" name="Picture 6"/>
          <p:cNvPicPr>
            <a:picLocks noChangeAspect="1"/>
          </p:cNvPicPr>
          <p:nvPr/>
        </p:nvPicPr>
        <p:blipFill>
          <a:blip r:embed="rId2"/>
          <a:stretch>
            <a:fillRect/>
          </a:stretch>
        </p:blipFill>
        <p:spPr>
          <a:xfrm>
            <a:off x="8366804" y="2316888"/>
            <a:ext cx="2867025" cy="115901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083" y="3747803"/>
            <a:ext cx="2566886" cy="105308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2" descr="Joey D'Antoni"/>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513299" y="4618934"/>
            <a:ext cx="2112433" cy="211243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a:xfrm>
            <a:off x="838200" y="365125"/>
            <a:ext cx="10515600" cy="1325563"/>
          </a:xfrm>
        </p:spPr>
        <p:txBody>
          <a:bodyPr>
            <a:normAutofit/>
          </a:bodyPr>
          <a:lstStyle/>
          <a:p>
            <a:r>
              <a:rPr lang="en-US" dirty="0"/>
              <a:t>Joey D’Antoni</a:t>
            </a:r>
          </a:p>
        </p:txBody>
      </p:sp>
      <p:sp>
        <p:nvSpPr>
          <p:cNvPr id="5" name="Content Placeholder 4"/>
          <p:cNvSpPr>
            <a:spLocks noGrp="1"/>
          </p:cNvSpPr>
          <p:nvPr>
            <p:ph idx="1"/>
          </p:nvPr>
        </p:nvSpPr>
        <p:spPr>
          <a:xfrm>
            <a:off x="838200" y="2015406"/>
            <a:ext cx="5097779" cy="3825836"/>
          </a:xfrm>
        </p:spPr>
        <p:txBody>
          <a:bodyPr anchor="t">
            <a:normAutofit fontScale="92500" lnSpcReduction="10000"/>
          </a:bodyPr>
          <a:lstStyle/>
          <a:p>
            <a:pPr lvl="0"/>
            <a:r>
              <a:rPr lang="en-US" sz="2000" dirty="0">
                <a:solidFill>
                  <a:schemeClr val="bg1"/>
                </a:solidFill>
              </a:rPr>
              <a:t>Joey has over 20 years of experience with a wide variety of data platforms, in both Fortune 50 companies as well as smaller organizations</a:t>
            </a:r>
          </a:p>
          <a:p>
            <a:pPr lvl="0"/>
            <a:r>
              <a:rPr lang="en-US" sz="2000" dirty="0">
                <a:solidFill>
                  <a:schemeClr val="bg1"/>
                </a:solidFill>
              </a:rPr>
              <a:t>He is a frequent speaker on database administration, big data, and career management</a:t>
            </a:r>
          </a:p>
          <a:p>
            <a:pPr lvl="0"/>
            <a:r>
              <a:rPr lang="en-US" sz="2000" dirty="0">
                <a:solidFill>
                  <a:schemeClr val="bg1"/>
                </a:solidFill>
              </a:rPr>
              <a:t>MVP, MCSE BI and Data Platform</a:t>
            </a:r>
          </a:p>
          <a:p>
            <a:pPr lvl="0"/>
            <a:r>
              <a:rPr lang="en-US" sz="2000" dirty="0">
                <a:solidFill>
                  <a:schemeClr val="bg1"/>
                </a:solidFill>
              </a:rPr>
              <a:t>VMWare </a:t>
            </a:r>
            <a:r>
              <a:rPr lang="en-US" sz="2000" dirty="0" err="1">
                <a:solidFill>
                  <a:schemeClr val="bg1"/>
                </a:solidFill>
              </a:rPr>
              <a:t>vExpert</a:t>
            </a:r>
            <a:endParaRPr lang="en-US" sz="2000" dirty="0">
              <a:solidFill>
                <a:schemeClr val="bg1"/>
              </a:solidFill>
            </a:endParaRPr>
          </a:p>
          <a:p>
            <a:pPr lvl="0"/>
            <a:r>
              <a:rPr lang="en-US" sz="2000" dirty="0">
                <a:solidFill>
                  <a:schemeClr val="bg1"/>
                </a:solidFill>
              </a:rPr>
              <a:t>He is the co-president of the Philadelphia SQL Server User’s Group</a:t>
            </a:r>
          </a:p>
          <a:p>
            <a:pPr lvl="0"/>
            <a:r>
              <a:rPr lang="en-US" sz="2000" dirty="0">
                <a:solidFill>
                  <a:schemeClr val="bg1"/>
                </a:solidFill>
              </a:rPr>
              <a:t>He wants you to make sure you can </a:t>
            </a:r>
            <a:r>
              <a:rPr lang="en-US" sz="2000" b="1" dirty="0">
                <a:solidFill>
                  <a:schemeClr val="bg1"/>
                </a:solidFill>
              </a:rPr>
              <a:t>restore your data</a:t>
            </a:r>
            <a:endParaRPr lang="en-US" sz="2000" dirty="0">
              <a:solidFill>
                <a:schemeClr val="bg1"/>
              </a:solidFill>
            </a:endParaRPr>
          </a:p>
          <a:p>
            <a:endParaRPr lang="en-US" sz="2000" dirty="0">
              <a:solidFill>
                <a:schemeClr val="bg1"/>
              </a:solidFill>
            </a:endParaRPr>
          </a:p>
        </p:txBody>
      </p:sp>
      <p:pic>
        <p:nvPicPr>
          <p:cNvPr id="9" name="Picture 8"/>
          <p:cNvPicPr>
            <a:picLocks noChangeAspect="1"/>
          </p:cNvPicPr>
          <p:nvPr/>
        </p:nvPicPr>
        <p:blipFill>
          <a:blip r:embed="rId5"/>
          <a:stretch>
            <a:fillRect/>
          </a:stretch>
        </p:blipFill>
        <p:spPr>
          <a:xfrm>
            <a:off x="9007086" y="5128560"/>
            <a:ext cx="3167355" cy="1569907"/>
          </a:xfrm>
          <a:prstGeom prst="rect">
            <a:avLst/>
          </a:prstGeom>
        </p:spPr>
      </p:pic>
    </p:spTree>
    <p:extLst>
      <p:ext uri="{BB962C8B-B14F-4D97-AF65-F5344CB8AC3E}">
        <p14:creationId xmlns:p14="http://schemas.microsoft.com/office/powerpoint/2010/main" val="155629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ounded Rectangle 107"/>
          <p:cNvSpPr>
            <a:spLocks noChangeAspect="1"/>
          </p:cNvSpPr>
          <p:nvPr/>
        </p:nvSpPr>
        <p:spPr bwMode="auto">
          <a:xfrm flipH="1">
            <a:off x="4203900" y="4566566"/>
            <a:ext cx="7988100" cy="2303399"/>
          </a:xfrm>
          <a:prstGeom prst="round1Rect">
            <a:avLst>
              <a:gd name="adj" fmla="val 11247"/>
            </a:avLst>
          </a:prstGeom>
          <a:solidFill>
            <a:schemeClr val="bg1">
              <a:alpha val="20000"/>
            </a:schemeClr>
          </a:solidFill>
          <a:ln w="12700" cap="rnd" cmpd="sng" algn="ctr">
            <a:solidFill>
              <a:schemeClr val="bg1"/>
            </a:solidFill>
            <a:prstDash val="sysDot"/>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defTabSz="913576"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DMZ</a:t>
            </a:r>
          </a:p>
        </p:txBody>
      </p:sp>
      <p:sp>
        <p:nvSpPr>
          <p:cNvPr id="21" name="Rectangle 20"/>
          <p:cNvSpPr/>
          <p:nvPr/>
        </p:nvSpPr>
        <p:spPr>
          <a:xfrm>
            <a:off x="2321098" y="3183836"/>
            <a:ext cx="2494594" cy="253916"/>
          </a:xfrm>
          <a:prstGeom prst="rect">
            <a:avLst/>
          </a:prstGeom>
          <a:solidFill>
            <a:schemeClr val="accent1"/>
          </a:solidFill>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rPr>
              <a:t>https://appX-contoso.msappproxy.net/</a:t>
            </a:r>
            <a:endParaRPr kumimoji="0" lang="en-US" sz="1600" b="0" i="0" u="none" strike="noStrike" kern="0" cap="none" spc="0" normalizeH="0" baseline="0" noProof="0" dirty="0">
              <a:ln>
                <a:noFill/>
              </a:ln>
              <a:solidFill>
                <a:sysClr val="windowText" lastClr="000000"/>
              </a:solidFill>
              <a:effectLst/>
              <a:uLnTx/>
              <a:uFillTx/>
            </a:endParaRPr>
          </a:p>
        </p:txBody>
      </p:sp>
      <p:sp>
        <p:nvSpPr>
          <p:cNvPr id="5" name="Title 4"/>
          <p:cNvSpPr>
            <a:spLocks noGrp="1"/>
          </p:cNvSpPr>
          <p:nvPr>
            <p:ph type="title"/>
          </p:nvPr>
        </p:nvSpPr>
        <p:spPr/>
        <p:txBody>
          <a:bodyPr/>
          <a:lstStyle/>
          <a:p>
            <a:r>
              <a:rPr lang="en-US" sz="4117" dirty="0"/>
              <a:t>Azure Active Directory Application Proxy</a:t>
            </a:r>
          </a:p>
        </p:txBody>
      </p:sp>
      <p:sp>
        <p:nvSpPr>
          <p:cNvPr id="3" name="Text Placeholder 2"/>
          <p:cNvSpPr>
            <a:spLocks noGrp="1"/>
          </p:cNvSpPr>
          <p:nvPr>
            <p:ph type="body" sz="quarter" idx="10"/>
          </p:nvPr>
        </p:nvSpPr>
        <p:spPr/>
        <p:txBody>
          <a:bodyPr/>
          <a:lstStyle/>
          <a:p>
            <a:r>
              <a:rPr lang="en-US" dirty="0"/>
              <a:t>1000s OF APPS, 1 IDENTITY</a:t>
            </a:r>
          </a:p>
        </p:txBody>
      </p:sp>
      <p:sp>
        <p:nvSpPr>
          <p:cNvPr id="16" name="Text Placeholder 15"/>
          <p:cNvSpPr>
            <a:spLocks noGrp="1"/>
          </p:cNvSpPr>
          <p:nvPr>
            <p:ph type="body" sz="quarter" idx="11"/>
          </p:nvPr>
        </p:nvSpPr>
        <p:spPr/>
        <p:txBody>
          <a:bodyPr/>
          <a:lstStyle/>
          <a:p>
            <a:r>
              <a:rPr lang="en-US" dirty="0"/>
              <a:t>Single Sign-on to on-premises applications</a:t>
            </a:r>
          </a:p>
        </p:txBody>
      </p:sp>
      <p:cxnSp>
        <p:nvCxnSpPr>
          <p:cNvPr id="111" name="Straight Arrow Connector 110"/>
          <p:cNvCxnSpPr>
            <a:stCxn id="234" idx="3"/>
          </p:cNvCxnSpPr>
          <p:nvPr/>
        </p:nvCxnSpPr>
        <p:spPr>
          <a:xfrm>
            <a:off x="4197589" y="2680005"/>
            <a:ext cx="961918" cy="0"/>
          </a:xfrm>
          <a:prstGeom prst="straightConnector1">
            <a:avLst/>
          </a:prstGeom>
          <a:ln w="38100" cap="rnd">
            <a:solidFill>
              <a:srgbClr val="92D05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918220" y="2616414"/>
            <a:ext cx="1104634" cy="531737"/>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Application</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Proxy</a:t>
            </a:r>
            <a:endParaRPr kumimoji="0" lang="en-US" sz="1400" b="0" i="0" u="none" strike="noStrike" kern="0" cap="none" spc="0" normalizeH="0" baseline="0" noProof="0" dirty="0">
              <a:ln>
                <a:noFill/>
              </a:ln>
              <a:solidFill>
                <a:sysClr val="windowText" lastClr="000000"/>
              </a:solidFill>
              <a:effectLst/>
              <a:uLnTx/>
              <a:uFillTx/>
            </a:endParaRPr>
          </a:p>
        </p:txBody>
      </p:sp>
      <p:sp>
        <p:nvSpPr>
          <p:cNvPr id="51" name="Rectangle: Single Corner Rounded 50"/>
          <p:cNvSpPr/>
          <p:nvPr/>
        </p:nvSpPr>
        <p:spPr bwMode="auto">
          <a:xfrm flipH="1">
            <a:off x="4203902" y="4904443"/>
            <a:ext cx="7988098" cy="1953072"/>
          </a:xfrm>
          <a:prstGeom prst="round1Rect">
            <a:avLst>
              <a:gd name="adj" fmla="val 0"/>
            </a:avLst>
          </a:prstGeom>
          <a:solidFill>
            <a:schemeClr val="accent1">
              <a:alpha val="50000"/>
            </a:schemeClr>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0" name="Group 19"/>
          <p:cNvGrpSpPr>
            <a:grpSpLocks noChangeAspect="1"/>
          </p:cNvGrpSpPr>
          <p:nvPr/>
        </p:nvGrpSpPr>
        <p:grpSpPr>
          <a:xfrm>
            <a:off x="802370" y="3942953"/>
            <a:ext cx="2327833" cy="1964983"/>
            <a:chOff x="-2767395" y="3211580"/>
            <a:chExt cx="2136764" cy="1775179"/>
          </a:xfrm>
        </p:grpSpPr>
        <p:sp>
          <p:nvSpPr>
            <p:cNvPr id="127" name="Oval 126"/>
            <p:cNvSpPr/>
            <p:nvPr/>
          </p:nvSpPr>
          <p:spPr bwMode="auto">
            <a:xfrm>
              <a:off x="-2445697" y="3350028"/>
              <a:ext cx="1476212" cy="1476212"/>
            </a:xfrm>
            <a:prstGeom prst="ellipse">
              <a:avLst/>
            </a:prstGeom>
            <a:no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8" name="Rectangle 127"/>
            <p:cNvSpPr/>
            <p:nvPr/>
          </p:nvSpPr>
          <p:spPr bwMode="auto">
            <a:xfrm>
              <a:off x="-1796710" y="3244846"/>
              <a:ext cx="178238" cy="2781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1" name="Rectangle 130"/>
            <p:cNvSpPr/>
            <p:nvPr/>
          </p:nvSpPr>
          <p:spPr bwMode="auto">
            <a:xfrm>
              <a:off x="-1915729" y="4706392"/>
              <a:ext cx="416277" cy="2803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2" name="Freeform 10"/>
            <p:cNvSpPr>
              <a:spLocks/>
            </p:cNvSpPr>
            <p:nvPr/>
          </p:nvSpPr>
          <p:spPr bwMode="auto">
            <a:xfrm>
              <a:off x="-1956267" y="3739744"/>
              <a:ext cx="497352" cy="53228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33" name="TextBox 132"/>
            <p:cNvSpPr txBox="1"/>
            <p:nvPr/>
          </p:nvSpPr>
          <p:spPr>
            <a:xfrm>
              <a:off x="-1917269" y="4303616"/>
              <a:ext cx="419357" cy="225218"/>
            </a:xfrm>
            <a:prstGeom prst="rect">
              <a:avLst/>
            </a:prstGeom>
            <a:noFill/>
          </p:spPr>
          <p:txBody>
            <a:bodyPr wrap="none" lIns="0" tIns="0" rIns="0" bIns="0">
              <a:spAutoFit/>
            </a:bodyPr>
            <a:lstStyle/>
            <a:p>
              <a:pPr marL="0" marR="0" lvl="0" indent="0" algn="ctr" defTabSz="91413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User</a:t>
              </a:r>
            </a:p>
          </p:txBody>
        </p:sp>
        <p:sp>
          <p:nvSpPr>
            <p:cNvPr id="159" name="Freeform 5"/>
            <p:cNvSpPr>
              <a:spLocks noEditPoints="1"/>
            </p:cNvSpPr>
            <p:nvPr/>
          </p:nvSpPr>
          <p:spPr bwMode="auto">
            <a:xfrm>
              <a:off x="-1796710" y="3211580"/>
              <a:ext cx="178238" cy="318751"/>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61" name="Freeform 31"/>
            <p:cNvSpPr>
              <a:spLocks noEditPoints="1"/>
            </p:cNvSpPr>
            <p:nvPr/>
          </p:nvSpPr>
          <p:spPr bwMode="auto">
            <a:xfrm>
              <a:off x="-1920861" y="4700749"/>
              <a:ext cx="426541" cy="286010"/>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9" name="Group 18"/>
            <p:cNvGrpSpPr/>
            <p:nvPr/>
          </p:nvGrpSpPr>
          <p:grpSpPr>
            <a:xfrm>
              <a:off x="-1332494" y="3902337"/>
              <a:ext cx="701863" cy="388009"/>
              <a:chOff x="-1332494" y="3888716"/>
              <a:chExt cx="701863" cy="388009"/>
            </a:xfrm>
          </p:grpSpPr>
          <p:sp>
            <p:nvSpPr>
              <p:cNvPr id="129" name="Rectangle 128"/>
              <p:cNvSpPr/>
              <p:nvPr/>
            </p:nvSpPr>
            <p:spPr bwMode="auto">
              <a:xfrm>
                <a:off x="-1231815" y="3891013"/>
                <a:ext cx="504352" cy="3347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62" name="Group 161"/>
              <p:cNvGrpSpPr/>
              <p:nvPr/>
            </p:nvGrpSpPr>
            <p:grpSpPr>
              <a:xfrm>
                <a:off x="-1332494" y="3888716"/>
                <a:ext cx="701863" cy="388009"/>
                <a:chOff x="12292013" y="915988"/>
                <a:chExt cx="8083550" cy="4468812"/>
              </a:xfrm>
              <a:solidFill>
                <a:schemeClr val="bg1"/>
              </a:solidFill>
            </p:grpSpPr>
            <p:sp>
              <p:nvSpPr>
                <p:cNvPr id="169" name="Freeform 17"/>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79" name="Freeform 18"/>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grpSp>
          <p:nvGrpSpPr>
            <p:cNvPr id="18" name="Group 17"/>
            <p:cNvGrpSpPr/>
            <p:nvPr/>
          </p:nvGrpSpPr>
          <p:grpSpPr>
            <a:xfrm>
              <a:off x="-2767395" y="3863931"/>
              <a:ext cx="633945" cy="464820"/>
              <a:chOff x="-2767395" y="3863931"/>
              <a:chExt cx="633945" cy="464820"/>
            </a:xfrm>
          </p:grpSpPr>
          <p:sp>
            <p:nvSpPr>
              <p:cNvPr id="130" name="Rectangle 129"/>
              <p:cNvSpPr/>
              <p:nvPr/>
            </p:nvSpPr>
            <p:spPr bwMode="auto">
              <a:xfrm>
                <a:off x="-2739204" y="3891013"/>
                <a:ext cx="575669" cy="3347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65" name="Group 164"/>
              <p:cNvGrpSpPr/>
              <p:nvPr/>
            </p:nvGrpSpPr>
            <p:grpSpPr>
              <a:xfrm>
                <a:off x="-2767395" y="3863931"/>
                <a:ext cx="633945" cy="464820"/>
                <a:chOff x="5576213" y="5106429"/>
                <a:chExt cx="1172194" cy="859474"/>
              </a:xfrm>
            </p:grpSpPr>
            <p:sp>
              <p:nvSpPr>
                <p:cNvPr id="166" name="Freeform 32"/>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67" name="Rectangle 33"/>
                <p:cNvSpPr>
                  <a:spLocks noChangeArrowheads="1"/>
                </p:cNvSpPr>
                <p:nvPr/>
              </p:nvSpPr>
              <p:spPr bwMode="auto">
                <a:xfrm>
                  <a:off x="5820653" y="5926813"/>
                  <a:ext cx="682807" cy="390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grpSp>
      <p:grpSp>
        <p:nvGrpSpPr>
          <p:cNvPr id="14" name="Group 13"/>
          <p:cNvGrpSpPr/>
          <p:nvPr/>
        </p:nvGrpSpPr>
        <p:grpSpPr>
          <a:xfrm>
            <a:off x="9487634" y="2526059"/>
            <a:ext cx="2205119" cy="1495002"/>
            <a:chOff x="9677880" y="2576215"/>
            <a:chExt cx="2249336" cy="1524980"/>
          </a:xfrm>
        </p:grpSpPr>
        <p:sp>
          <p:nvSpPr>
            <p:cNvPr id="172" name="Rectangle 171"/>
            <p:cNvSpPr/>
            <p:nvPr/>
          </p:nvSpPr>
          <p:spPr>
            <a:xfrm>
              <a:off x="9677880" y="3762642"/>
              <a:ext cx="2249336" cy="338553"/>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Azure or 3</a:t>
              </a:r>
              <a:r>
                <a:rPr kumimoji="0" lang="en-US" sz="1568" b="0" i="0" u="none" strike="noStrike" kern="0" cap="none" spc="0" normalizeH="0" baseline="30000" noProof="0" dirty="0">
                  <a:ln>
                    <a:noFill/>
                  </a:ln>
                  <a:solidFill>
                    <a:srgbClr val="FFFFFF"/>
                  </a:solidFill>
                  <a:effectLst/>
                  <a:uLnTx/>
                  <a:uFillTx/>
                </a:rPr>
                <a:t>rd</a:t>
              </a:r>
              <a:r>
                <a:rPr kumimoji="0" lang="en-US" sz="1568" b="0" i="0" u="none" strike="noStrike" kern="0" cap="none" spc="0" normalizeH="0" baseline="0" noProof="0" dirty="0">
                  <a:ln>
                    <a:noFill/>
                  </a:ln>
                  <a:solidFill>
                    <a:srgbClr val="FFFFFF"/>
                  </a:solidFill>
                  <a:effectLst/>
                  <a:uLnTx/>
                  <a:uFillTx/>
                </a:rPr>
                <a:t> Party IaaS </a:t>
              </a:r>
              <a:endParaRPr kumimoji="0" lang="en-US" sz="1568" b="0" i="0" u="none" strike="noStrike" kern="0" cap="none" spc="0" normalizeH="0" baseline="0" noProof="0" dirty="0">
                <a:ln>
                  <a:noFill/>
                </a:ln>
                <a:solidFill>
                  <a:sysClr val="windowText" lastClr="000000"/>
                </a:solidFill>
                <a:effectLst/>
                <a:uLnTx/>
                <a:uFillTx/>
              </a:endParaRPr>
            </a:p>
          </p:txBody>
        </p:sp>
        <p:pic>
          <p:nvPicPr>
            <p:cNvPr id="25" name="Picture 24"/>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18171" b="19431"/>
            <a:stretch/>
          </p:blipFill>
          <p:spPr>
            <a:xfrm>
              <a:off x="9777493" y="2576215"/>
              <a:ext cx="1883427" cy="1175216"/>
            </a:xfrm>
            <a:prstGeom prst="rect">
              <a:avLst/>
            </a:prstGeom>
          </p:spPr>
        </p:pic>
        <p:sp>
          <p:nvSpPr>
            <p:cNvPr id="24" name="Rectangle: Rounded Corners 23"/>
            <p:cNvSpPr/>
            <p:nvPr/>
          </p:nvSpPr>
          <p:spPr bwMode="auto">
            <a:xfrm>
              <a:off x="11361424" y="3162983"/>
              <a:ext cx="459451" cy="500708"/>
            </a:xfrm>
            <a:prstGeom prst="roundRect">
              <a:avLst>
                <a:gd name="adj" fmla="val 698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3" name="Picture 2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1349528" y="3175682"/>
              <a:ext cx="483242" cy="483242"/>
            </a:xfrm>
            <a:prstGeom prst="rect">
              <a:avLst/>
            </a:prstGeom>
          </p:spPr>
        </p:pic>
        <p:pic>
          <p:nvPicPr>
            <p:cNvPr id="183" name="Picture 182"/>
            <p:cNvPicPr>
              <a:picLocks noChangeAspect="1"/>
            </p:cNvPicPr>
            <p:nvPr/>
          </p:nvPicPr>
          <p:blipFill rotWithShape="1">
            <a:blip r:embed="rId5" cstate="print">
              <a:extLst>
                <a:ext uri="{28A0092B-C50C-407E-A947-70E740481C1C}">
                  <a14:useLocalDpi xmlns:a14="http://schemas.microsoft.com/office/drawing/2010/main" val="0"/>
                </a:ext>
              </a:extLst>
            </a:blip>
            <a:srcRect t="17353" b="16241"/>
            <a:stretch/>
          </p:blipFill>
          <p:spPr>
            <a:xfrm>
              <a:off x="10491522" y="3008266"/>
              <a:ext cx="770772" cy="511836"/>
            </a:xfrm>
            <a:prstGeom prst="rect">
              <a:avLst/>
            </a:prstGeom>
          </p:spPr>
        </p:pic>
      </p:grpSp>
      <p:grpSp>
        <p:nvGrpSpPr>
          <p:cNvPr id="38" name="Group 37"/>
          <p:cNvGrpSpPr>
            <a:grpSpLocks noChangeAspect="1"/>
          </p:cNvGrpSpPr>
          <p:nvPr/>
        </p:nvGrpSpPr>
        <p:grpSpPr>
          <a:xfrm>
            <a:off x="5034353" y="5983884"/>
            <a:ext cx="735776" cy="478809"/>
            <a:chOff x="4868397" y="5377787"/>
            <a:chExt cx="457200" cy="297526"/>
          </a:xfrm>
        </p:grpSpPr>
        <p:sp>
          <p:nvSpPr>
            <p:cNvPr id="37" name="Rectangle 36"/>
            <p:cNvSpPr/>
            <p:nvPr/>
          </p:nvSpPr>
          <p:spPr bwMode="auto">
            <a:xfrm>
              <a:off x="4876726" y="5388349"/>
              <a:ext cx="440542" cy="27640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60" name="Picture 159"/>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7" y="5377787"/>
              <a:ext cx="457200" cy="297526"/>
            </a:xfrm>
            <a:prstGeom prst="rect">
              <a:avLst/>
            </a:prstGeom>
          </p:spPr>
        </p:pic>
      </p:grpSp>
      <p:grpSp>
        <p:nvGrpSpPr>
          <p:cNvPr id="203" name="Group 202"/>
          <p:cNvGrpSpPr>
            <a:grpSpLocks noChangeAspect="1"/>
          </p:cNvGrpSpPr>
          <p:nvPr/>
        </p:nvGrpSpPr>
        <p:grpSpPr>
          <a:xfrm>
            <a:off x="5938464" y="5983884"/>
            <a:ext cx="735776" cy="478809"/>
            <a:chOff x="4868398" y="5377787"/>
            <a:chExt cx="457200" cy="297526"/>
          </a:xfrm>
        </p:grpSpPr>
        <p:sp>
          <p:nvSpPr>
            <p:cNvPr id="204" name="Rectangle 203"/>
            <p:cNvSpPr/>
            <p:nvPr/>
          </p:nvSpPr>
          <p:spPr bwMode="auto">
            <a:xfrm>
              <a:off x="4876726" y="5388349"/>
              <a:ext cx="440542" cy="27640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8" y="5377787"/>
              <a:ext cx="457200" cy="297526"/>
            </a:xfrm>
            <a:prstGeom prst="rect">
              <a:avLst/>
            </a:prstGeom>
          </p:spPr>
        </p:pic>
      </p:grpSp>
      <p:sp>
        <p:nvSpPr>
          <p:cNvPr id="29" name="Oval 28"/>
          <p:cNvSpPr/>
          <p:nvPr/>
        </p:nvSpPr>
        <p:spPr bwMode="auto">
          <a:xfrm>
            <a:off x="7383669" y="3313919"/>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41" name="Connector: Elbow 140"/>
          <p:cNvCxnSpPr>
            <a:stCxn id="163" idx="4"/>
          </p:cNvCxnSpPr>
          <p:nvPr/>
        </p:nvCxnSpPr>
        <p:spPr>
          <a:xfrm rot="5400000">
            <a:off x="5607617" y="3624030"/>
            <a:ext cx="1684515" cy="1155717"/>
          </a:xfrm>
          <a:prstGeom prst="bentConnector3">
            <a:avLst>
              <a:gd name="adj1" fmla="val 50000"/>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p:cNvCxnSpPr/>
          <p:nvPr/>
        </p:nvCxnSpPr>
        <p:spPr>
          <a:xfrm flipV="1">
            <a:off x="7590768" y="3196782"/>
            <a:ext cx="1849110" cy="5457"/>
          </a:xfrm>
          <a:prstGeom prst="straightConnector1">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Oval 162"/>
          <p:cNvSpPr/>
          <p:nvPr/>
        </p:nvSpPr>
        <p:spPr bwMode="auto">
          <a:xfrm>
            <a:off x="7004876" y="3313919"/>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8" name="Oval 167"/>
          <p:cNvSpPr/>
          <p:nvPr/>
        </p:nvSpPr>
        <p:spPr bwMode="auto">
          <a:xfrm>
            <a:off x="7187394" y="3313919"/>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3" name="Oval 172"/>
          <p:cNvSpPr/>
          <p:nvPr/>
        </p:nvSpPr>
        <p:spPr bwMode="auto">
          <a:xfrm>
            <a:off x="7568357" y="3314811"/>
            <a:ext cx="44820" cy="4482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98" name="Connector: Elbow 197"/>
          <p:cNvCxnSpPr>
            <a:stCxn id="112" idx="4"/>
            <a:endCxn id="160" idx="0"/>
          </p:cNvCxnSpPr>
          <p:nvPr/>
        </p:nvCxnSpPr>
        <p:spPr>
          <a:xfrm rot="5400000">
            <a:off x="5257391" y="5369259"/>
            <a:ext cx="759477" cy="469775"/>
          </a:xfrm>
          <a:prstGeom prst="bentConnector3">
            <a:avLst>
              <a:gd name="adj1" fmla="val 50000"/>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p:cNvCxnSpPr>
            <a:stCxn id="257" idx="4"/>
            <a:endCxn id="100" idx="0"/>
          </p:cNvCxnSpPr>
          <p:nvPr/>
        </p:nvCxnSpPr>
        <p:spPr>
          <a:xfrm flipH="1">
            <a:off x="7188954" y="5226260"/>
            <a:ext cx="2405" cy="757624"/>
          </a:xfrm>
          <a:prstGeom prst="straightConnector1">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Oval 111"/>
          <p:cNvSpPr/>
          <p:nvPr/>
        </p:nvSpPr>
        <p:spPr bwMode="auto">
          <a:xfrm>
            <a:off x="5849160" y="5178696"/>
            <a:ext cx="45712" cy="457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7" name="Oval 256"/>
          <p:cNvSpPr/>
          <p:nvPr/>
        </p:nvSpPr>
        <p:spPr bwMode="auto">
          <a:xfrm>
            <a:off x="7168503" y="5180548"/>
            <a:ext cx="45712" cy="457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258" name="Connector: Elbow 257"/>
          <p:cNvCxnSpPr>
            <a:stCxn id="112" idx="4"/>
            <a:endCxn id="205" idx="0"/>
          </p:cNvCxnSpPr>
          <p:nvPr/>
        </p:nvCxnSpPr>
        <p:spPr>
          <a:xfrm rot="16200000" flipH="1">
            <a:off x="5709445" y="5386978"/>
            <a:ext cx="759477" cy="434336"/>
          </a:xfrm>
          <a:prstGeom prst="bentConnector3">
            <a:avLst>
              <a:gd name="adj1" fmla="val 50000"/>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9" name="Group 298"/>
          <p:cNvGrpSpPr>
            <a:grpSpLocks noChangeAspect="1"/>
          </p:cNvGrpSpPr>
          <p:nvPr/>
        </p:nvGrpSpPr>
        <p:grpSpPr>
          <a:xfrm>
            <a:off x="2939202" y="2260542"/>
            <a:ext cx="1258388" cy="838925"/>
            <a:chOff x="833051" y="2220254"/>
            <a:chExt cx="1198410" cy="798940"/>
          </a:xfrm>
        </p:grpSpPr>
        <p:grpSp>
          <p:nvGrpSpPr>
            <p:cNvPr id="236" name="Group 235"/>
            <p:cNvGrpSpPr/>
            <p:nvPr/>
          </p:nvGrpSpPr>
          <p:grpSpPr>
            <a:xfrm>
              <a:off x="833051" y="2220254"/>
              <a:ext cx="1198410" cy="798940"/>
              <a:chOff x="759175" y="2162524"/>
              <a:chExt cx="1371600" cy="914400"/>
            </a:xfrm>
          </p:grpSpPr>
          <p:sp>
            <p:nvSpPr>
              <p:cNvPr id="234" name="Rectangle 233"/>
              <p:cNvSpPr/>
              <p:nvPr/>
            </p:nvSpPr>
            <p:spPr bwMode="auto">
              <a:xfrm>
                <a:off x="759175" y="2162524"/>
                <a:ext cx="1371600" cy="914400"/>
              </a:xfrm>
              <a:prstGeom prst="rect">
                <a:avLst/>
              </a:prstGeom>
              <a:solidFill>
                <a:schemeClr val="bg1"/>
              </a:solidFill>
              <a:ln w="12700">
                <a:solidFill>
                  <a:schemeClr val="bg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5" name="Rectangle 234"/>
              <p:cNvSpPr/>
              <p:nvPr/>
            </p:nvSpPr>
            <p:spPr bwMode="auto">
              <a:xfrm>
                <a:off x="759175" y="2162524"/>
                <a:ext cx="1371600" cy="137160"/>
              </a:xfrm>
              <a:prstGeom prst="rect">
                <a:avLst/>
              </a:prstGeom>
              <a:solidFill>
                <a:schemeClr val="bg2">
                  <a:lumMod val="90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98" name="Freeform 90"/>
            <p:cNvSpPr>
              <a:spLocks noChangeAspect="1" noEditPoints="1"/>
            </p:cNvSpPr>
            <p:nvPr/>
          </p:nvSpPr>
          <p:spPr bwMode="auto">
            <a:xfrm>
              <a:off x="1191750" y="242842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3" name="Group 12"/>
          <p:cNvGrpSpPr/>
          <p:nvPr/>
        </p:nvGrpSpPr>
        <p:grpSpPr>
          <a:xfrm>
            <a:off x="8955660" y="2926905"/>
            <a:ext cx="1151607" cy="530095"/>
            <a:chOff x="9135239" y="2985099"/>
            <a:chExt cx="1174699" cy="540724"/>
          </a:xfrm>
        </p:grpSpPr>
        <p:sp>
          <p:nvSpPr>
            <p:cNvPr id="223" name="Oval 222"/>
            <p:cNvSpPr/>
            <p:nvPr/>
          </p:nvSpPr>
          <p:spPr bwMode="auto">
            <a:xfrm>
              <a:off x="9734855" y="3098899"/>
              <a:ext cx="444373" cy="4269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Oval 29"/>
            <p:cNvSpPr/>
            <p:nvPr/>
          </p:nvSpPr>
          <p:spPr bwMode="auto">
            <a:xfrm>
              <a:off x="9629166" y="3055074"/>
              <a:ext cx="680772" cy="4269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4" name="Freeform: Shape 123"/>
            <p:cNvSpPr>
              <a:spLocks noChangeAspect="1"/>
            </p:cNvSpPr>
            <p:nvPr/>
          </p:nvSpPr>
          <p:spPr bwMode="auto">
            <a:xfrm>
              <a:off x="9681250" y="3085633"/>
              <a:ext cx="576605" cy="365808"/>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50" name="Rectangle 149"/>
            <p:cNvSpPr/>
            <p:nvPr/>
          </p:nvSpPr>
          <p:spPr>
            <a:xfrm>
              <a:off x="9135239" y="2985099"/>
              <a:ext cx="753277" cy="246221"/>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connector</a:t>
              </a:r>
              <a:endParaRPr kumimoji="0" lang="en-US" sz="980" b="0" i="0" u="none" strike="noStrike" kern="0" cap="none" spc="0" normalizeH="0" baseline="0" noProof="0" dirty="0">
                <a:ln>
                  <a:noFill/>
                </a:ln>
                <a:solidFill>
                  <a:sysClr val="windowText" lastClr="000000"/>
                </a:solidFill>
                <a:effectLst/>
                <a:uLnTx/>
                <a:uFillTx/>
              </a:endParaRPr>
            </a:p>
          </p:txBody>
        </p:sp>
      </p:grpSp>
      <p:cxnSp>
        <p:nvCxnSpPr>
          <p:cNvPr id="86" name="Straight Arrow Connector 85"/>
          <p:cNvCxnSpPr>
            <a:stCxn id="127" idx="7"/>
            <a:endCxn id="21" idx="2"/>
          </p:cNvCxnSpPr>
          <p:nvPr/>
        </p:nvCxnSpPr>
        <p:spPr>
          <a:xfrm flipV="1">
            <a:off x="2525531" y="3437752"/>
            <a:ext cx="1042864" cy="897753"/>
          </a:xfrm>
          <a:prstGeom prst="straightConnector1">
            <a:avLst/>
          </a:prstGeom>
          <a:ln w="38100" cap="rnd">
            <a:solidFill>
              <a:srgbClr val="92D05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98" name="Group 97"/>
          <p:cNvGrpSpPr>
            <a:grpSpLocks noChangeAspect="1"/>
          </p:cNvGrpSpPr>
          <p:nvPr/>
        </p:nvGrpSpPr>
        <p:grpSpPr>
          <a:xfrm>
            <a:off x="6821066" y="5983884"/>
            <a:ext cx="735776" cy="478809"/>
            <a:chOff x="4868398" y="5377787"/>
            <a:chExt cx="457200" cy="297526"/>
          </a:xfrm>
        </p:grpSpPr>
        <p:sp>
          <p:nvSpPr>
            <p:cNvPr id="99" name="Rectangle 98"/>
            <p:cNvSpPr/>
            <p:nvPr/>
          </p:nvSpPr>
          <p:spPr bwMode="auto">
            <a:xfrm>
              <a:off x="4876726" y="5388349"/>
              <a:ext cx="440542" cy="27640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00" name="Picture 99"/>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8" y="5377787"/>
              <a:ext cx="457200" cy="297526"/>
            </a:xfrm>
            <a:prstGeom prst="rect">
              <a:avLst/>
            </a:prstGeom>
          </p:spPr>
        </p:pic>
      </p:grpSp>
      <p:cxnSp>
        <p:nvCxnSpPr>
          <p:cNvPr id="243" name="Straight Arrow Connector 242"/>
          <p:cNvCxnSpPr>
            <a:stCxn id="168" idx="4"/>
            <a:endCxn id="104" idx="12"/>
          </p:cNvCxnSpPr>
          <p:nvPr/>
        </p:nvCxnSpPr>
        <p:spPr>
          <a:xfrm flipH="1">
            <a:off x="7201153" y="3359631"/>
            <a:ext cx="9097" cy="1684569"/>
          </a:xfrm>
          <a:prstGeom prst="straightConnector1">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274690" y="5044146"/>
            <a:ext cx="1142705" cy="289854"/>
            <a:chOff x="6400509" y="5033005"/>
            <a:chExt cx="1165619" cy="295666"/>
          </a:xfrm>
        </p:grpSpPr>
        <p:sp>
          <p:nvSpPr>
            <p:cNvPr id="135" name="Rectangle 134"/>
            <p:cNvSpPr/>
            <p:nvPr/>
          </p:nvSpPr>
          <p:spPr>
            <a:xfrm>
              <a:off x="6400509" y="5103894"/>
              <a:ext cx="753277" cy="153888"/>
            </a:xfrm>
            <a:prstGeom prst="rect">
              <a:avLst/>
            </a:prstGeom>
          </p:spPr>
          <p:txBody>
            <a:bodyPr wrap="square" lIns="89642" tIns="0" rIns="89642" bIns="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connector</a:t>
              </a:r>
              <a:endParaRPr kumimoji="0" lang="en-US" sz="980" b="0" i="0" u="none" strike="noStrike" kern="0" cap="none" spc="0" normalizeH="0" baseline="0" noProof="0" dirty="0">
                <a:ln>
                  <a:noFill/>
                </a:ln>
                <a:solidFill>
                  <a:sysClr val="windowText" lastClr="000000"/>
                </a:solidFill>
                <a:effectLst/>
                <a:uLnTx/>
                <a:uFillTx/>
              </a:endParaRPr>
            </a:p>
          </p:txBody>
        </p:sp>
        <p:sp>
          <p:nvSpPr>
            <p:cNvPr id="104" name="Freeform: Shape 123"/>
            <p:cNvSpPr>
              <a:spLocks noChangeAspect="1"/>
            </p:cNvSpPr>
            <p:nvPr/>
          </p:nvSpPr>
          <p:spPr bwMode="auto">
            <a:xfrm>
              <a:off x="7100085" y="5033005"/>
              <a:ext cx="466043" cy="295666"/>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0" name="Group 9"/>
          <p:cNvGrpSpPr/>
          <p:nvPr/>
        </p:nvGrpSpPr>
        <p:grpSpPr>
          <a:xfrm>
            <a:off x="4960610" y="5044146"/>
            <a:ext cx="1129394" cy="289854"/>
            <a:chOff x="5060079" y="5033005"/>
            <a:chExt cx="1152041" cy="295666"/>
          </a:xfrm>
        </p:grpSpPr>
        <p:sp>
          <p:nvSpPr>
            <p:cNvPr id="151" name="Rectangle 150"/>
            <p:cNvSpPr/>
            <p:nvPr/>
          </p:nvSpPr>
          <p:spPr>
            <a:xfrm>
              <a:off x="5060079" y="5103894"/>
              <a:ext cx="753277" cy="153888"/>
            </a:xfrm>
            <a:prstGeom prst="rect">
              <a:avLst/>
            </a:prstGeom>
          </p:spPr>
          <p:txBody>
            <a:bodyPr wrap="square" lIns="89642" tIns="0" rIns="89642" bIns="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connector</a:t>
              </a:r>
              <a:endParaRPr kumimoji="0" lang="en-US" sz="980" b="0" i="0" u="none" strike="noStrike" kern="0" cap="none" spc="0" normalizeH="0" baseline="0" noProof="0" dirty="0">
                <a:ln>
                  <a:noFill/>
                </a:ln>
                <a:solidFill>
                  <a:sysClr val="windowText" lastClr="000000"/>
                </a:solidFill>
                <a:effectLst/>
                <a:uLnTx/>
                <a:uFillTx/>
              </a:endParaRPr>
            </a:p>
          </p:txBody>
        </p:sp>
        <p:sp>
          <p:nvSpPr>
            <p:cNvPr id="153" name="Freeform: Shape 123"/>
            <p:cNvSpPr>
              <a:spLocks noChangeAspect="1"/>
            </p:cNvSpPr>
            <p:nvPr/>
          </p:nvSpPr>
          <p:spPr bwMode="auto">
            <a:xfrm>
              <a:off x="5746077" y="5033005"/>
              <a:ext cx="466043" cy="295666"/>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cxnSp>
        <p:nvCxnSpPr>
          <p:cNvPr id="103" name="Connector: Elbow 102"/>
          <p:cNvCxnSpPr>
            <a:stCxn id="29" idx="4"/>
          </p:cNvCxnSpPr>
          <p:nvPr/>
        </p:nvCxnSpPr>
        <p:spPr>
          <a:xfrm rot="16200000" flipH="1">
            <a:off x="7087572" y="3678584"/>
            <a:ext cx="1684515" cy="1046608"/>
          </a:xfrm>
          <a:prstGeom prst="bentConnector3">
            <a:avLst>
              <a:gd name="adj1" fmla="val 50000"/>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6640373" y="2645392"/>
            <a:ext cx="1529703" cy="1005861"/>
            <a:chOff x="6906415" y="2562072"/>
            <a:chExt cx="1560377" cy="1026031"/>
          </a:xfrm>
        </p:grpSpPr>
        <p:sp>
          <p:nvSpPr>
            <p:cNvPr id="120" name="Freeform 38"/>
            <p:cNvSpPr>
              <a:spLocks/>
            </p:cNvSpPr>
            <p:nvPr/>
          </p:nvSpPr>
          <p:spPr bwMode="auto">
            <a:xfrm>
              <a:off x="6906415" y="2562072"/>
              <a:ext cx="1560377" cy="102603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21" name="Group 120"/>
            <p:cNvGrpSpPr>
              <a:grpSpLocks noChangeAspect="1"/>
            </p:cNvGrpSpPr>
            <p:nvPr/>
          </p:nvGrpSpPr>
          <p:grpSpPr>
            <a:xfrm>
              <a:off x="7400888" y="2968523"/>
              <a:ext cx="614026" cy="365760"/>
              <a:chOff x="10227446" y="2986117"/>
              <a:chExt cx="658968" cy="392532"/>
            </a:xfrm>
            <a:solidFill>
              <a:schemeClr val="accent1"/>
            </a:solidFill>
          </p:grpSpPr>
          <p:grpSp>
            <p:nvGrpSpPr>
              <p:cNvPr id="122" name="Group 121"/>
              <p:cNvGrpSpPr/>
              <p:nvPr/>
            </p:nvGrpSpPr>
            <p:grpSpPr>
              <a:xfrm>
                <a:off x="10227446" y="2986117"/>
                <a:ext cx="658968" cy="392532"/>
                <a:chOff x="6002760" y="3291875"/>
                <a:chExt cx="3471152" cy="1658849"/>
              </a:xfrm>
              <a:grpFill/>
            </p:grpSpPr>
            <p:sp>
              <p:nvSpPr>
                <p:cNvPr id="125" name="Rectangle 124"/>
                <p:cNvSpPr/>
                <p:nvPr/>
              </p:nvSpPr>
              <p:spPr bwMode="auto">
                <a:xfrm>
                  <a:off x="6002760" y="3291875"/>
                  <a:ext cx="3471152" cy="15745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6" name="Rectangle 125"/>
                <p:cNvSpPr/>
                <p:nvPr/>
              </p:nvSpPr>
              <p:spPr bwMode="auto">
                <a:xfrm>
                  <a:off x="6002760" y="3489197"/>
                  <a:ext cx="3471152" cy="14615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sp>
            <p:nvSpPr>
              <p:cNvPr id="123"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1"/>
              </a:solidFill>
              <a:ln>
                <a:noFill/>
              </a:ln>
            </p:spPr>
            <p:txBody>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noFill/>
                  <a:effectLst/>
                  <a:uLnTx/>
                  <a:uFillTx/>
                  <a:ea typeface="ＭＳ Ｐゴシック" charset="0"/>
                </a:endParaRPr>
              </a:p>
            </p:txBody>
          </p:sp>
        </p:grpSp>
      </p:grpSp>
      <p:grpSp>
        <p:nvGrpSpPr>
          <p:cNvPr id="2" name="Group 1"/>
          <p:cNvGrpSpPr/>
          <p:nvPr/>
        </p:nvGrpSpPr>
        <p:grpSpPr>
          <a:xfrm>
            <a:off x="5097880" y="2006328"/>
            <a:ext cx="1996241" cy="1215043"/>
            <a:chOff x="6882926" y="1192433"/>
            <a:chExt cx="2501906" cy="1522824"/>
          </a:xfrm>
        </p:grpSpPr>
        <p:sp>
          <p:nvSpPr>
            <p:cNvPr id="59"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1"/>
              </a:solid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60" name="Group 59"/>
            <p:cNvGrpSpPr/>
            <p:nvPr/>
          </p:nvGrpSpPr>
          <p:grpSpPr>
            <a:xfrm>
              <a:off x="6882926" y="1388424"/>
              <a:ext cx="2501906" cy="1208879"/>
              <a:chOff x="5181138" y="5521526"/>
              <a:chExt cx="2552074" cy="1233120"/>
            </a:xfrm>
          </p:grpSpPr>
          <p:sp>
            <p:nvSpPr>
              <p:cNvPr id="61" name="TextBox 60"/>
              <p:cNvSpPr txBox="1"/>
              <p:nvPr/>
            </p:nvSpPr>
            <p:spPr>
              <a:xfrm>
                <a:off x="5181138" y="6258870"/>
                <a:ext cx="2552074" cy="495776"/>
              </a:xfrm>
              <a:prstGeom prst="rect">
                <a:avLst/>
              </a:prstGeom>
            </p:spPr>
            <p:txBody>
              <a:bodyPr wrap="square" lIns="0" tIns="0" rIns="0" bIns="0" rtlCol="0">
                <a:spAutoFit/>
              </a:bodyPr>
              <a:lstStyle/>
              <a:p>
                <a:pPr marL="0" marR="0" lvl="0" indent="0" algn="ctr" defTabSz="895575"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2050"/>
                    </a:solidFill>
                    <a:effectLst/>
                    <a:uLnTx/>
                    <a:uFillTx/>
                    <a:ea typeface="ＭＳ Ｐゴシック" charset="0"/>
                    <a:cs typeface="Segoe UI Semibold" panose="020B0702040204020203" pitchFamily="34" charset="0"/>
                  </a:rPr>
                  <a:t>Microsoft Azure</a:t>
                </a:r>
              </a:p>
              <a:p>
                <a:pPr marL="0" marR="0" lvl="0" indent="0" algn="ctr" defTabSz="895575"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2050"/>
                    </a:solidFill>
                    <a:effectLst/>
                    <a:uLnTx/>
                    <a:uFillTx/>
                    <a:ea typeface="ＭＳ Ｐゴシック" charset="0"/>
                    <a:cs typeface="Segoe UI Semibold" panose="020B0702040204020203" pitchFamily="34" charset="0"/>
                  </a:rPr>
                  <a:t>Active Directory</a:t>
                </a:r>
              </a:p>
            </p:txBody>
          </p:sp>
          <p:pic>
            <p:nvPicPr>
              <p:cNvPr id="62" name="Picture 6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9" name="Group 8"/>
          <p:cNvGrpSpPr>
            <a:grpSpLocks noChangeAspect="1"/>
          </p:cNvGrpSpPr>
          <p:nvPr/>
        </p:nvGrpSpPr>
        <p:grpSpPr>
          <a:xfrm>
            <a:off x="10663286" y="4342570"/>
            <a:ext cx="1528715" cy="2514944"/>
            <a:chOff x="10877106" y="4429151"/>
            <a:chExt cx="1559369" cy="2565374"/>
          </a:xfrm>
        </p:grpSpPr>
        <p:grpSp>
          <p:nvGrpSpPr>
            <p:cNvPr id="7" name="Group 6"/>
            <p:cNvGrpSpPr>
              <a:grpSpLocks noChangeAspect="1"/>
            </p:cNvGrpSpPr>
            <p:nvPr/>
          </p:nvGrpSpPr>
          <p:grpSpPr>
            <a:xfrm>
              <a:off x="11581350" y="4429151"/>
              <a:ext cx="855125" cy="2565374"/>
              <a:chOff x="11631239" y="4516235"/>
              <a:chExt cx="826097" cy="2478290"/>
            </a:xfrm>
          </p:grpSpPr>
          <p:sp>
            <p:nvSpPr>
              <p:cNvPr id="4" name="Rectangle 3"/>
              <p:cNvSpPr>
                <a:spLocks noChangeAspect="1"/>
              </p:cNvSpPr>
              <p:nvPr/>
            </p:nvSpPr>
            <p:spPr bwMode="auto">
              <a:xfrm>
                <a:off x="11631239" y="4516235"/>
                <a:ext cx="826097" cy="247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6" name="Group 5"/>
              <p:cNvGrpSpPr>
                <a:grpSpLocks noChangeAspect="1"/>
              </p:cNvGrpSpPr>
              <p:nvPr/>
            </p:nvGrpSpPr>
            <p:grpSpPr>
              <a:xfrm>
                <a:off x="11764517" y="4724808"/>
                <a:ext cx="559540" cy="1832354"/>
                <a:chOff x="11768846" y="4705243"/>
                <a:chExt cx="559540" cy="1832354"/>
              </a:xfrm>
            </p:grpSpPr>
            <p:sp>
              <p:nvSpPr>
                <p:cNvPr id="105" name="Rectangle 104"/>
                <p:cNvSpPr/>
                <p:nvPr/>
              </p:nvSpPr>
              <p:spPr bwMode="auto">
                <a:xfrm>
                  <a:off x="11768846" y="4705243"/>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6" name="Rectangle 105"/>
                <p:cNvSpPr/>
                <p:nvPr/>
              </p:nvSpPr>
              <p:spPr bwMode="auto">
                <a:xfrm>
                  <a:off x="11768846" y="5025994"/>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7" name="Rectangle 106"/>
                <p:cNvSpPr/>
                <p:nvPr/>
              </p:nvSpPr>
              <p:spPr bwMode="auto">
                <a:xfrm>
                  <a:off x="11768846" y="5346745"/>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8" name="Rectangle 107"/>
                <p:cNvSpPr/>
                <p:nvPr/>
              </p:nvSpPr>
              <p:spPr bwMode="auto">
                <a:xfrm>
                  <a:off x="11768846" y="5667496"/>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9" name="Rectangle 108"/>
                <p:cNvSpPr/>
                <p:nvPr/>
              </p:nvSpPr>
              <p:spPr bwMode="auto">
                <a:xfrm>
                  <a:off x="11768846" y="5988247"/>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0" name="Rectangle 109"/>
                <p:cNvSpPr/>
                <p:nvPr/>
              </p:nvSpPr>
              <p:spPr bwMode="auto">
                <a:xfrm>
                  <a:off x="11768846" y="6308997"/>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3" name="Rectangle 112"/>
                <p:cNvSpPr/>
                <p:nvPr/>
              </p:nvSpPr>
              <p:spPr bwMode="auto">
                <a:xfrm>
                  <a:off x="12099786" y="4705243"/>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5" name="Rectangle 114"/>
                <p:cNvSpPr/>
                <p:nvPr/>
              </p:nvSpPr>
              <p:spPr bwMode="auto">
                <a:xfrm>
                  <a:off x="12099786" y="5025994"/>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6" name="Rectangle 115"/>
                <p:cNvSpPr/>
                <p:nvPr/>
              </p:nvSpPr>
              <p:spPr bwMode="auto">
                <a:xfrm>
                  <a:off x="12099786" y="5346745"/>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7" name="Rectangle 116"/>
                <p:cNvSpPr/>
                <p:nvPr/>
              </p:nvSpPr>
              <p:spPr bwMode="auto">
                <a:xfrm>
                  <a:off x="12099786" y="5667496"/>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8" name="Rectangle 117"/>
                <p:cNvSpPr/>
                <p:nvPr/>
              </p:nvSpPr>
              <p:spPr bwMode="auto">
                <a:xfrm>
                  <a:off x="12099786" y="5988247"/>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9" name="Rectangle 138"/>
                <p:cNvSpPr/>
                <p:nvPr/>
              </p:nvSpPr>
              <p:spPr bwMode="auto">
                <a:xfrm>
                  <a:off x="12099786" y="6308997"/>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22" name="Group 21"/>
            <p:cNvGrpSpPr>
              <a:grpSpLocks noChangeAspect="1"/>
            </p:cNvGrpSpPr>
            <p:nvPr/>
          </p:nvGrpSpPr>
          <p:grpSpPr>
            <a:xfrm>
              <a:off x="10877106" y="4617085"/>
              <a:ext cx="648393" cy="2377440"/>
              <a:chOff x="10857650" y="4479925"/>
              <a:chExt cx="685800" cy="2514600"/>
            </a:xfrm>
          </p:grpSpPr>
          <p:sp>
            <p:nvSpPr>
              <p:cNvPr id="182" name="Freeform: Shape 181"/>
              <p:cNvSpPr>
                <a:spLocks/>
              </p:cNvSpPr>
              <p:nvPr/>
            </p:nvSpPr>
            <p:spPr bwMode="auto">
              <a:xfrm>
                <a:off x="10857650" y="4479925"/>
                <a:ext cx="685800" cy="2514600"/>
              </a:xfrm>
              <a:custGeom>
                <a:avLst/>
                <a:gdLst>
                  <a:gd name="connsiteX0" fmla="*/ 293914 w 685800"/>
                  <a:gd name="connsiteY0" fmla="*/ 0 h 2514600"/>
                  <a:gd name="connsiteX1" fmla="*/ 391885 w 685800"/>
                  <a:gd name="connsiteY1" fmla="*/ 0 h 2514600"/>
                  <a:gd name="connsiteX2" fmla="*/ 391885 w 685800"/>
                  <a:gd name="connsiteY2" fmla="*/ 228599 h 2514600"/>
                  <a:gd name="connsiteX3" fmla="*/ 489857 w 685800"/>
                  <a:gd name="connsiteY3" fmla="*/ 228599 h 2514600"/>
                  <a:gd name="connsiteX4" fmla="*/ 489857 w 685800"/>
                  <a:gd name="connsiteY4" fmla="*/ 457199 h 2514600"/>
                  <a:gd name="connsiteX5" fmla="*/ 587828 w 685800"/>
                  <a:gd name="connsiteY5" fmla="*/ 457199 h 2514600"/>
                  <a:gd name="connsiteX6" fmla="*/ 587828 w 685800"/>
                  <a:gd name="connsiteY6" fmla="*/ 685799 h 2514600"/>
                  <a:gd name="connsiteX7" fmla="*/ 685800 w 685800"/>
                  <a:gd name="connsiteY7" fmla="*/ 685799 h 2514600"/>
                  <a:gd name="connsiteX8" fmla="*/ 685800 w 685800"/>
                  <a:gd name="connsiteY8" fmla="*/ 2514599 h 2514600"/>
                  <a:gd name="connsiteX9" fmla="*/ 587828 w 685800"/>
                  <a:gd name="connsiteY9" fmla="*/ 2514599 h 2514600"/>
                  <a:gd name="connsiteX10" fmla="*/ 489857 w 685800"/>
                  <a:gd name="connsiteY10" fmla="*/ 2514599 h 2514600"/>
                  <a:gd name="connsiteX11" fmla="*/ 391885 w 685800"/>
                  <a:gd name="connsiteY11" fmla="*/ 2514599 h 2514600"/>
                  <a:gd name="connsiteX12" fmla="*/ 391885 w 685800"/>
                  <a:gd name="connsiteY12" fmla="*/ 2514600 h 2514600"/>
                  <a:gd name="connsiteX13" fmla="*/ 293914 w 685800"/>
                  <a:gd name="connsiteY13" fmla="*/ 2514600 h 2514600"/>
                  <a:gd name="connsiteX14" fmla="*/ 293914 w 685800"/>
                  <a:gd name="connsiteY14" fmla="*/ 2514599 h 2514600"/>
                  <a:gd name="connsiteX15" fmla="*/ 195943 w 685800"/>
                  <a:gd name="connsiteY15" fmla="*/ 2514599 h 2514600"/>
                  <a:gd name="connsiteX16" fmla="*/ 97971 w 685800"/>
                  <a:gd name="connsiteY16" fmla="*/ 2514599 h 2514600"/>
                  <a:gd name="connsiteX17" fmla="*/ 0 w 685800"/>
                  <a:gd name="connsiteY17" fmla="*/ 2514599 h 2514600"/>
                  <a:gd name="connsiteX18" fmla="*/ 0 w 685800"/>
                  <a:gd name="connsiteY18" fmla="*/ 685799 h 2514600"/>
                  <a:gd name="connsiteX19" fmla="*/ 97971 w 685800"/>
                  <a:gd name="connsiteY19" fmla="*/ 685799 h 2514600"/>
                  <a:gd name="connsiteX20" fmla="*/ 97971 w 685800"/>
                  <a:gd name="connsiteY20" fmla="*/ 457199 h 2514600"/>
                  <a:gd name="connsiteX21" fmla="*/ 195943 w 685800"/>
                  <a:gd name="connsiteY21" fmla="*/ 457199 h 2514600"/>
                  <a:gd name="connsiteX22" fmla="*/ 195943 w 685800"/>
                  <a:gd name="connsiteY22" fmla="*/ 228599 h 2514600"/>
                  <a:gd name="connsiteX23" fmla="*/ 293914 w 685800"/>
                  <a:gd name="connsiteY23" fmla="*/ 228599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 h="2514600">
                    <a:moveTo>
                      <a:pt x="293914" y="0"/>
                    </a:moveTo>
                    <a:lnTo>
                      <a:pt x="391885" y="0"/>
                    </a:lnTo>
                    <a:lnTo>
                      <a:pt x="391885" y="228599"/>
                    </a:lnTo>
                    <a:lnTo>
                      <a:pt x="489857" y="228599"/>
                    </a:lnTo>
                    <a:lnTo>
                      <a:pt x="489857" y="457199"/>
                    </a:lnTo>
                    <a:lnTo>
                      <a:pt x="587828" y="457199"/>
                    </a:lnTo>
                    <a:lnTo>
                      <a:pt x="587828" y="685799"/>
                    </a:lnTo>
                    <a:lnTo>
                      <a:pt x="685800" y="685799"/>
                    </a:lnTo>
                    <a:lnTo>
                      <a:pt x="685800" y="2514599"/>
                    </a:lnTo>
                    <a:lnTo>
                      <a:pt x="587828" y="2514599"/>
                    </a:lnTo>
                    <a:lnTo>
                      <a:pt x="489857" y="2514599"/>
                    </a:lnTo>
                    <a:lnTo>
                      <a:pt x="391885" y="2514599"/>
                    </a:lnTo>
                    <a:lnTo>
                      <a:pt x="391885" y="2514600"/>
                    </a:lnTo>
                    <a:lnTo>
                      <a:pt x="293914" y="2514600"/>
                    </a:lnTo>
                    <a:lnTo>
                      <a:pt x="293914" y="2514599"/>
                    </a:lnTo>
                    <a:lnTo>
                      <a:pt x="195943" y="2514599"/>
                    </a:lnTo>
                    <a:lnTo>
                      <a:pt x="97971" y="2514599"/>
                    </a:lnTo>
                    <a:lnTo>
                      <a:pt x="0" y="2514599"/>
                    </a:lnTo>
                    <a:lnTo>
                      <a:pt x="0" y="685799"/>
                    </a:lnTo>
                    <a:lnTo>
                      <a:pt x="97971" y="685799"/>
                    </a:lnTo>
                    <a:lnTo>
                      <a:pt x="97971" y="457199"/>
                    </a:lnTo>
                    <a:lnTo>
                      <a:pt x="195943" y="457199"/>
                    </a:lnTo>
                    <a:lnTo>
                      <a:pt x="195943" y="228599"/>
                    </a:lnTo>
                    <a:lnTo>
                      <a:pt x="293914" y="22859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8" name="Rectangle 177"/>
              <p:cNvSpPr/>
              <p:nvPr/>
            </p:nvSpPr>
            <p:spPr bwMode="auto">
              <a:xfrm>
                <a:off x="10920781" y="5798634"/>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0" name="Rectangle 179"/>
              <p:cNvSpPr/>
              <p:nvPr/>
            </p:nvSpPr>
            <p:spPr bwMode="auto">
              <a:xfrm>
                <a:off x="11251721" y="5477883"/>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1" name="Rectangle 180"/>
              <p:cNvSpPr/>
              <p:nvPr/>
            </p:nvSpPr>
            <p:spPr bwMode="auto">
              <a:xfrm>
                <a:off x="11251721" y="6119385"/>
                <a:ext cx="228600" cy="2286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186" name="Oval 185"/>
          <p:cNvSpPr/>
          <p:nvPr/>
        </p:nvSpPr>
        <p:spPr bwMode="auto">
          <a:xfrm>
            <a:off x="8407421" y="5192999"/>
            <a:ext cx="45712" cy="457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88" name="Group 187"/>
          <p:cNvGrpSpPr>
            <a:grpSpLocks noChangeAspect="1"/>
          </p:cNvGrpSpPr>
          <p:nvPr/>
        </p:nvGrpSpPr>
        <p:grpSpPr>
          <a:xfrm>
            <a:off x="8055480" y="5983884"/>
            <a:ext cx="735776" cy="478809"/>
            <a:chOff x="4868398" y="5377787"/>
            <a:chExt cx="457200" cy="297526"/>
          </a:xfrm>
        </p:grpSpPr>
        <p:sp>
          <p:nvSpPr>
            <p:cNvPr id="189" name="Rectangle 188"/>
            <p:cNvSpPr/>
            <p:nvPr/>
          </p:nvSpPr>
          <p:spPr bwMode="auto">
            <a:xfrm>
              <a:off x="4876726" y="5388349"/>
              <a:ext cx="440542" cy="27640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90" name="Picture 189"/>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8" y="5377787"/>
              <a:ext cx="457200" cy="297526"/>
            </a:xfrm>
            <a:prstGeom prst="rect">
              <a:avLst/>
            </a:prstGeom>
          </p:spPr>
        </p:pic>
      </p:grpSp>
      <p:cxnSp>
        <p:nvCxnSpPr>
          <p:cNvPr id="114" name="Straight Arrow Connector 113"/>
          <p:cNvCxnSpPr>
            <a:stCxn id="186" idx="4"/>
          </p:cNvCxnSpPr>
          <p:nvPr/>
        </p:nvCxnSpPr>
        <p:spPr>
          <a:xfrm flipH="1">
            <a:off x="8426099" y="5238710"/>
            <a:ext cx="4178" cy="780337"/>
          </a:xfrm>
          <a:prstGeom prst="straightConnector1">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16319" y="5044146"/>
            <a:ext cx="1142705" cy="289854"/>
            <a:chOff x="7667036" y="5033005"/>
            <a:chExt cx="1165619" cy="295666"/>
          </a:xfrm>
        </p:grpSpPr>
        <p:sp>
          <p:nvSpPr>
            <p:cNvPr id="101" name="Rectangle 100"/>
            <p:cNvSpPr/>
            <p:nvPr/>
          </p:nvSpPr>
          <p:spPr>
            <a:xfrm>
              <a:off x="7667036" y="5103894"/>
              <a:ext cx="753277" cy="153888"/>
            </a:xfrm>
            <a:prstGeom prst="rect">
              <a:avLst/>
            </a:prstGeom>
          </p:spPr>
          <p:txBody>
            <a:bodyPr wrap="square" lIns="89642" tIns="0" rIns="89642" bIns="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connector</a:t>
              </a:r>
              <a:endParaRPr kumimoji="0" lang="en-US" sz="980" b="0" i="0" u="none" strike="noStrike" kern="0" cap="none" spc="0" normalizeH="0" baseline="0" noProof="0" dirty="0">
                <a:ln>
                  <a:noFill/>
                </a:ln>
                <a:solidFill>
                  <a:sysClr val="windowText" lastClr="000000"/>
                </a:solidFill>
                <a:effectLst/>
                <a:uLnTx/>
                <a:uFillTx/>
              </a:endParaRPr>
            </a:p>
          </p:txBody>
        </p:sp>
        <p:sp>
          <p:nvSpPr>
            <p:cNvPr id="185" name="Freeform: Shape 123"/>
            <p:cNvSpPr>
              <a:spLocks noChangeAspect="1"/>
            </p:cNvSpPr>
            <p:nvPr/>
          </p:nvSpPr>
          <p:spPr bwMode="auto">
            <a:xfrm>
              <a:off x="8366612" y="5033005"/>
              <a:ext cx="466043" cy="295666"/>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34" name="Rectangle 133"/>
          <p:cNvSpPr/>
          <p:nvPr/>
        </p:nvSpPr>
        <p:spPr>
          <a:xfrm>
            <a:off x="5190876" y="6462694"/>
            <a:ext cx="422731" cy="271554"/>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FFFFFF"/>
                </a:solidFill>
                <a:effectLst/>
                <a:uLnTx/>
                <a:uFillTx/>
              </a:rPr>
              <a:t>app</a:t>
            </a:r>
            <a:endParaRPr kumimoji="0" lang="en-US" sz="1568" b="0" i="0" u="none" strike="noStrike" kern="0" cap="none" spc="0" normalizeH="0" baseline="0" noProof="0" dirty="0">
              <a:ln>
                <a:noFill/>
              </a:ln>
              <a:solidFill>
                <a:sysClr val="windowText" lastClr="000000"/>
              </a:solidFill>
              <a:effectLst/>
              <a:uLnTx/>
              <a:uFillTx/>
            </a:endParaRPr>
          </a:p>
        </p:txBody>
      </p:sp>
      <p:sp>
        <p:nvSpPr>
          <p:cNvPr id="136" name="Rectangle 135"/>
          <p:cNvSpPr/>
          <p:nvPr/>
        </p:nvSpPr>
        <p:spPr>
          <a:xfrm>
            <a:off x="6094987" y="6462694"/>
            <a:ext cx="422731" cy="271554"/>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FFFFFF"/>
                </a:solidFill>
                <a:effectLst/>
                <a:uLnTx/>
                <a:uFillTx/>
              </a:rPr>
              <a:t>app</a:t>
            </a:r>
            <a:endParaRPr kumimoji="0" lang="en-US" sz="1568" b="0" i="0" u="none" strike="noStrike" kern="0" cap="none" spc="0" normalizeH="0" baseline="0" noProof="0" dirty="0">
              <a:ln>
                <a:noFill/>
              </a:ln>
              <a:solidFill>
                <a:sysClr val="windowText" lastClr="000000"/>
              </a:solidFill>
              <a:effectLst/>
              <a:uLnTx/>
              <a:uFillTx/>
            </a:endParaRPr>
          </a:p>
        </p:txBody>
      </p:sp>
      <p:sp>
        <p:nvSpPr>
          <p:cNvPr id="137" name="Rectangle 136"/>
          <p:cNvSpPr/>
          <p:nvPr/>
        </p:nvSpPr>
        <p:spPr>
          <a:xfrm>
            <a:off x="6977588" y="6462694"/>
            <a:ext cx="422731" cy="271554"/>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FFFFFF"/>
                </a:solidFill>
                <a:effectLst/>
                <a:uLnTx/>
                <a:uFillTx/>
              </a:rPr>
              <a:t>app</a:t>
            </a:r>
            <a:endParaRPr kumimoji="0" lang="en-US" sz="1568" b="0" i="0" u="none" strike="noStrike" kern="0" cap="none" spc="0" normalizeH="0" baseline="0" noProof="0" dirty="0">
              <a:ln>
                <a:noFill/>
              </a:ln>
              <a:solidFill>
                <a:sysClr val="windowText" lastClr="000000"/>
              </a:solidFill>
              <a:effectLst/>
              <a:uLnTx/>
              <a:uFillTx/>
            </a:endParaRPr>
          </a:p>
        </p:txBody>
      </p:sp>
      <p:sp>
        <p:nvSpPr>
          <p:cNvPr id="138" name="Rectangle 137"/>
          <p:cNvSpPr/>
          <p:nvPr/>
        </p:nvSpPr>
        <p:spPr>
          <a:xfrm>
            <a:off x="8212003" y="6462694"/>
            <a:ext cx="422731" cy="271554"/>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FFFFFF"/>
                </a:solidFill>
                <a:effectLst/>
                <a:uLnTx/>
                <a:uFillTx/>
              </a:rPr>
              <a:t>app</a:t>
            </a:r>
            <a:endParaRPr kumimoji="0" lang="en-US" sz="1568" b="0" i="0" u="none" strike="noStrike" kern="0" cap="none" spc="0" normalizeH="0" baseline="0" noProof="0" dirty="0">
              <a:ln>
                <a:noFill/>
              </a:ln>
              <a:solidFill>
                <a:sysClr val="windowText" lastClr="000000"/>
              </a:solidFill>
              <a:effectLst/>
              <a:uLnTx/>
              <a:uFillTx/>
            </a:endParaRPr>
          </a:p>
        </p:txBody>
      </p:sp>
      <p:cxnSp>
        <p:nvCxnSpPr>
          <p:cNvPr id="140" name="Connector: Elbow 148"/>
          <p:cNvCxnSpPr/>
          <p:nvPr/>
        </p:nvCxnSpPr>
        <p:spPr>
          <a:xfrm flipV="1">
            <a:off x="10056208" y="3200504"/>
            <a:ext cx="229074" cy="4268"/>
          </a:xfrm>
          <a:prstGeom prst="straightConnector1">
            <a:avLst/>
          </a:prstGeom>
          <a:ln w="25400" cap="rnd">
            <a:solidFill>
              <a:srgbClr val="92D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0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678150"/>
            <a:ext cx="11655078" cy="899665"/>
          </a:xfrm>
        </p:spPr>
        <p:txBody>
          <a:bodyPr/>
          <a:lstStyle/>
          <a:p>
            <a:r>
              <a:rPr lang="en-US" dirty="0"/>
              <a:t>Microsoft Authenticator</a:t>
            </a:r>
          </a:p>
        </p:txBody>
      </p:sp>
      <p:sp>
        <p:nvSpPr>
          <p:cNvPr id="3" name="Text Placeholder 2"/>
          <p:cNvSpPr>
            <a:spLocks noGrp="1"/>
          </p:cNvSpPr>
          <p:nvPr>
            <p:ph type="body" sz="quarter" idx="10"/>
          </p:nvPr>
        </p:nvSpPr>
        <p:spPr>
          <a:xfrm>
            <a:off x="269238" y="1403724"/>
            <a:ext cx="11653523" cy="489365"/>
          </a:xfrm>
        </p:spPr>
        <p:txBody>
          <a:bodyPr/>
          <a:lstStyle/>
          <a:p>
            <a:r>
              <a:rPr lang="en-US" dirty="0"/>
              <a:t>A mobile authenticator application for all platforms</a:t>
            </a:r>
          </a:p>
        </p:txBody>
      </p:sp>
      <p:sp>
        <p:nvSpPr>
          <p:cNvPr id="5" name="Text Placeholder 7"/>
          <p:cNvSpPr txBox="1">
            <a:spLocks/>
          </p:cNvSpPr>
          <p:nvPr/>
        </p:nvSpPr>
        <p:spPr>
          <a:xfrm>
            <a:off x="269239" y="289767"/>
            <a:ext cx="11653523" cy="406265"/>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600" b="1" i="0" u="none" strike="noStrike" kern="1200" cap="none" spc="0" normalizeH="0" baseline="0" noProof="0" dirty="0">
                <a:ln>
                  <a:noFill/>
                </a:ln>
                <a:solidFill>
                  <a:schemeClr val="accent4"/>
                </a:solidFill>
                <a:effectLst/>
                <a:uLnTx/>
                <a:uFillTx/>
                <a:latin typeface="+mn-lt"/>
                <a:ea typeface="ＭＳ Ｐゴシック" charset="0"/>
                <a:cs typeface="ＭＳ Ｐゴシック" charset="0"/>
              </a:rPr>
              <a:t>1000s OF APPS, 1 IDENTITY</a:t>
            </a:r>
          </a:p>
        </p:txBody>
      </p:sp>
      <p:sp>
        <p:nvSpPr>
          <p:cNvPr id="6" name="Content Placeholder 2"/>
          <p:cNvSpPr txBox="1">
            <a:spLocks/>
          </p:cNvSpPr>
          <p:nvPr/>
        </p:nvSpPr>
        <p:spPr>
          <a:xfrm>
            <a:off x="503903" y="1998424"/>
            <a:ext cx="4419599" cy="4336919"/>
          </a:xfrm>
          <a:prstGeom prst="rect">
            <a:avLst/>
          </a:prstGeom>
        </p:spPr>
        <p:txBody>
          <a:bodyPr wrap="square" lIns="179285" tIns="143428" rIns="179285" bIns="143428">
            <a:spAutoFit/>
          </a:bodyPr>
          <a:lstStyle>
            <a:defPPr>
              <a:defRPr lang="en-US"/>
            </a:defPPr>
            <a:lvl1pPr defTabSz="896091" fontAlgn="base">
              <a:spcBef>
                <a:spcPts val="588"/>
              </a:spcBef>
              <a:spcAft>
                <a:spcPct val="0"/>
              </a:spcAft>
              <a:defRPr sz="1300">
                <a:solidFill>
                  <a:schemeClr val="bg1"/>
                </a:solidFill>
              </a:defRPr>
            </a:lvl1pPr>
          </a:lstStyle>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rPr>
              <a:t>Converges the existing Azure Authenticator and all consumer Authenticator applications. </a:t>
            </a:r>
          </a:p>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rPr>
              <a:t>MFA for any account, enterprise or consumer and 3rd party : Push Notifications/OTP</a:t>
            </a:r>
          </a:p>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rPr>
              <a:t>Device Registration (workplace join)</a:t>
            </a:r>
          </a:p>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rPr>
              <a:t>SSO to native mobile apps - Certificate-based SSO</a:t>
            </a:r>
          </a:p>
          <a:p>
            <a:pPr marL="0" marR="0" lvl="0" indent="0" defTabSz="896091" eaLnBrk="1" fontAlgn="base" latinLnBrk="0" hangingPunct="1">
              <a:lnSpc>
                <a:spcPct val="100000"/>
              </a:lnSpc>
              <a:spcBef>
                <a:spcPts val="588"/>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defTabSz="896091" eaLnBrk="1" fontAlgn="base" latinLnBrk="0" hangingPunct="1">
              <a:lnSpc>
                <a:spcPct val="100000"/>
              </a:lnSpc>
              <a:spcBef>
                <a:spcPts val="588"/>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rPr>
              <a:t>Future: Sign in to a device (Windows Hello), app, or website without a password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05800" y="3381831"/>
            <a:ext cx="942240" cy="1524000"/>
          </a:xfrm>
          <a:prstGeom prst="rect">
            <a:avLst/>
          </a:prstGeom>
          <a:noFill/>
        </p:spPr>
      </p:pic>
      <p:pic>
        <p:nvPicPr>
          <p:cNvPr id="4" name="Picture 3"/>
          <p:cNvPicPr>
            <a:picLocks noChangeAspect="1"/>
          </p:cNvPicPr>
          <p:nvPr/>
        </p:nvPicPr>
        <p:blipFill>
          <a:blip r:embed="rId4"/>
          <a:stretch>
            <a:fillRect/>
          </a:stretch>
        </p:blipFill>
        <p:spPr>
          <a:xfrm>
            <a:off x="5086656" y="2600781"/>
            <a:ext cx="1019175" cy="1543050"/>
          </a:xfrm>
          <a:prstGeom prst="rect">
            <a:avLst/>
          </a:prstGeom>
        </p:spPr>
      </p:pic>
      <p:pic>
        <p:nvPicPr>
          <p:cNvPr id="7" name="Picture 6"/>
          <p:cNvPicPr>
            <a:picLocks noChangeAspect="1"/>
          </p:cNvPicPr>
          <p:nvPr/>
        </p:nvPicPr>
        <p:blipFill>
          <a:blip r:embed="rId5"/>
          <a:stretch>
            <a:fillRect/>
          </a:stretch>
        </p:blipFill>
        <p:spPr>
          <a:xfrm>
            <a:off x="5608994" y="4513433"/>
            <a:ext cx="1038225" cy="1571625"/>
          </a:xfrm>
          <a:prstGeom prst="rect">
            <a:avLst/>
          </a:prstGeom>
        </p:spPr>
      </p:pic>
      <p:grpSp>
        <p:nvGrpSpPr>
          <p:cNvPr id="15" name="Group 14"/>
          <p:cNvGrpSpPr/>
          <p:nvPr/>
        </p:nvGrpSpPr>
        <p:grpSpPr>
          <a:xfrm>
            <a:off x="257713" y="3903063"/>
            <a:ext cx="279210" cy="279210"/>
            <a:chOff x="5372581" y="1617831"/>
            <a:chExt cx="498112" cy="498112"/>
          </a:xfrm>
        </p:grpSpPr>
        <p:sp>
          <p:nvSpPr>
            <p:cNvPr id="16" name="Oval 15"/>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8" name="Group 17"/>
          <p:cNvGrpSpPr/>
          <p:nvPr/>
        </p:nvGrpSpPr>
        <p:grpSpPr>
          <a:xfrm>
            <a:off x="243243" y="4536900"/>
            <a:ext cx="279210" cy="279210"/>
            <a:chOff x="5372581" y="1617831"/>
            <a:chExt cx="498112" cy="498112"/>
          </a:xfrm>
        </p:grpSpPr>
        <p:sp>
          <p:nvSpPr>
            <p:cNvPr id="19" name="Oval 18"/>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21" name="Group 20"/>
          <p:cNvGrpSpPr/>
          <p:nvPr/>
        </p:nvGrpSpPr>
        <p:grpSpPr>
          <a:xfrm>
            <a:off x="238293" y="5137598"/>
            <a:ext cx="279210" cy="279210"/>
            <a:chOff x="5372581" y="1617831"/>
            <a:chExt cx="498112" cy="498112"/>
          </a:xfrm>
        </p:grpSpPr>
        <p:sp>
          <p:nvSpPr>
            <p:cNvPr id="22" name="Oval 21"/>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24" name="Group 23"/>
          <p:cNvGrpSpPr/>
          <p:nvPr/>
        </p:nvGrpSpPr>
        <p:grpSpPr>
          <a:xfrm>
            <a:off x="254190" y="5771435"/>
            <a:ext cx="279210" cy="279210"/>
            <a:chOff x="5372581" y="1617831"/>
            <a:chExt cx="498112" cy="498112"/>
          </a:xfrm>
        </p:grpSpPr>
        <p:sp>
          <p:nvSpPr>
            <p:cNvPr id="25" name="Oval 24"/>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pic>
        <p:nvPicPr>
          <p:cNvPr id="8" name="Picture 7"/>
          <p:cNvPicPr>
            <a:picLocks noChangeAspect="1"/>
          </p:cNvPicPr>
          <p:nvPr/>
        </p:nvPicPr>
        <p:blipFill>
          <a:blip r:embed="rId6"/>
          <a:stretch>
            <a:fillRect/>
          </a:stretch>
        </p:blipFill>
        <p:spPr>
          <a:xfrm>
            <a:off x="6239488" y="2598937"/>
            <a:ext cx="781050" cy="1562100"/>
          </a:xfrm>
          <a:prstGeom prst="rect">
            <a:avLst/>
          </a:prstGeom>
        </p:spPr>
      </p:pic>
      <p:cxnSp>
        <p:nvCxnSpPr>
          <p:cNvPr id="27" name="Straight Connector 26"/>
          <p:cNvCxnSpPr/>
          <p:nvPr/>
        </p:nvCxnSpPr>
        <p:spPr>
          <a:xfrm>
            <a:off x="7315200" y="4267200"/>
            <a:ext cx="914400"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28" name="Picture 1" descr="image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6986" y="2339181"/>
            <a:ext cx="2171700"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85385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24600" y="2286000"/>
            <a:ext cx="4873812" cy="3154002"/>
            <a:chOff x="6629400" y="2590799"/>
            <a:chExt cx="4873812" cy="3154002"/>
          </a:xfrm>
        </p:grpSpPr>
        <p:grpSp>
          <p:nvGrpSpPr>
            <p:cNvPr id="3" name="Group 2"/>
            <p:cNvGrpSpPr/>
            <p:nvPr/>
          </p:nvGrpSpPr>
          <p:grpSpPr>
            <a:xfrm>
              <a:off x="6629400" y="2590799"/>
              <a:ext cx="4873812" cy="3154002"/>
              <a:chOff x="8537841" y="4058450"/>
              <a:chExt cx="2521235" cy="1631573"/>
            </a:xfrm>
          </p:grpSpPr>
          <p:sp>
            <p:nvSpPr>
              <p:cNvPr id="13" name="Freeform 38"/>
              <p:cNvSpPr>
                <a:spLocks/>
              </p:cNvSpPr>
              <p:nvPr/>
            </p:nvSpPr>
            <p:spPr bwMode="auto">
              <a:xfrm>
                <a:off x="9444465" y="4058450"/>
                <a:ext cx="1614611" cy="106169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2"/>
              </a:solidFill>
              <a:ln w="28575">
                <a:solidFill>
                  <a:schemeClr val="bg1"/>
                </a:solidFill>
              </a:ln>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15" name="Freeform 38"/>
              <p:cNvSpPr>
                <a:spLocks/>
              </p:cNvSpPr>
              <p:nvPr/>
            </p:nvSpPr>
            <p:spPr bwMode="auto">
              <a:xfrm>
                <a:off x="8537841" y="4488448"/>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1"/>
              </a:solidFill>
              <a:ln w="38100">
                <a:solidFill>
                  <a:schemeClr val="bg1"/>
                </a:solidFill>
              </a:ln>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gr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10158" y="3124200"/>
              <a:ext cx="903352" cy="974868"/>
            </a:xfrm>
            <a:prstGeom prst="rect">
              <a:avLst/>
            </a:prstGeom>
          </p:spPr>
        </p:pic>
        <p:sp>
          <p:nvSpPr>
            <p:cNvPr id="20" name="Freeform 47"/>
            <p:cNvSpPr>
              <a:spLocks noEditPoints="1"/>
            </p:cNvSpPr>
            <p:nvPr/>
          </p:nvSpPr>
          <p:spPr bwMode="auto">
            <a:xfrm>
              <a:off x="7852490" y="4278620"/>
              <a:ext cx="1086254" cy="1453836"/>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grpSp>
      <p:sp>
        <p:nvSpPr>
          <p:cNvPr id="9" name="Title 8"/>
          <p:cNvSpPr>
            <a:spLocks noGrp="1"/>
          </p:cNvSpPr>
          <p:nvPr>
            <p:ph type="title"/>
          </p:nvPr>
        </p:nvSpPr>
        <p:spPr/>
        <p:txBody>
          <a:bodyPr/>
          <a:lstStyle/>
          <a:p>
            <a:r>
              <a:rPr lang="en-US" dirty="0"/>
              <a:t>What is Azure Multi-Factor Authentication?</a:t>
            </a:r>
            <a:br>
              <a:rPr lang="en-US" dirty="0"/>
            </a:br>
            <a:endParaRPr lang="en-US" dirty="0"/>
          </a:p>
        </p:txBody>
      </p:sp>
      <p:sp>
        <p:nvSpPr>
          <p:cNvPr id="12" name="Text Placeholder 11"/>
          <p:cNvSpPr>
            <a:spLocks noGrp="1"/>
          </p:cNvSpPr>
          <p:nvPr>
            <p:ph type="body" sz="quarter" idx="11"/>
          </p:nvPr>
        </p:nvSpPr>
        <p:spPr/>
        <p:txBody>
          <a:bodyPr/>
          <a:lstStyle/>
          <a:p>
            <a:r>
              <a:rPr lang="en-US" dirty="0"/>
              <a:t>CLOUD-POWERED PROTECTION</a:t>
            </a:r>
          </a:p>
        </p:txBody>
      </p:sp>
      <p:sp>
        <p:nvSpPr>
          <p:cNvPr id="18" name="Content Placeholder 5"/>
          <p:cNvSpPr>
            <a:spLocks noGrp="1"/>
          </p:cNvSpPr>
          <p:nvPr>
            <p:ph type="body" sz="quarter" idx="10"/>
          </p:nvPr>
        </p:nvSpPr>
        <p:spPr>
          <a:xfrm>
            <a:off x="367159" y="1752600"/>
            <a:ext cx="5195441" cy="4493538"/>
          </a:xfrm>
        </p:spPr>
        <p:txBody>
          <a:bodyPr/>
          <a:lstStyle/>
          <a:p>
            <a:pPr marL="0" indent="0">
              <a:lnSpc>
                <a:spcPct val="100000"/>
              </a:lnSpc>
              <a:spcBef>
                <a:spcPts val="2400"/>
              </a:spcBef>
              <a:buNone/>
            </a:pPr>
            <a:r>
              <a:rPr lang="en-US" sz="2400" spc="-70" dirty="0">
                <a:solidFill>
                  <a:schemeClr val="accent2"/>
                </a:solidFill>
                <a:latin typeface="Segoe UI Light"/>
              </a:rPr>
              <a:t>A standalone Azure identity and access management service, also included in Azure Active Directory Premium</a:t>
            </a:r>
          </a:p>
          <a:p>
            <a:pPr marL="0" indent="0">
              <a:lnSpc>
                <a:spcPct val="100000"/>
              </a:lnSpc>
              <a:spcBef>
                <a:spcPts val="2400"/>
              </a:spcBef>
              <a:buNone/>
            </a:pPr>
            <a:r>
              <a:rPr lang="en-US" sz="2400" spc="-70" dirty="0">
                <a:solidFill>
                  <a:schemeClr val="accent2"/>
                </a:solidFill>
                <a:latin typeface="Segoe UI Light"/>
              </a:rPr>
              <a:t>Prevents unauthorized access to both on-premises and cloud applications by providing an additional level of authentication</a:t>
            </a:r>
          </a:p>
          <a:p>
            <a:pPr marL="0" indent="0">
              <a:lnSpc>
                <a:spcPct val="100000"/>
              </a:lnSpc>
              <a:spcBef>
                <a:spcPts val="2400"/>
              </a:spcBef>
              <a:buNone/>
            </a:pPr>
            <a:r>
              <a:rPr lang="en-US" sz="2400" spc="-70" dirty="0">
                <a:solidFill>
                  <a:schemeClr val="accent2"/>
                </a:solidFill>
                <a:latin typeface="Segoe UI Light"/>
              </a:rPr>
              <a:t>Trusted by thousands of enterprises </a:t>
            </a:r>
            <a:br>
              <a:rPr lang="en-US" sz="2400" spc="-70" dirty="0">
                <a:solidFill>
                  <a:schemeClr val="accent2"/>
                </a:solidFill>
                <a:latin typeface="Segoe UI Light"/>
              </a:rPr>
            </a:br>
            <a:r>
              <a:rPr lang="en-US" sz="2400" spc="-70" dirty="0">
                <a:solidFill>
                  <a:schemeClr val="accent2"/>
                </a:solidFill>
                <a:latin typeface="Segoe UI Light"/>
              </a:rPr>
              <a:t>to authenticate employee, customer, </a:t>
            </a:r>
            <a:br>
              <a:rPr lang="en-US" sz="2400" spc="-70" dirty="0">
                <a:solidFill>
                  <a:schemeClr val="accent2"/>
                </a:solidFill>
                <a:latin typeface="Segoe UI Light"/>
              </a:rPr>
            </a:br>
            <a:r>
              <a:rPr lang="en-US" sz="2400" spc="-70" dirty="0">
                <a:solidFill>
                  <a:schemeClr val="accent2"/>
                </a:solidFill>
                <a:latin typeface="Segoe UI Light"/>
              </a:rPr>
              <a:t>and partner access</a:t>
            </a:r>
          </a:p>
        </p:txBody>
      </p:sp>
    </p:spTree>
    <p:extLst>
      <p:ext uri="{BB962C8B-B14F-4D97-AF65-F5344CB8AC3E}">
        <p14:creationId xmlns:p14="http://schemas.microsoft.com/office/powerpoint/2010/main" val="147540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Azure Multi-Factor Authentication: How it works</a:t>
            </a:r>
          </a:p>
        </p:txBody>
      </p:sp>
      <p:sp>
        <p:nvSpPr>
          <p:cNvPr id="12" name="Text Placeholder 11"/>
          <p:cNvSpPr>
            <a:spLocks noGrp="1"/>
          </p:cNvSpPr>
          <p:nvPr>
            <p:ph type="body" sz="quarter" idx="10"/>
          </p:nvPr>
        </p:nvSpPr>
        <p:spPr>
          <a:xfrm>
            <a:off x="269239" y="289767"/>
            <a:ext cx="11653523" cy="406265"/>
          </a:xfrm>
        </p:spPr>
        <p:txBody>
          <a:bodyPr/>
          <a:lstStyle/>
          <a:p>
            <a:r>
              <a:rPr lang="en-US" dirty="0"/>
              <a:t>CLOUD-POWERED PROTECTION</a:t>
            </a:r>
          </a:p>
        </p:txBody>
      </p:sp>
      <p:sp>
        <p:nvSpPr>
          <p:cNvPr id="16" name="TextBox 15"/>
          <p:cNvSpPr txBox="1"/>
          <p:nvPr/>
        </p:nvSpPr>
        <p:spPr>
          <a:xfrm>
            <a:off x="8405919" y="4419600"/>
            <a:ext cx="2599604" cy="1375724"/>
          </a:xfrm>
          <a:prstGeom prst="rect">
            <a:avLst/>
          </a:prstGeom>
          <a:noFill/>
        </p:spPr>
        <p:txBody>
          <a:bodyPr wrap="square" lIns="179285" tIns="143428" rIns="179285" bIns="143428" rtlCol="0">
            <a:spAutoFit/>
          </a:bodyPr>
          <a:lstStyle/>
          <a:p>
            <a:pPr algn="ctr">
              <a:lnSpc>
                <a:spcPct val="90000"/>
              </a:lnSpc>
              <a:spcAft>
                <a:spcPts val="588"/>
              </a:spcAft>
              <a:defRPr/>
            </a:pPr>
            <a:r>
              <a:rPr lang="en-US" sz="3921" kern="0" dirty="0">
                <a:solidFill>
                  <a:srgbClr val="FFFFFF"/>
                </a:solidFill>
                <a:latin typeface="Segoe UI Light"/>
              </a:rPr>
              <a:t>Text messages</a:t>
            </a:r>
          </a:p>
        </p:txBody>
      </p:sp>
      <p:sp>
        <p:nvSpPr>
          <p:cNvPr id="15" name="TextBox 14"/>
          <p:cNvSpPr txBox="1"/>
          <p:nvPr/>
        </p:nvSpPr>
        <p:spPr>
          <a:xfrm>
            <a:off x="4787732" y="4419600"/>
            <a:ext cx="2509962" cy="1375724"/>
          </a:xfrm>
          <a:prstGeom prst="rect">
            <a:avLst/>
          </a:prstGeom>
          <a:noFill/>
        </p:spPr>
        <p:txBody>
          <a:bodyPr wrap="square" lIns="179285" tIns="143428" rIns="179285" bIns="143428" rtlCol="0">
            <a:spAutoFit/>
          </a:bodyPr>
          <a:lstStyle/>
          <a:p>
            <a:pPr algn="ctr">
              <a:lnSpc>
                <a:spcPct val="90000"/>
              </a:lnSpc>
              <a:spcAft>
                <a:spcPts val="588"/>
              </a:spcAft>
              <a:defRPr/>
            </a:pPr>
            <a:r>
              <a:rPr lang="en-US" sz="3921" kern="0" dirty="0">
                <a:solidFill>
                  <a:srgbClr val="FFFFFF"/>
                </a:solidFill>
                <a:latin typeface="Segoe UI Light"/>
              </a:rPr>
              <a:t>Phone calls</a:t>
            </a:r>
          </a:p>
        </p:txBody>
      </p:sp>
      <p:sp>
        <p:nvSpPr>
          <p:cNvPr id="14" name="TextBox 13"/>
          <p:cNvSpPr txBox="1"/>
          <p:nvPr/>
        </p:nvSpPr>
        <p:spPr>
          <a:xfrm>
            <a:off x="1030112" y="4419601"/>
            <a:ext cx="2509962" cy="1375724"/>
          </a:xfrm>
          <a:prstGeom prst="rect">
            <a:avLst/>
          </a:prstGeom>
          <a:noFill/>
        </p:spPr>
        <p:txBody>
          <a:bodyPr wrap="square" lIns="179285" tIns="143428" rIns="179285" bIns="143428" rtlCol="0">
            <a:spAutoFit/>
          </a:bodyPr>
          <a:lstStyle/>
          <a:p>
            <a:pPr algn="ctr">
              <a:lnSpc>
                <a:spcPct val="90000"/>
              </a:lnSpc>
              <a:spcAft>
                <a:spcPts val="588"/>
              </a:spcAft>
              <a:defRPr/>
            </a:pPr>
            <a:r>
              <a:rPr lang="en-US" sz="3921" kern="0" dirty="0">
                <a:solidFill>
                  <a:srgbClr val="FFFFFF"/>
                </a:solidFill>
                <a:latin typeface="Segoe UI Light"/>
              </a:rPr>
              <a:t>Mobile apps</a:t>
            </a:r>
          </a:p>
        </p:txBody>
      </p:sp>
      <p:grpSp>
        <p:nvGrpSpPr>
          <p:cNvPr id="21" name="Group 20"/>
          <p:cNvGrpSpPr/>
          <p:nvPr/>
        </p:nvGrpSpPr>
        <p:grpSpPr>
          <a:xfrm>
            <a:off x="1609797" y="2611771"/>
            <a:ext cx="1350592" cy="1350126"/>
            <a:chOff x="1477963" y="-1187450"/>
            <a:chExt cx="9232900" cy="9229725"/>
          </a:xfrm>
          <a:solidFill>
            <a:srgbClr val="002050"/>
          </a:solidFill>
        </p:grpSpPr>
        <p:sp>
          <p:nvSpPr>
            <p:cNvPr id="2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2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05919" y="2665467"/>
            <a:ext cx="2557820" cy="131256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55429" y="2399590"/>
            <a:ext cx="974568" cy="1752970"/>
          </a:xfrm>
          <a:prstGeom prst="rect">
            <a:avLst/>
          </a:prstGeom>
        </p:spPr>
      </p:pic>
    </p:spTree>
    <p:extLst>
      <p:ext uri="{BB962C8B-B14F-4D97-AF65-F5344CB8AC3E}">
        <p14:creationId xmlns:p14="http://schemas.microsoft.com/office/powerpoint/2010/main" val="110870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a:t>
            </a:r>
          </a:p>
        </p:txBody>
      </p:sp>
      <p:pic>
        <p:nvPicPr>
          <p:cNvPr id="3" name="Picture 2"/>
          <p:cNvPicPr>
            <a:picLocks noChangeAspect="1"/>
          </p:cNvPicPr>
          <p:nvPr/>
        </p:nvPicPr>
        <p:blipFill>
          <a:blip r:embed="rId2"/>
          <a:stretch>
            <a:fillRect/>
          </a:stretch>
        </p:blipFill>
        <p:spPr>
          <a:xfrm>
            <a:off x="1600200" y="1214321"/>
            <a:ext cx="7889339" cy="5417292"/>
          </a:xfrm>
          <a:prstGeom prst="rect">
            <a:avLst/>
          </a:prstGeom>
        </p:spPr>
      </p:pic>
    </p:spTree>
    <p:extLst>
      <p:ext uri="{BB962C8B-B14F-4D97-AF65-F5344CB8AC3E}">
        <p14:creationId xmlns:p14="http://schemas.microsoft.com/office/powerpoint/2010/main" val="1510157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47788" y="1187621"/>
            <a:ext cx="6274974" cy="3117200"/>
          </a:xfrm>
        </p:spPr>
        <p:txBody>
          <a:bodyPr/>
          <a:lstStyle/>
          <a:p>
            <a:r>
              <a:rPr lang="en-US" dirty="0"/>
              <a:t>Demo</a:t>
            </a:r>
            <a:br>
              <a:rPr lang="en-US" dirty="0"/>
            </a:br>
            <a:r>
              <a:rPr lang="en-US" dirty="0"/>
              <a:t>SQL Azure and AAD</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43018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identities live in too many places</a:t>
            </a:r>
          </a:p>
        </p:txBody>
      </p:sp>
      <p:sp>
        <p:nvSpPr>
          <p:cNvPr id="5" name="Oval 4"/>
          <p:cNvSpPr/>
          <p:nvPr/>
        </p:nvSpPr>
        <p:spPr bwMode="auto">
          <a:xfrm>
            <a:off x="2362200" y="1238250"/>
            <a:ext cx="1181100" cy="1181100"/>
          </a:xfrm>
          <a:prstGeom prst="ellipse">
            <a:avLst/>
          </a:prstGeom>
          <a:solidFill>
            <a:schemeClr val="bg1"/>
          </a:solid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68" name="Freeform 10"/>
          <p:cNvSpPr>
            <a:spLocks/>
          </p:cNvSpPr>
          <p:nvPr/>
        </p:nvSpPr>
        <p:spPr bwMode="auto">
          <a:xfrm>
            <a:off x="2666229" y="1419656"/>
            <a:ext cx="573041" cy="613295"/>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2" name="Oval 171"/>
          <p:cNvSpPr/>
          <p:nvPr/>
        </p:nvSpPr>
        <p:spPr bwMode="auto">
          <a:xfrm>
            <a:off x="8839200" y="1238250"/>
            <a:ext cx="1181100" cy="1181100"/>
          </a:xfrm>
          <a:prstGeom prst="ellipse">
            <a:avLst/>
          </a:prstGeom>
          <a:solidFill>
            <a:schemeClr val="bg1"/>
          </a:solid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5" name="Freeform 10"/>
          <p:cNvSpPr>
            <a:spLocks/>
          </p:cNvSpPr>
          <p:nvPr/>
        </p:nvSpPr>
        <p:spPr bwMode="auto">
          <a:xfrm>
            <a:off x="9143229" y="1419656"/>
            <a:ext cx="573041" cy="613295"/>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92" name="Group 191"/>
          <p:cNvGrpSpPr/>
          <p:nvPr/>
        </p:nvGrpSpPr>
        <p:grpSpPr>
          <a:xfrm>
            <a:off x="566155" y="3040605"/>
            <a:ext cx="613229" cy="405635"/>
            <a:chOff x="2735263" y="1203325"/>
            <a:chExt cx="6724650" cy="4448176"/>
          </a:xfrm>
          <a:solidFill>
            <a:schemeClr val="bg1"/>
          </a:solidFill>
        </p:grpSpPr>
        <p:sp>
          <p:nvSpPr>
            <p:cNvPr id="193"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4"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95" name="Group 194"/>
          <p:cNvGrpSpPr/>
          <p:nvPr/>
        </p:nvGrpSpPr>
        <p:grpSpPr>
          <a:xfrm>
            <a:off x="1304471" y="3040605"/>
            <a:ext cx="613229" cy="405635"/>
            <a:chOff x="2735263" y="1203325"/>
            <a:chExt cx="6724650" cy="4448176"/>
          </a:xfrm>
          <a:solidFill>
            <a:schemeClr val="bg1"/>
          </a:solidFill>
        </p:grpSpPr>
        <p:sp>
          <p:nvSpPr>
            <p:cNvPr id="196"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7"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a:off x="1826350" y="2173001"/>
            <a:ext cx="438535" cy="438535"/>
            <a:chOff x="1695065" y="2018765"/>
            <a:chExt cx="438535" cy="438535"/>
          </a:xfrm>
        </p:grpSpPr>
        <p:sp>
          <p:nvSpPr>
            <p:cNvPr id="6" name="Oval 5"/>
            <p:cNvSpPr/>
            <p:nvPr/>
          </p:nvSpPr>
          <p:spPr bwMode="auto">
            <a:xfrm>
              <a:off x="1695065" y="2018765"/>
              <a:ext cx="438535" cy="438535"/>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Plus 6"/>
            <p:cNvSpPr/>
            <p:nvPr/>
          </p:nvSpPr>
          <p:spPr bwMode="auto">
            <a:xfrm>
              <a:off x="1762125" y="2085632"/>
              <a:ext cx="304800" cy="304800"/>
            </a:xfrm>
            <a:prstGeom prst="mathPlus">
              <a:avLst>
                <a:gd name="adj1" fmla="val 1352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199" name="Rectangle 198"/>
          <p:cNvSpPr/>
          <p:nvPr/>
        </p:nvSpPr>
        <p:spPr>
          <a:xfrm>
            <a:off x="632315" y="3542608"/>
            <a:ext cx="1214539" cy="261610"/>
          </a:xfrm>
          <a:prstGeom prst="rect">
            <a:avLst/>
          </a:prstGeom>
        </p:spPr>
        <p:txBody>
          <a:bodyPr wrap="square">
            <a:spAutoFit/>
          </a:bodyPr>
          <a:lstStyle/>
          <a:p>
            <a:pPr marL="0" marR="0" lvl="0" indent="0" algn="ctr"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HR system</a:t>
            </a:r>
          </a:p>
        </p:txBody>
      </p:sp>
      <p:cxnSp>
        <p:nvCxnSpPr>
          <p:cNvPr id="25" name="Straight Connector 24"/>
          <p:cNvCxnSpPr/>
          <p:nvPr/>
        </p:nvCxnSpPr>
        <p:spPr>
          <a:xfrm flipV="1">
            <a:off x="2952750" y="2497240"/>
            <a:ext cx="0" cy="1303235"/>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2534419" y="3274721"/>
            <a:ext cx="418330" cy="2"/>
          </a:xfrm>
          <a:prstGeom prst="line">
            <a:avLst/>
          </a:prstGeom>
          <a:ln w="28575" cap="rnd">
            <a:solidFill>
              <a:schemeClr val="accent3"/>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304472" y="5160000"/>
            <a:ext cx="836248" cy="261610"/>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LDAP</a:t>
            </a:r>
          </a:p>
        </p:txBody>
      </p:sp>
      <p:grpSp>
        <p:nvGrpSpPr>
          <p:cNvPr id="219" name="Group 218"/>
          <p:cNvGrpSpPr/>
          <p:nvPr/>
        </p:nvGrpSpPr>
        <p:grpSpPr>
          <a:xfrm>
            <a:off x="566155" y="5095681"/>
            <a:ext cx="613229" cy="405635"/>
            <a:chOff x="2735263" y="1203325"/>
            <a:chExt cx="6724650" cy="4448176"/>
          </a:xfrm>
          <a:solidFill>
            <a:schemeClr val="bg1"/>
          </a:solidFill>
        </p:grpSpPr>
        <p:sp>
          <p:nvSpPr>
            <p:cNvPr id="220"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22" name="Rectangle 221"/>
          <p:cNvSpPr/>
          <p:nvPr/>
        </p:nvSpPr>
        <p:spPr>
          <a:xfrm>
            <a:off x="1304471" y="5712102"/>
            <a:ext cx="968057" cy="261610"/>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Oracle DB</a:t>
            </a:r>
          </a:p>
        </p:txBody>
      </p:sp>
      <p:grpSp>
        <p:nvGrpSpPr>
          <p:cNvPr id="39" name="Group 38"/>
          <p:cNvGrpSpPr/>
          <p:nvPr/>
        </p:nvGrpSpPr>
        <p:grpSpPr>
          <a:xfrm>
            <a:off x="2511558" y="5306119"/>
            <a:ext cx="881882" cy="552104"/>
            <a:chOff x="2851919" y="4682881"/>
            <a:chExt cx="418330" cy="552104"/>
          </a:xfrm>
        </p:grpSpPr>
        <p:cxnSp>
          <p:nvCxnSpPr>
            <p:cNvPr id="218" name="Straight Connector 217"/>
            <p:cNvCxnSpPr/>
            <p:nvPr/>
          </p:nvCxnSpPr>
          <p:spPr>
            <a:xfrm flipH="1" flipV="1">
              <a:off x="2851919" y="4682881"/>
              <a:ext cx="418330" cy="2"/>
            </a:xfrm>
            <a:prstGeom prst="line">
              <a:avLst/>
            </a:prstGeom>
            <a:ln w="28575" cap="rnd">
              <a:solidFill>
                <a:schemeClr val="accent3"/>
              </a:solidFill>
              <a:prstDash val="sysDot"/>
              <a:headEnd type="triangle"/>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flipV="1">
              <a:off x="2851919" y="5234983"/>
              <a:ext cx="418330" cy="2"/>
            </a:xfrm>
            <a:prstGeom prst="line">
              <a:avLst/>
            </a:prstGeom>
            <a:ln w="28575" cap="rnd">
              <a:solidFill>
                <a:schemeClr val="accent3"/>
              </a:solidFill>
              <a:prstDash val="sysDot"/>
              <a:headEnd type="triangl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p:nvGrpSpPr>
        <p:grpSpPr>
          <a:xfrm>
            <a:off x="566155" y="5647783"/>
            <a:ext cx="613229" cy="405635"/>
            <a:chOff x="2735263" y="1203325"/>
            <a:chExt cx="6724650" cy="4448176"/>
          </a:xfrm>
          <a:solidFill>
            <a:schemeClr val="bg1"/>
          </a:solidFill>
        </p:grpSpPr>
        <p:sp>
          <p:nvSpPr>
            <p:cNvPr id="22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28" name="Rectangle 227"/>
          <p:cNvSpPr/>
          <p:nvPr/>
        </p:nvSpPr>
        <p:spPr>
          <a:xfrm>
            <a:off x="4497690" y="5159999"/>
            <a:ext cx="836248" cy="261610"/>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Finance</a:t>
            </a:r>
          </a:p>
        </p:txBody>
      </p:sp>
      <p:grpSp>
        <p:nvGrpSpPr>
          <p:cNvPr id="230" name="Group 229"/>
          <p:cNvGrpSpPr/>
          <p:nvPr/>
        </p:nvGrpSpPr>
        <p:grpSpPr>
          <a:xfrm>
            <a:off x="3759373" y="5095680"/>
            <a:ext cx="613229" cy="405635"/>
            <a:chOff x="2735263" y="1203325"/>
            <a:chExt cx="6724650" cy="4448176"/>
          </a:xfrm>
          <a:solidFill>
            <a:schemeClr val="bg1"/>
          </a:solidFill>
        </p:grpSpPr>
        <p:sp>
          <p:nvSpPr>
            <p:cNvPr id="231"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2"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34" name="Rectangle 233"/>
          <p:cNvSpPr/>
          <p:nvPr/>
        </p:nvSpPr>
        <p:spPr>
          <a:xfrm>
            <a:off x="4497690" y="5710787"/>
            <a:ext cx="981528" cy="261610"/>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Web apps</a:t>
            </a:r>
          </a:p>
        </p:txBody>
      </p:sp>
      <p:grpSp>
        <p:nvGrpSpPr>
          <p:cNvPr id="236" name="Group 235"/>
          <p:cNvGrpSpPr/>
          <p:nvPr/>
        </p:nvGrpSpPr>
        <p:grpSpPr>
          <a:xfrm>
            <a:off x="3759373" y="5646468"/>
            <a:ext cx="613229" cy="405635"/>
            <a:chOff x="2735263" y="1203325"/>
            <a:chExt cx="6724650" cy="4448176"/>
          </a:xfrm>
          <a:solidFill>
            <a:schemeClr val="bg1"/>
          </a:solidFill>
        </p:grpSpPr>
        <p:sp>
          <p:nvSpPr>
            <p:cNvPr id="237"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8"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40" name="Picture 239"/>
          <p:cNvPicPr>
            <a:picLocks noChangeAspect="1"/>
          </p:cNvPicPr>
          <p:nvPr/>
        </p:nvPicPr>
        <p:blipFill>
          <a:blip r:embed="rId3"/>
          <a:stretch>
            <a:fillRect/>
          </a:stretch>
        </p:blipFill>
        <p:spPr>
          <a:xfrm>
            <a:off x="1903317" y="4062201"/>
            <a:ext cx="738422" cy="489316"/>
          </a:xfrm>
          <a:prstGeom prst="rect">
            <a:avLst/>
          </a:prstGeom>
        </p:spPr>
      </p:pic>
      <p:cxnSp>
        <p:nvCxnSpPr>
          <p:cNvPr id="241" name="Straight Connector 240"/>
          <p:cNvCxnSpPr/>
          <p:nvPr/>
        </p:nvCxnSpPr>
        <p:spPr>
          <a:xfrm flipV="1">
            <a:off x="2952750" y="4752975"/>
            <a:ext cx="0" cy="1096311"/>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244" name="TextBox 243"/>
          <p:cNvSpPr txBox="1"/>
          <p:nvPr/>
        </p:nvSpPr>
        <p:spPr>
          <a:xfrm>
            <a:off x="2679647" y="3962145"/>
            <a:ext cx="1993953" cy="6832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Windows Server Active Directory</a:t>
            </a:r>
          </a:p>
        </p:txBody>
      </p:sp>
      <p:sp>
        <p:nvSpPr>
          <p:cNvPr id="246" name="TextBox 245"/>
          <p:cNvSpPr txBox="1"/>
          <p:nvPr/>
        </p:nvSpPr>
        <p:spPr>
          <a:xfrm>
            <a:off x="8538294" y="4149813"/>
            <a:ext cx="1659819" cy="10710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Hybrid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identity</a:t>
            </a:r>
          </a:p>
        </p:txBody>
      </p:sp>
      <p:sp>
        <p:nvSpPr>
          <p:cNvPr id="247" name="Arc 246"/>
          <p:cNvSpPr/>
          <p:nvPr/>
        </p:nvSpPr>
        <p:spPr bwMode="auto">
          <a:xfrm>
            <a:off x="8135019" y="3480544"/>
            <a:ext cx="2494679" cy="2494678"/>
          </a:xfrm>
          <a:prstGeom prst="arc">
            <a:avLst>
              <a:gd name="adj1" fmla="val 9537346"/>
              <a:gd name="adj2" fmla="val 15953470"/>
            </a:avLst>
          </a:prstGeom>
          <a:ln w="28575" cap="rnd">
            <a:solidFill>
              <a:schemeClr val="accent3"/>
            </a:solidFill>
            <a:prstDash val="sysDot"/>
            <a:headEnd type="triangle"/>
            <a:tailEnd type="triangle" w="med"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48" name="Oval 247"/>
          <p:cNvSpPr/>
          <p:nvPr/>
        </p:nvSpPr>
        <p:spPr bwMode="auto">
          <a:xfrm>
            <a:off x="7923688" y="3693778"/>
            <a:ext cx="628420" cy="628416"/>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1" name="Freeform 54"/>
          <p:cNvSpPr>
            <a:spLocks noEditPoints="1"/>
          </p:cNvSpPr>
          <p:nvPr/>
        </p:nvSpPr>
        <p:spPr bwMode="auto">
          <a:xfrm>
            <a:off x="8047702" y="3803476"/>
            <a:ext cx="377207" cy="403524"/>
          </a:xfrm>
          <a:custGeom>
            <a:avLst/>
            <a:gdLst>
              <a:gd name="T0" fmla="*/ 113 w 132"/>
              <a:gd name="T1" fmla="*/ 72 h 141"/>
              <a:gd name="T2" fmla="*/ 113 w 132"/>
              <a:gd name="T3" fmla="*/ 79 h 141"/>
              <a:gd name="T4" fmla="*/ 112 w 132"/>
              <a:gd name="T5" fmla="*/ 85 h 141"/>
              <a:gd name="T6" fmla="*/ 111 w 132"/>
              <a:gd name="T7" fmla="*/ 87 h 141"/>
              <a:gd name="T8" fmla="*/ 109 w 132"/>
              <a:gd name="T9" fmla="*/ 91 h 141"/>
              <a:gd name="T10" fmla="*/ 108 w 132"/>
              <a:gd name="T11" fmla="*/ 94 h 141"/>
              <a:gd name="T12" fmla="*/ 107 w 132"/>
              <a:gd name="T13" fmla="*/ 96 h 141"/>
              <a:gd name="T14" fmla="*/ 105 w 132"/>
              <a:gd name="T15" fmla="*/ 98 h 141"/>
              <a:gd name="T16" fmla="*/ 103 w 132"/>
              <a:gd name="T17" fmla="*/ 101 h 141"/>
              <a:gd name="T18" fmla="*/ 102 w 132"/>
              <a:gd name="T19" fmla="*/ 103 h 141"/>
              <a:gd name="T20" fmla="*/ 100 w 132"/>
              <a:gd name="T21" fmla="*/ 105 h 141"/>
              <a:gd name="T22" fmla="*/ 90 w 132"/>
              <a:gd name="T23" fmla="*/ 113 h 141"/>
              <a:gd name="T24" fmla="*/ 45 w 132"/>
              <a:gd name="T25" fmla="*/ 93 h 141"/>
              <a:gd name="T26" fmla="*/ 7 w 132"/>
              <a:gd name="T27" fmla="*/ 131 h 141"/>
              <a:gd name="T28" fmla="*/ 89 w 132"/>
              <a:gd name="T29" fmla="*/ 133 h 141"/>
              <a:gd name="T30" fmla="*/ 114 w 132"/>
              <a:gd name="T31" fmla="*/ 117 h 141"/>
              <a:gd name="T32" fmla="*/ 117 w 132"/>
              <a:gd name="T33" fmla="*/ 114 h 141"/>
              <a:gd name="T34" fmla="*/ 119 w 132"/>
              <a:gd name="T35" fmla="*/ 111 h 141"/>
              <a:gd name="T36" fmla="*/ 121 w 132"/>
              <a:gd name="T37" fmla="*/ 108 h 141"/>
              <a:gd name="T38" fmla="*/ 123 w 132"/>
              <a:gd name="T39" fmla="*/ 105 h 141"/>
              <a:gd name="T40" fmla="*/ 124 w 132"/>
              <a:gd name="T41" fmla="*/ 102 h 141"/>
              <a:gd name="T42" fmla="*/ 126 w 132"/>
              <a:gd name="T43" fmla="*/ 99 h 141"/>
              <a:gd name="T44" fmla="*/ 127 w 132"/>
              <a:gd name="T45" fmla="*/ 96 h 141"/>
              <a:gd name="T46" fmla="*/ 129 w 132"/>
              <a:gd name="T47" fmla="*/ 92 h 141"/>
              <a:gd name="T48" fmla="*/ 129 w 132"/>
              <a:gd name="T49" fmla="*/ 89 h 141"/>
              <a:gd name="T50" fmla="*/ 131 w 132"/>
              <a:gd name="T51" fmla="*/ 82 h 141"/>
              <a:gd name="T52" fmla="*/ 131 w 132"/>
              <a:gd name="T53" fmla="*/ 79 h 141"/>
              <a:gd name="T54" fmla="*/ 132 w 132"/>
              <a:gd name="T55" fmla="*/ 75 h 141"/>
              <a:gd name="T56" fmla="*/ 132 w 132"/>
              <a:gd name="T57" fmla="*/ 72 h 141"/>
              <a:gd name="T58" fmla="*/ 113 w 132"/>
              <a:gd name="T59" fmla="*/ 25 h 141"/>
              <a:gd name="T60" fmla="*/ 18 w 132"/>
              <a:gd name="T61" fmla="*/ 27 h 141"/>
              <a:gd name="T62" fmla="*/ 16 w 132"/>
              <a:gd name="T63" fmla="*/ 30 h 141"/>
              <a:gd name="T64" fmla="*/ 13 w 132"/>
              <a:gd name="T65" fmla="*/ 33 h 141"/>
              <a:gd name="T66" fmla="*/ 11 w 132"/>
              <a:gd name="T67" fmla="*/ 35 h 141"/>
              <a:gd name="T68" fmla="*/ 10 w 132"/>
              <a:gd name="T69" fmla="*/ 38 h 141"/>
              <a:gd name="T70" fmla="*/ 8 w 132"/>
              <a:gd name="T71" fmla="*/ 42 h 141"/>
              <a:gd name="T72" fmla="*/ 6 w 132"/>
              <a:gd name="T73" fmla="*/ 45 h 141"/>
              <a:gd name="T74" fmla="*/ 5 w 132"/>
              <a:gd name="T75" fmla="*/ 48 h 141"/>
              <a:gd name="T76" fmla="*/ 4 w 132"/>
              <a:gd name="T77" fmla="*/ 51 h 141"/>
              <a:gd name="T78" fmla="*/ 3 w 132"/>
              <a:gd name="T79" fmla="*/ 54 h 141"/>
              <a:gd name="T80" fmla="*/ 1 w 132"/>
              <a:gd name="T81" fmla="*/ 61 h 141"/>
              <a:gd name="T82" fmla="*/ 1 w 132"/>
              <a:gd name="T83" fmla="*/ 65 h 141"/>
              <a:gd name="T84" fmla="*/ 1 w 132"/>
              <a:gd name="T85" fmla="*/ 68 h 141"/>
              <a:gd name="T86" fmla="*/ 0 w 132"/>
              <a:gd name="T87" fmla="*/ 72 h 141"/>
              <a:gd name="T88" fmla="*/ 19 w 132"/>
              <a:gd name="T89" fmla="*/ 78 h 141"/>
              <a:gd name="T90" fmla="*/ 19 w 132"/>
              <a:gd name="T91" fmla="*/ 71 h 141"/>
              <a:gd name="T92" fmla="*/ 19 w 132"/>
              <a:gd name="T93" fmla="*/ 64 h 141"/>
              <a:gd name="T94" fmla="*/ 21 w 132"/>
              <a:gd name="T95" fmla="*/ 59 h 141"/>
              <a:gd name="T96" fmla="*/ 21 w 132"/>
              <a:gd name="T97" fmla="*/ 56 h 141"/>
              <a:gd name="T98" fmla="*/ 23 w 132"/>
              <a:gd name="T99" fmla="*/ 53 h 141"/>
              <a:gd name="T100" fmla="*/ 24 w 132"/>
              <a:gd name="T101" fmla="*/ 50 h 141"/>
              <a:gd name="T102" fmla="*/ 26 w 132"/>
              <a:gd name="T103" fmla="*/ 48 h 141"/>
              <a:gd name="T104" fmla="*/ 27 w 132"/>
              <a:gd name="T105" fmla="*/ 45 h 141"/>
              <a:gd name="T106" fmla="*/ 29 w 132"/>
              <a:gd name="T107" fmla="*/ 43 h 141"/>
              <a:gd name="T108" fmla="*/ 30 w 132"/>
              <a:gd name="T109" fmla="*/ 41 h 141"/>
              <a:gd name="T110" fmla="*/ 33 w 132"/>
              <a:gd name="T111" fmla="*/ 38 h 141"/>
              <a:gd name="T112" fmla="*/ 45 w 132"/>
              <a:gd name="T113" fmla="*/ 29 h 141"/>
              <a:gd name="T114" fmla="*/ 130 w 132"/>
              <a:gd name="T115" fmla="*/ 5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 h="141">
                <a:moveTo>
                  <a:pt x="113" y="64"/>
                </a:moveTo>
                <a:cubicBezTo>
                  <a:pt x="113" y="66"/>
                  <a:pt x="113" y="69"/>
                  <a:pt x="113" y="71"/>
                </a:cubicBezTo>
                <a:cubicBezTo>
                  <a:pt x="113" y="71"/>
                  <a:pt x="113" y="71"/>
                  <a:pt x="113" y="71"/>
                </a:cubicBezTo>
                <a:cubicBezTo>
                  <a:pt x="113" y="72"/>
                  <a:pt x="113" y="72"/>
                  <a:pt x="113" y="72"/>
                </a:cubicBezTo>
                <a:cubicBezTo>
                  <a:pt x="113" y="72"/>
                  <a:pt x="113" y="72"/>
                  <a:pt x="113" y="72"/>
                </a:cubicBezTo>
                <a:cubicBezTo>
                  <a:pt x="113" y="74"/>
                  <a:pt x="113" y="76"/>
                  <a:pt x="113" y="78"/>
                </a:cubicBezTo>
                <a:cubicBezTo>
                  <a:pt x="113" y="78"/>
                  <a:pt x="113" y="78"/>
                  <a:pt x="113" y="78"/>
                </a:cubicBezTo>
                <a:cubicBezTo>
                  <a:pt x="113" y="78"/>
                  <a:pt x="113" y="79"/>
                  <a:pt x="113" y="79"/>
                </a:cubicBezTo>
                <a:cubicBezTo>
                  <a:pt x="113" y="79"/>
                  <a:pt x="113" y="79"/>
                  <a:pt x="113" y="79"/>
                </a:cubicBezTo>
                <a:cubicBezTo>
                  <a:pt x="113" y="81"/>
                  <a:pt x="112" y="82"/>
                  <a:pt x="112" y="83"/>
                </a:cubicBezTo>
                <a:cubicBezTo>
                  <a:pt x="112" y="83"/>
                  <a:pt x="112" y="83"/>
                  <a:pt x="112" y="83"/>
                </a:cubicBezTo>
                <a:cubicBezTo>
                  <a:pt x="112" y="84"/>
                  <a:pt x="112" y="84"/>
                  <a:pt x="112" y="85"/>
                </a:cubicBezTo>
                <a:cubicBezTo>
                  <a:pt x="112" y="85"/>
                  <a:pt x="112" y="85"/>
                  <a:pt x="112" y="85"/>
                </a:cubicBezTo>
                <a:cubicBezTo>
                  <a:pt x="111" y="85"/>
                  <a:pt x="111" y="85"/>
                  <a:pt x="111" y="86"/>
                </a:cubicBezTo>
                <a:cubicBezTo>
                  <a:pt x="111" y="86"/>
                  <a:pt x="111" y="86"/>
                  <a:pt x="111" y="86"/>
                </a:cubicBezTo>
                <a:cubicBezTo>
                  <a:pt x="111" y="86"/>
                  <a:pt x="111" y="87"/>
                  <a:pt x="111" y="87"/>
                </a:cubicBezTo>
                <a:cubicBezTo>
                  <a:pt x="111" y="87"/>
                  <a:pt x="111" y="87"/>
                  <a:pt x="111" y="87"/>
                </a:cubicBezTo>
                <a:cubicBezTo>
                  <a:pt x="110" y="88"/>
                  <a:pt x="110" y="89"/>
                  <a:pt x="110" y="90"/>
                </a:cubicBezTo>
                <a:cubicBezTo>
                  <a:pt x="110" y="90"/>
                  <a:pt x="110" y="90"/>
                  <a:pt x="110" y="90"/>
                </a:cubicBezTo>
                <a:cubicBezTo>
                  <a:pt x="110" y="90"/>
                  <a:pt x="109" y="91"/>
                  <a:pt x="109" y="91"/>
                </a:cubicBezTo>
                <a:cubicBezTo>
                  <a:pt x="109" y="91"/>
                  <a:pt x="109" y="91"/>
                  <a:pt x="109" y="91"/>
                </a:cubicBezTo>
                <a:cubicBezTo>
                  <a:pt x="109" y="92"/>
                  <a:pt x="109" y="92"/>
                  <a:pt x="109" y="92"/>
                </a:cubicBezTo>
                <a:cubicBezTo>
                  <a:pt x="109" y="92"/>
                  <a:pt x="109" y="92"/>
                  <a:pt x="109" y="93"/>
                </a:cubicBezTo>
                <a:cubicBezTo>
                  <a:pt x="108" y="93"/>
                  <a:pt x="108" y="93"/>
                  <a:pt x="108" y="94"/>
                </a:cubicBezTo>
                <a:cubicBezTo>
                  <a:pt x="108" y="94"/>
                  <a:pt x="108" y="94"/>
                  <a:pt x="108" y="94"/>
                </a:cubicBezTo>
                <a:cubicBezTo>
                  <a:pt x="108" y="94"/>
                  <a:pt x="108" y="94"/>
                  <a:pt x="107" y="95"/>
                </a:cubicBezTo>
                <a:cubicBezTo>
                  <a:pt x="107" y="95"/>
                  <a:pt x="107" y="95"/>
                  <a:pt x="107" y="95"/>
                </a:cubicBezTo>
                <a:cubicBezTo>
                  <a:pt x="107" y="95"/>
                  <a:pt x="107" y="96"/>
                  <a:pt x="107" y="96"/>
                </a:cubicBezTo>
                <a:cubicBezTo>
                  <a:pt x="107" y="96"/>
                  <a:pt x="107" y="96"/>
                  <a:pt x="107" y="96"/>
                </a:cubicBezTo>
                <a:cubicBezTo>
                  <a:pt x="106" y="97"/>
                  <a:pt x="106" y="97"/>
                  <a:pt x="106" y="97"/>
                </a:cubicBezTo>
                <a:cubicBezTo>
                  <a:pt x="106" y="97"/>
                  <a:pt x="106" y="97"/>
                  <a:pt x="106" y="98"/>
                </a:cubicBezTo>
                <a:cubicBezTo>
                  <a:pt x="106" y="98"/>
                  <a:pt x="105" y="98"/>
                  <a:pt x="105" y="98"/>
                </a:cubicBezTo>
                <a:cubicBezTo>
                  <a:pt x="105" y="98"/>
                  <a:pt x="105" y="99"/>
                  <a:pt x="105" y="99"/>
                </a:cubicBezTo>
                <a:cubicBezTo>
                  <a:pt x="105" y="99"/>
                  <a:pt x="105" y="99"/>
                  <a:pt x="104" y="100"/>
                </a:cubicBezTo>
                <a:cubicBezTo>
                  <a:pt x="104" y="100"/>
                  <a:pt x="104" y="100"/>
                  <a:pt x="104" y="100"/>
                </a:cubicBezTo>
                <a:cubicBezTo>
                  <a:pt x="104" y="100"/>
                  <a:pt x="104" y="100"/>
                  <a:pt x="103" y="101"/>
                </a:cubicBezTo>
                <a:cubicBezTo>
                  <a:pt x="103" y="101"/>
                  <a:pt x="103" y="101"/>
                  <a:pt x="103" y="101"/>
                </a:cubicBezTo>
                <a:cubicBezTo>
                  <a:pt x="103" y="101"/>
                  <a:pt x="103" y="102"/>
                  <a:pt x="103" y="102"/>
                </a:cubicBezTo>
                <a:cubicBezTo>
                  <a:pt x="103" y="102"/>
                  <a:pt x="102" y="102"/>
                  <a:pt x="102" y="102"/>
                </a:cubicBezTo>
                <a:cubicBezTo>
                  <a:pt x="102" y="102"/>
                  <a:pt x="102" y="103"/>
                  <a:pt x="102" y="103"/>
                </a:cubicBezTo>
                <a:cubicBezTo>
                  <a:pt x="102" y="103"/>
                  <a:pt x="102" y="103"/>
                  <a:pt x="101" y="103"/>
                </a:cubicBezTo>
                <a:cubicBezTo>
                  <a:pt x="101" y="103"/>
                  <a:pt x="101" y="104"/>
                  <a:pt x="101" y="104"/>
                </a:cubicBezTo>
                <a:cubicBezTo>
                  <a:pt x="101" y="104"/>
                  <a:pt x="101" y="104"/>
                  <a:pt x="100" y="104"/>
                </a:cubicBezTo>
                <a:cubicBezTo>
                  <a:pt x="100" y="105"/>
                  <a:pt x="100" y="105"/>
                  <a:pt x="100" y="105"/>
                </a:cubicBezTo>
                <a:cubicBezTo>
                  <a:pt x="98" y="106"/>
                  <a:pt x="97" y="107"/>
                  <a:pt x="96" y="108"/>
                </a:cubicBezTo>
                <a:cubicBezTo>
                  <a:pt x="95" y="109"/>
                  <a:pt x="95" y="109"/>
                  <a:pt x="94" y="110"/>
                </a:cubicBezTo>
                <a:cubicBezTo>
                  <a:pt x="93" y="110"/>
                  <a:pt x="93" y="111"/>
                  <a:pt x="92" y="111"/>
                </a:cubicBezTo>
                <a:cubicBezTo>
                  <a:pt x="91" y="112"/>
                  <a:pt x="91" y="112"/>
                  <a:pt x="90" y="113"/>
                </a:cubicBezTo>
                <a:cubicBezTo>
                  <a:pt x="90" y="113"/>
                  <a:pt x="89" y="113"/>
                  <a:pt x="89" y="113"/>
                </a:cubicBezTo>
                <a:cubicBezTo>
                  <a:pt x="87" y="114"/>
                  <a:pt x="85" y="115"/>
                  <a:pt x="82" y="116"/>
                </a:cubicBezTo>
                <a:cubicBezTo>
                  <a:pt x="65" y="122"/>
                  <a:pt x="46" y="119"/>
                  <a:pt x="33" y="105"/>
                </a:cubicBezTo>
                <a:cubicBezTo>
                  <a:pt x="45" y="93"/>
                  <a:pt x="45" y="93"/>
                  <a:pt x="45" y="93"/>
                </a:cubicBezTo>
                <a:cubicBezTo>
                  <a:pt x="22" y="89"/>
                  <a:pt x="22" y="89"/>
                  <a:pt x="22" y="89"/>
                </a:cubicBezTo>
                <a:cubicBezTo>
                  <a:pt x="2" y="87"/>
                  <a:pt x="2" y="87"/>
                  <a:pt x="2" y="87"/>
                </a:cubicBezTo>
                <a:cubicBezTo>
                  <a:pt x="0" y="86"/>
                  <a:pt x="0" y="86"/>
                  <a:pt x="0" y="86"/>
                </a:cubicBezTo>
                <a:cubicBezTo>
                  <a:pt x="7" y="131"/>
                  <a:pt x="7" y="131"/>
                  <a:pt x="7" y="131"/>
                </a:cubicBezTo>
                <a:cubicBezTo>
                  <a:pt x="20" y="118"/>
                  <a:pt x="20" y="118"/>
                  <a:pt x="20" y="118"/>
                </a:cubicBezTo>
                <a:cubicBezTo>
                  <a:pt x="37" y="136"/>
                  <a:pt x="62" y="141"/>
                  <a:pt x="85" y="135"/>
                </a:cubicBezTo>
                <a:cubicBezTo>
                  <a:pt x="85" y="135"/>
                  <a:pt x="86" y="134"/>
                  <a:pt x="86" y="134"/>
                </a:cubicBezTo>
                <a:cubicBezTo>
                  <a:pt x="87" y="134"/>
                  <a:pt x="88" y="134"/>
                  <a:pt x="89" y="133"/>
                </a:cubicBezTo>
                <a:cubicBezTo>
                  <a:pt x="97" y="130"/>
                  <a:pt x="104" y="126"/>
                  <a:pt x="110" y="121"/>
                </a:cubicBezTo>
                <a:cubicBezTo>
                  <a:pt x="111" y="120"/>
                  <a:pt x="112" y="119"/>
                  <a:pt x="113" y="118"/>
                </a:cubicBezTo>
                <a:cubicBezTo>
                  <a:pt x="113" y="118"/>
                  <a:pt x="113" y="117"/>
                  <a:pt x="114" y="117"/>
                </a:cubicBezTo>
                <a:cubicBezTo>
                  <a:pt x="114" y="117"/>
                  <a:pt x="114" y="117"/>
                  <a:pt x="114" y="117"/>
                </a:cubicBezTo>
                <a:cubicBezTo>
                  <a:pt x="114" y="116"/>
                  <a:pt x="115" y="116"/>
                  <a:pt x="115" y="116"/>
                </a:cubicBezTo>
                <a:cubicBezTo>
                  <a:pt x="115" y="115"/>
                  <a:pt x="115" y="115"/>
                  <a:pt x="115" y="115"/>
                </a:cubicBezTo>
                <a:cubicBezTo>
                  <a:pt x="116" y="115"/>
                  <a:pt x="116" y="115"/>
                  <a:pt x="116" y="114"/>
                </a:cubicBezTo>
                <a:cubicBezTo>
                  <a:pt x="116" y="114"/>
                  <a:pt x="116" y="114"/>
                  <a:pt x="117" y="114"/>
                </a:cubicBezTo>
                <a:cubicBezTo>
                  <a:pt x="117" y="114"/>
                  <a:pt x="117" y="113"/>
                  <a:pt x="117" y="113"/>
                </a:cubicBezTo>
                <a:cubicBezTo>
                  <a:pt x="117" y="113"/>
                  <a:pt x="118" y="113"/>
                  <a:pt x="118" y="112"/>
                </a:cubicBezTo>
                <a:cubicBezTo>
                  <a:pt x="118" y="112"/>
                  <a:pt x="118" y="112"/>
                  <a:pt x="118" y="112"/>
                </a:cubicBezTo>
                <a:cubicBezTo>
                  <a:pt x="119" y="111"/>
                  <a:pt x="119" y="111"/>
                  <a:pt x="119" y="111"/>
                </a:cubicBezTo>
                <a:cubicBezTo>
                  <a:pt x="119" y="111"/>
                  <a:pt x="119" y="110"/>
                  <a:pt x="119" y="110"/>
                </a:cubicBezTo>
                <a:cubicBezTo>
                  <a:pt x="120" y="110"/>
                  <a:pt x="120" y="110"/>
                  <a:pt x="120" y="110"/>
                </a:cubicBezTo>
                <a:cubicBezTo>
                  <a:pt x="120" y="109"/>
                  <a:pt x="120" y="109"/>
                  <a:pt x="120" y="109"/>
                </a:cubicBezTo>
                <a:cubicBezTo>
                  <a:pt x="121" y="109"/>
                  <a:pt x="121" y="108"/>
                  <a:pt x="121" y="108"/>
                </a:cubicBezTo>
                <a:cubicBezTo>
                  <a:pt x="121" y="108"/>
                  <a:pt x="121" y="108"/>
                  <a:pt x="121" y="107"/>
                </a:cubicBezTo>
                <a:cubicBezTo>
                  <a:pt x="122" y="107"/>
                  <a:pt x="122" y="107"/>
                  <a:pt x="122" y="107"/>
                </a:cubicBezTo>
                <a:cubicBezTo>
                  <a:pt x="122" y="106"/>
                  <a:pt x="122" y="106"/>
                  <a:pt x="122" y="106"/>
                </a:cubicBezTo>
                <a:cubicBezTo>
                  <a:pt x="122" y="106"/>
                  <a:pt x="123" y="105"/>
                  <a:pt x="123" y="105"/>
                </a:cubicBezTo>
                <a:cubicBezTo>
                  <a:pt x="123" y="105"/>
                  <a:pt x="123" y="104"/>
                  <a:pt x="123" y="104"/>
                </a:cubicBezTo>
                <a:cubicBezTo>
                  <a:pt x="123" y="104"/>
                  <a:pt x="123" y="104"/>
                  <a:pt x="124" y="104"/>
                </a:cubicBezTo>
                <a:cubicBezTo>
                  <a:pt x="124" y="103"/>
                  <a:pt x="124" y="103"/>
                  <a:pt x="124" y="102"/>
                </a:cubicBezTo>
                <a:cubicBezTo>
                  <a:pt x="124" y="102"/>
                  <a:pt x="124" y="102"/>
                  <a:pt x="124" y="102"/>
                </a:cubicBezTo>
                <a:cubicBezTo>
                  <a:pt x="125" y="102"/>
                  <a:pt x="125" y="101"/>
                  <a:pt x="125" y="101"/>
                </a:cubicBezTo>
                <a:cubicBezTo>
                  <a:pt x="125" y="101"/>
                  <a:pt x="125" y="100"/>
                  <a:pt x="125" y="100"/>
                </a:cubicBezTo>
                <a:cubicBezTo>
                  <a:pt x="126" y="100"/>
                  <a:pt x="126" y="100"/>
                  <a:pt x="126" y="99"/>
                </a:cubicBezTo>
                <a:cubicBezTo>
                  <a:pt x="126" y="99"/>
                  <a:pt x="126" y="99"/>
                  <a:pt x="126" y="99"/>
                </a:cubicBezTo>
                <a:cubicBezTo>
                  <a:pt x="126" y="98"/>
                  <a:pt x="126" y="98"/>
                  <a:pt x="127" y="98"/>
                </a:cubicBezTo>
                <a:cubicBezTo>
                  <a:pt x="127" y="97"/>
                  <a:pt x="127" y="97"/>
                  <a:pt x="127" y="97"/>
                </a:cubicBezTo>
                <a:cubicBezTo>
                  <a:pt x="127" y="97"/>
                  <a:pt x="127" y="96"/>
                  <a:pt x="127" y="96"/>
                </a:cubicBezTo>
                <a:cubicBezTo>
                  <a:pt x="127" y="96"/>
                  <a:pt x="127" y="96"/>
                  <a:pt x="127" y="96"/>
                </a:cubicBezTo>
                <a:cubicBezTo>
                  <a:pt x="128" y="95"/>
                  <a:pt x="128" y="95"/>
                  <a:pt x="128" y="94"/>
                </a:cubicBezTo>
                <a:cubicBezTo>
                  <a:pt x="128" y="94"/>
                  <a:pt x="128" y="94"/>
                  <a:pt x="128" y="94"/>
                </a:cubicBezTo>
                <a:cubicBezTo>
                  <a:pt x="128" y="94"/>
                  <a:pt x="128" y="93"/>
                  <a:pt x="128" y="93"/>
                </a:cubicBezTo>
                <a:cubicBezTo>
                  <a:pt x="128" y="93"/>
                  <a:pt x="128" y="93"/>
                  <a:pt x="129" y="92"/>
                </a:cubicBezTo>
                <a:cubicBezTo>
                  <a:pt x="129" y="92"/>
                  <a:pt x="129" y="92"/>
                  <a:pt x="129" y="91"/>
                </a:cubicBezTo>
                <a:cubicBezTo>
                  <a:pt x="129" y="91"/>
                  <a:pt x="129" y="91"/>
                  <a:pt x="129" y="91"/>
                </a:cubicBezTo>
                <a:cubicBezTo>
                  <a:pt x="129" y="90"/>
                  <a:pt x="129" y="90"/>
                  <a:pt x="129" y="89"/>
                </a:cubicBezTo>
                <a:cubicBezTo>
                  <a:pt x="129" y="89"/>
                  <a:pt x="129" y="89"/>
                  <a:pt x="129" y="89"/>
                </a:cubicBezTo>
                <a:cubicBezTo>
                  <a:pt x="130" y="87"/>
                  <a:pt x="130" y="86"/>
                  <a:pt x="131" y="84"/>
                </a:cubicBezTo>
                <a:cubicBezTo>
                  <a:pt x="131" y="84"/>
                  <a:pt x="131" y="84"/>
                  <a:pt x="131" y="84"/>
                </a:cubicBezTo>
                <a:cubicBezTo>
                  <a:pt x="131" y="83"/>
                  <a:pt x="131" y="83"/>
                  <a:pt x="131" y="83"/>
                </a:cubicBezTo>
                <a:cubicBezTo>
                  <a:pt x="131" y="82"/>
                  <a:pt x="131" y="82"/>
                  <a:pt x="131" y="82"/>
                </a:cubicBezTo>
                <a:cubicBezTo>
                  <a:pt x="131" y="82"/>
                  <a:pt x="131" y="81"/>
                  <a:pt x="131" y="81"/>
                </a:cubicBezTo>
                <a:cubicBezTo>
                  <a:pt x="131" y="81"/>
                  <a:pt x="131" y="81"/>
                  <a:pt x="131" y="80"/>
                </a:cubicBezTo>
                <a:cubicBezTo>
                  <a:pt x="131" y="80"/>
                  <a:pt x="131" y="80"/>
                  <a:pt x="131" y="79"/>
                </a:cubicBezTo>
                <a:cubicBezTo>
                  <a:pt x="131" y="79"/>
                  <a:pt x="131" y="79"/>
                  <a:pt x="131" y="79"/>
                </a:cubicBezTo>
                <a:cubicBezTo>
                  <a:pt x="131" y="78"/>
                  <a:pt x="132" y="78"/>
                  <a:pt x="132" y="77"/>
                </a:cubicBezTo>
                <a:cubicBezTo>
                  <a:pt x="132" y="77"/>
                  <a:pt x="132" y="77"/>
                  <a:pt x="132" y="77"/>
                </a:cubicBezTo>
                <a:cubicBezTo>
                  <a:pt x="132" y="77"/>
                  <a:pt x="132" y="76"/>
                  <a:pt x="132" y="76"/>
                </a:cubicBezTo>
                <a:cubicBezTo>
                  <a:pt x="132" y="76"/>
                  <a:pt x="132" y="75"/>
                  <a:pt x="132" y="75"/>
                </a:cubicBezTo>
                <a:cubicBezTo>
                  <a:pt x="132" y="75"/>
                  <a:pt x="132" y="74"/>
                  <a:pt x="132" y="74"/>
                </a:cubicBezTo>
                <a:cubicBezTo>
                  <a:pt x="132" y="74"/>
                  <a:pt x="132" y="74"/>
                  <a:pt x="132" y="74"/>
                </a:cubicBezTo>
                <a:cubicBezTo>
                  <a:pt x="132" y="73"/>
                  <a:pt x="132" y="73"/>
                  <a:pt x="132" y="72"/>
                </a:cubicBezTo>
                <a:cubicBezTo>
                  <a:pt x="132" y="72"/>
                  <a:pt x="132" y="72"/>
                  <a:pt x="132" y="72"/>
                </a:cubicBezTo>
                <a:cubicBezTo>
                  <a:pt x="132" y="70"/>
                  <a:pt x="132" y="69"/>
                  <a:pt x="132" y="67"/>
                </a:cubicBezTo>
                <a:cubicBezTo>
                  <a:pt x="132" y="67"/>
                  <a:pt x="132" y="67"/>
                  <a:pt x="132" y="67"/>
                </a:cubicBezTo>
                <a:cubicBezTo>
                  <a:pt x="113" y="64"/>
                  <a:pt x="113" y="64"/>
                  <a:pt x="113" y="64"/>
                </a:cubicBezTo>
                <a:close/>
                <a:moveTo>
                  <a:pt x="113" y="25"/>
                </a:moveTo>
                <a:cubicBezTo>
                  <a:pt x="87" y="0"/>
                  <a:pt x="45" y="0"/>
                  <a:pt x="20" y="25"/>
                </a:cubicBezTo>
                <a:cubicBezTo>
                  <a:pt x="20" y="25"/>
                  <a:pt x="20" y="25"/>
                  <a:pt x="19" y="25"/>
                </a:cubicBezTo>
                <a:cubicBezTo>
                  <a:pt x="19" y="26"/>
                  <a:pt x="19" y="26"/>
                  <a:pt x="18" y="27"/>
                </a:cubicBezTo>
                <a:cubicBezTo>
                  <a:pt x="18" y="27"/>
                  <a:pt x="18" y="27"/>
                  <a:pt x="18" y="27"/>
                </a:cubicBezTo>
                <a:cubicBezTo>
                  <a:pt x="18" y="27"/>
                  <a:pt x="17" y="28"/>
                  <a:pt x="17" y="28"/>
                </a:cubicBezTo>
                <a:cubicBezTo>
                  <a:pt x="17" y="28"/>
                  <a:pt x="17" y="28"/>
                  <a:pt x="17" y="28"/>
                </a:cubicBezTo>
                <a:cubicBezTo>
                  <a:pt x="16" y="29"/>
                  <a:pt x="16" y="29"/>
                  <a:pt x="16" y="29"/>
                </a:cubicBezTo>
                <a:cubicBezTo>
                  <a:pt x="16" y="29"/>
                  <a:pt x="16" y="30"/>
                  <a:pt x="16" y="30"/>
                </a:cubicBezTo>
                <a:cubicBezTo>
                  <a:pt x="15" y="30"/>
                  <a:pt x="15" y="30"/>
                  <a:pt x="15" y="31"/>
                </a:cubicBezTo>
                <a:cubicBezTo>
                  <a:pt x="15" y="31"/>
                  <a:pt x="15" y="31"/>
                  <a:pt x="14" y="31"/>
                </a:cubicBezTo>
                <a:cubicBezTo>
                  <a:pt x="14" y="31"/>
                  <a:pt x="14" y="32"/>
                  <a:pt x="14" y="32"/>
                </a:cubicBezTo>
                <a:cubicBezTo>
                  <a:pt x="14" y="32"/>
                  <a:pt x="14" y="32"/>
                  <a:pt x="13" y="33"/>
                </a:cubicBezTo>
                <a:cubicBezTo>
                  <a:pt x="13" y="33"/>
                  <a:pt x="13" y="33"/>
                  <a:pt x="13" y="33"/>
                </a:cubicBezTo>
                <a:cubicBezTo>
                  <a:pt x="13" y="34"/>
                  <a:pt x="13" y="34"/>
                  <a:pt x="12" y="34"/>
                </a:cubicBezTo>
                <a:cubicBezTo>
                  <a:pt x="12" y="34"/>
                  <a:pt x="12" y="35"/>
                  <a:pt x="12" y="35"/>
                </a:cubicBezTo>
                <a:cubicBezTo>
                  <a:pt x="12" y="35"/>
                  <a:pt x="12" y="35"/>
                  <a:pt x="11" y="35"/>
                </a:cubicBezTo>
                <a:cubicBezTo>
                  <a:pt x="11" y="36"/>
                  <a:pt x="11" y="36"/>
                  <a:pt x="11" y="36"/>
                </a:cubicBezTo>
                <a:cubicBezTo>
                  <a:pt x="11" y="36"/>
                  <a:pt x="11" y="37"/>
                  <a:pt x="10" y="37"/>
                </a:cubicBezTo>
                <a:cubicBezTo>
                  <a:pt x="10" y="37"/>
                  <a:pt x="10" y="37"/>
                  <a:pt x="10" y="38"/>
                </a:cubicBezTo>
                <a:cubicBezTo>
                  <a:pt x="10" y="38"/>
                  <a:pt x="10" y="38"/>
                  <a:pt x="10" y="38"/>
                </a:cubicBezTo>
                <a:cubicBezTo>
                  <a:pt x="9" y="39"/>
                  <a:pt x="9" y="39"/>
                  <a:pt x="9" y="40"/>
                </a:cubicBezTo>
                <a:cubicBezTo>
                  <a:pt x="9" y="40"/>
                  <a:pt x="9" y="40"/>
                  <a:pt x="9" y="40"/>
                </a:cubicBezTo>
                <a:cubicBezTo>
                  <a:pt x="8" y="40"/>
                  <a:pt x="8" y="41"/>
                  <a:pt x="8" y="41"/>
                </a:cubicBezTo>
                <a:cubicBezTo>
                  <a:pt x="8" y="41"/>
                  <a:pt x="8" y="42"/>
                  <a:pt x="8" y="42"/>
                </a:cubicBezTo>
                <a:cubicBezTo>
                  <a:pt x="8" y="42"/>
                  <a:pt x="7" y="42"/>
                  <a:pt x="7" y="43"/>
                </a:cubicBezTo>
                <a:cubicBezTo>
                  <a:pt x="7" y="43"/>
                  <a:pt x="7" y="43"/>
                  <a:pt x="7" y="43"/>
                </a:cubicBezTo>
                <a:cubicBezTo>
                  <a:pt x="7" y="44"/>
                  <a:pt x="7" y="44"/>
                  <a:pt x="6" y="44"/>
                </a:cubicBezTo>
                <a:cubicBezTo>
                  <a:pt x="6" y="45"/>
                  <a:pt x="6" y="45"/>
                  <a:pt x="6" y="45"/>
                </a:cubicBezTo>
                <a:cubicBezTo>
                  <a:pt x="6" y="45"/>
                  <a:pt x="6" y="46"/>
                  <a:pt x="6" y="46"/>
                </a:cubicBezTo>
                <a:cubicBezTo>
                  <a:pt x="6" y="46"/>
                  <a:pt x="6" y="46"/>
                  <a:pt x="5" y="46"/>
                </a:cubicBezTo>
                <a:cubicBezTo>
                  <a:pt x="5" y="47"/>
                  <a:pt x="5" y="47"/>
                  <a:pt x="5" y="47"/>
                </a:cubicBezTo>
                <a:cubicBezTo>
                  <a:pt x="5" y="48"/>
                  <a:pt x="5" y="48"/>
                  <a:pt x="5" y="48"/>
                </a:cubicBezTo>
                <a:cubicBezTo>
                  <a:pt x="5" y="48"/>
                  <a:pt x="5" y="49"/>
                  <a:pt x="4" y="49"/>
                </a:cubicBezTo>
                <a:cubicBezTo>
                  <a:pt x="4" y="49"/>
                  <a:pt x="4" y="49"/>
                  <a:pt x="4" y="50"/>
                </a:cubicBezTo>
                <a:cubicBezTo>
                  <a:pt x="4" y="50"/>
                  <a:pt x="4" y="50"/>
                  <a:pt x="4" y="51"/>
                </a:cubicBezTo>
                <a:cubicBezTo>
                  <a:pt x="4" y="51"/>
                  <a:pt x="4" y="51"/>
                  <a:pt x="4" y="51"/>
                </a:cubicBezTo>
                <a:cubicBezTo>
                  <a:pt x="4" y="52"/>
                  <a:pt x="3" y="52"/>
                  <a:pt x="3" y="52"/>
                </a:cubicBezTo>
                <a:cubicBezTo>
                  <a:pt x="3" y="52"/>
                  <a:pt x="3" y="53"/>
                  <a:pt x="3" y="53"/>
                </a:cubicBezTo>
                <a:cubicBezTo>
                  <a:pt x="3" y="53"/>
                  <a:pt x="3" y="54"/>
                  <a:pt x="3" y="54"/>
                </a:cubicBezTo>
                <a:cubicBezTo>
                  <a:pt x="3" y="54"/>
                  <a:pt x="3" y="54"/>
                  <a:pt x="3" y="54"/>
                </a:cubicBezTo>
                <a:cubicBezTo>
                  <a:pt x="2" y="56"/>
                  <a:pt x="2" y="58"/>
                  <a:pt x="2" y="59"/>
                </a:cubicBezTo>
                <a:cubicBezTo>
                  <a:pt x="2" y="59"/>
                  <a:pt x="2" y="60"/>
                  <a:pt x="2" y="60"/>
                </a:cubicBezTo>
                <a:cubicBezTo>
                  <a:pt x="1" y="60"/>
                  <a:pt x="1" y="61"/>
                  <a:pt x="1" y="61"/>
                </a:cubicBezTo>
                <a:cubicBezTo>
                  <a:pt x="1" y="61"/>
                  <a:pt x="1" y="61"/>
                  <a:pt x="1" y="61"/>
                </a:cubicBezTo>
                <a:cubicBezTo>
                  <a:pt x="1" y="62"/>
                  <a:pt x="1" y="62"/>
                  <a:pt x="1" y="63"/>
                </a:cubicBezTo>
                <a:cubicBezTo>
                  <a:pt x="1" y="63"/>
                  <a:pt x="1" y="63"/>
                  <a:pt x="1" y="63"/>
                </a:cubicBezTo>
                <a:cubicBezTo>
                  <a:pt x="1" y="64"/>
                  <a:pt x="1" y="64"/>
                  <a:pt x="1" y="64"/>
                </a:cubicBezTo>
                <a:cubicBezTo>
                  <a:pt x="1" y="65"/>
                  <a:pt x="1" y="65"/>
                  <a:pt x="1" y="65"/>
                </a:cubicBezTo>
                <a:cubicBezTo>
                  <a:pt x="1" y="65"/>
                  <a:pt x="1" y="66"/>
                  <a:pt x="1" y="66"/>
                </a:cubicBezTo>
                <a:cubicBezTo>
                  <a:pt x="1" y="66"/>
                  <a:pt x="1" y="66"/>
                  <a:pt x="1" y="67"/>
                </a:cubicBezTo>
                <a:cubicBezTo>
                  <a:pt x="1" y="67"/>
                  <a:pt x="1" y="67"/>
                  <a:pt x="1" y="68"/>
                </a:cubicBezTo>
                <a:cubicBezTo>
                  <a:pt x="1" y="68"/>
                  <a:pt x="1" y="68"/>
                  <a:pt x="1" y="68"/>
                </a:cubicBezTo>
                <a:cubicBezTo>
                  <a:pt x="0" y="69"/>
                  <a:pt x="0" y="69"/>
                  <a:pt x="0" y="70"/>
                </a:cubicBezTo>
                <a:cubicBezTo>
                  <a:pt x="0" y="70"/>
                  <a:pt x="0" y="70"/>
                  <a:pt x="0" y="70"/>
                </a:cubicBezTo>
                <a:cubicBezTo>
                  <a:pt x="0" y="70"/>
                  <a:pt x="0" y="71"/>
                  <a:pt x="0" y="71"/>
                </a:cubicBezTo>
                <a:cubicBezTo>
                  <a:pt x="0" y="71"/>
                  <a:pt x="0" y="71"/>
                  <a:pt x="0" y="72"/>
                </a:cubicBezTo>
                <a:cubicBezTo>
                  <a:pt x="0" y="73"/>
                  <a:pt x="0" y="75"/>
                  <a:pt x="1" y="77"/>
                </a:cubicBezTo>
                <a:cubicBezTo>
                  <a:pt x="19" y="79"/>
                  <a:pt x="19" y="79"/>
                  <a:pt x="19" y="79"/>
                </a:cubicBezTo>
                <a:cubicBezTo>
                  <a:pt x="19" y="79"/>
                  <a:pt x="19" y="79"/>
                  <a:pt x="19" y="79"/>
                </a:cubicBezTo>
                <a:cubicBezTo>
                  <a:pt x="19" y="79"/>
                  <a:pt x="19" y="78"/>
                  <a:pt x="19" y="78"/>
                </a:cubicBezTo>
                <a:cubicBezTo>
                  <a:pt x="19" y="78"/>
                  <a:pt x="19" y="78"/>
                  <a:pt x="19" y="78"/>
                </a:cubicBezTo>
                <a:cubicBezTo>
                  <a:pt x="19" y="76"/>
                  <a:pt x="19" y="74"/>
                  <a:pt x="19" y="73"/>
                </a:cubicBezTo>
                <a:cubicBezTo>
                  <a:pt x="19" y="73"/>
                  <a:pt x="19" y="72"/>
                  <a:pt x="19" y="72"/>
                </a:cubicBezTo>
                <a:cubicBezTo>
                  <a:pt x="19" y="72"/>
                  <a:pt x="19" y="72"/>
                  <a:pt x="19" y="71"/>
                </a:cubicBezTo>
                <a:cubicBezTo>
                  <a:pt x="19" y="71"/>
                  <a:pt x="19" y="71"/>
                  <a:pt x="19" y="71"/>
                </a:cubicBezTo>
                <a:cubicBezTo>
                  <a:pt x="19" y="69"/>
                  <a:pt x="19" y="68"/>
                  <a:pt x="19" y="66"/>
                </a:cubicBezTo>
                <a:cubicBezTo>
                  <a:pt x="19" y="66"/>
                  <a:pt x="19" y="66"/>
                  <a:pt x="19" y="66"/>
                </a:cubicBezTo>
                <a:cubicBezTo>
                  <a:pt x="19" y="65"/>
                  <a:pt x="19" y="65"/>
                  <a:pt x="19" y="64"/>
                </a:cubicBezTo>
                <a:cubicBezTo>
                  <a:pt x="19" y="64"/>
                  <a:pt x="19" y="64"/>
                  <a:pt x="19" y="64"/>
                </a:cubicBezTo>
                <a:cubicBezTo>
                  <a:pt x="20" y="63"/>
                  <a:pt x="20" y="62"/>
                  <a:pt x="20" y="60"/>
                </a:cubicBezTo>
                <a:cubicBezTo>
                  <a:pt x="20" y="60"/>
                  <a:pt x="20" y="60"/>
                  <a:pt x="20" y="60"/>
                </a:cubicBezTo>
                <a:cubicBezTo>
                  <a:pt x="20" y="60"/>
                  <a:pt x="20" y="59"/>
                  <a:pt x="21" y="59"/>
                </a:cubicBezTo>
                <a:cubicBezTo>
                  <a:pt x="21" y="59"/>
                  <a:pt x="21" y="59"/>
                  <a:pt x="21" y="59"/>
                </a:cubicBezTo>
                <a:cubicBezTo>
                  <a:pt x="21" y="58"/>
                  <a:pt x="21" y="58"/>
                  <a:pt x="21" y="58"/>
                </a:cubicBezTo>
                <a:cubicBezTo>
                  <a:pt x="21" y="58"/>
                  <a:pt x="21" y="58"/>
                  <a:pt x="21" y="58"/>
                </a:cubicBezTo>
                <a:cubicBezTo>
                  <a:pt x="21" y="57"/>
                  <a:pt x="21" y="57"/>
                  <a:pt x="21" y="56"/>
                </a:cubicBezTo>
                <a:cubicBezTo>
                  <a:pt x="21" y="56"/>
                  <a:pt x="21" y="56"/>
                  <a:pt x="21" y="56"/>
                </a:cubicBezTo>
                <a:cubicBezTo>
                  <a:pt x="22" y="55"/>
                  <a:pt x="22" y="55"/>
                  <a:pt x="22" y="54"/>
                </a:cubicBezTo>
                <a:cubicBezTo>
                  <a:pt x="22" y="54"/>
                  <a:pt x="22" y="54"/>
                  <a:pt x="23" y="53"/>
                </a:cubicBezTo>
                <a:cubicBezTo>
                  <a:pt x="23" y="53"/>
                  <a:pt x="23" y="53"/>
                  <a:pt x="23" y="53"/>
                </a:cubicBezTo>
                <a:cubicBezTo>
                  <a:pt x="23" y="52"/>
                  <a:pt x="23" y="52"/>
                  <a:pt x="23" y="52"/>
                </a:cubicBezTo>
                <a:cubicBezTo>
                  <a:pt x="23" y="52"/>
                  <a:pt x="23" y="52"/>
                  <a:pt x="23" y="51"/>
                </a:cubicBezTo>
                <a:cubicBezTo>
                  <a:pt x="24" y="51"/>
                  <a:pt x="24" y="51"/>
                  <a:pt x="24" y="51"/>
                </a:cubicBezTo>
                <a:cubicBezTo>
                  <a:pt x="24" y="51"/>
                  <a:pt x="24" y="50"/>
                  <a:pt x="24" y="50"/>
                </a:cubicBezTo>
                <a:cubicBezTo>
                  <a:pt x="24" y="50"/>
                  <a:pt x="24" y="50"/>
                  <a:pt x="24" y="50"/>
                </a:cubicBezTo>
                <a:cubicBezTo>
                  <a:pt x="24" y="49"/>
                  <a:pt x="25" y="49"/>
                  <a:pt x="25" y="49"/>
                </a:cubicBezTo>
                <a:cubicBezTo>
                  <a:pt x="25" y="49"/>
                  <a:pt x="25" y="49"/>
                  <a:pt x="25" y="48"/>
                </a:cubicBezTo>
                <a:cubicBezTo>
                  <a:pt x="25" y="48"/>
                  <a:pt x="25" y="48"/>
                  <a:pt x="26" y="48"/>
                </a:cubicBezTo>
                <a:cubicBezTo>
                  <a:pt x="26" y="47"/>
                  <a:pt x="26" y="47"/>
                  <a:pt x="26" y="47"/>
                </a:cubicBezTo>
                <a:cubicBezTo>
                  <a:pt x="26" y="47"/>
                  <a:pt x="26" y="47"/>
                  <a:pt x="26" y="46"/>
                </a:cubicBezTo>
                <a:cubicBezTo>
                  <a:pt x="26" y="46"/>
                  <a:pt x="26" y="46"/>
                  <a:pt x="26" y="46"/>
                </a:cubicBezTo>
                <a:cubicBezTo>
                  <a:pt x="27" y="46"/>
                  <a:pt x="27" y="46"/>
                  <a:pt x="27" y="45"/>
                </a:cubicBezTo>
                <a:cubicBezTo>
                  <a:pt x="27" y="45"/>
                  <a:pt x="27" y="45"/>
                  <a:pt x="27" y="45"/>
                </a:cubicBezTo>
                <a:cubicBezTo>
                  <a:pt x="27" y="45"/>
                  <a:pt x="28" y="44"/>
                  <a:pt x="28" y="44"/>
                </a:cubicBezTo>
                <a:cubicBezTo>
                  <a:pt x="28" y="44"/>
                  <a:pt x="28" y="44"/>
                  <a:pt x="28" y="44"/>
                </a:cubicBezTo>
                <a:cubicBezTo>
                  <a:pt x="28" y="43"/>
                  <a:pt x="28" y="43"/>
                  <a:pt x="29" y="43"/>
                </a:cubicBezTo>
                <a:cubicBezTo>
                  <a:pt x="29" y="43"/>
                  <a:pt x="29" y="43"/>
                  <a:pt x="29" y="42"/>
                </a:cubicBezTo>
                <a:cubicBezTo>
                  <a:pt x="29" y="42"/>
                  <a:pt x="29" y="42"/>
                  <a:pt x="30" y="42"/>
                </a:cubicBezTo>
                <a:cubicBezTo>
                  <a:pt x="30" y="42"/>
                  <a:pt x="30" y="41"/>
                  <a:pt x="30" y="41"/>
                </a:cubicBezTo>
                <a:cubicBezTo>
                  <a:pt x="30" y="41"/>
                  <a:pt x="30" y="41"/>
                  <a:pt x="30" y="41"/>
                </a:cubicBezTo>
                <a:cubicBezTo>
                  <a:pt x="31" y="41"/>
                  <a:pt x="31" y="40"/>
                  <a:pt x="31" y="40"/>
                </a:cubicBezTo>
                <a:cubicBezTo>
                  <a:pt x="31" y="40"/>
                  <a:pt x="31" y="40"/>
                  <a:pt x="31" y="40"/>
                </a:cubicBezTo>
                <a:cubicBezTo>
                  <a:pt x="32" y="40"/>
                  <a:pt x="32" y="39"/>
                  <a:pt x="32" y="39"/>
                </a:cubicBezTo>
                <a:cubicBezTo>
                  <a:pt x="32" y="39"/>
                  <a:pt x="32" y="39"/>
                  <a:pt x="33" y="38"/>
                </a:cubicBezTo>
                <a:cubicBezTo>
                  <a:pt x="34" y="37"/>
                  <a:pt x="35" y="36"/>
                  <a:pt x="36" y="35"/>
                </a:cubicBezTo>
                <a:cubicBezTo>
                  <a:pt x="37" y="35"/>
                  <a:pt x="38" y="34"/>
                  <a:pt x="38" y="34"/>
                </a:cubicBezTo>
                <a:cubicBezTo>
                  <a:pt x="39" y="33"/>
                  <a:pt x="39" y="33"/>
                  <a:pt x="40" y="32"/>
                </a:cubicBezTo>
                <a:cubicBezTo>
                  <a:pt x="42" y="31"/>
                  <a:pt x="44" y="30"/>
                  <a:pt x="45" y="29"/>
                </a:cubicBezTo>
                <a:cubicBezTo>
                  <a:pt x="63" y="21"/>
                  <a:pt x="85" y="24"/>
                  <a:pt x="100" y="38"/>
                </a:cubicBezTo>
                <a:cubicBezTo>
                  <a:pt x="87" y="51"/>
                  <a:pt x="87" y="51"/>
                  <a:pt x="87" y="51"/>
                </a:cubicBezTo>
                <a:cubicBezTo>
                  <a:pt x="110" y="54"/>
                  <a:pt x="110" y="54"/>
                  <a:pt x="110" y="54"/>
                </a:cubicBezTo>
                <a:cubicBezTo>
                  <a:pt x="130" y="57"/>
                  <a:pt x="130" y="57"/>
                  <a:pt x="130" y="57"/>
                </a:cubicBezTo>
                <a:cubicBezTo>
                  <a:pt x="132" y="57"/>
                  <a:pt x="132" y="57"/>
                  <a:pt x="132" y="57"/>
                </a:cubicBezTo>
                <a:cubicBezTo>
                  <a:pt x="126" y="12"/>
                  <a:pt x="126" y="12"/>
                  <a:pt x="126" y="12"/>
                </a:cubicBezTo>
                <a:lnTo>
                  <a:pt x="11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05050"/>
              </a:solidFill>
              <a:effectLst/>
              <a:uLnTx/>
              <a:uFillTx/>
            </a:endParaRPr>
          </a:p>
        </p:txBody>
      </p:sp>
      <p:sp>
        <p:nvSpPr>
          <p:cNvPr id="260" name="Rectangle 259"/>
          <p:cNvSpPr/>
          <p:nvPr/>
        </p:nvSpPr>
        <p:spPr>
          <a:xfrm>
            <a:off x="6475239" y="4269846"/>
            <a:ext cx="1448449" cy="430887"/>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User identities from multiple repositories</a:t>
            </a:r>
          </a:p>
        </p:txBody>
      </p:sp>
      <p:sp>
        <p:nvSpPr>
          <p:cNvPr id="262" name="Freeform 10"/>
          <p:cNvSpPr>
            <a:spLocks/>
          </p:cNvSpPr>
          <p:nvPr/>
        </p:nvSpPr>
        <p:spPr bwMode="auto">
          <a:xfrm>
            <a:off x="7678454" y="5113020"/>
            <a:ext cx="493221" cy="52786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65" name="Rectangle 264"/>
          <p:cNvSpPr/>
          <p:nvPr/>
        </p:nvSpPr>
        <p:spPr>
          <a:xfrm>
            <a:off x="6552846" y="4979422"/>
            <a:ext cx="820110" cy="246221"/>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LDAP v3</a:t>
            </a:r>
          </a:p>
        </p:txBody>
      </p:sp>
      <p:sp>
        <p:nvSpPr>
          <p:cNvPr id="266" name="Rectangle 265"/>
          <p:cNvSpPr/>
          <p:nvPr/>
        </p:nvSpPr>
        <p:spPr>
          <a:xfrm>
            <a:off x="6480510" y="5445514"/>
            <a:ext cx="1071286" cy="400110"/>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Windows PowerShell</a:t>
            </a:r>
          </a:p>
        </p:txBody>
      </p:sp>
      <p:sp>
        <p:nvSpPr>
          <p:cNvPr id="270" name="Rectangle 269"/>
          <p:cNvSpPr/>
          <p:nvPr/>
        </p:nvSpPr>
        <p:spPr>
          <a:xfrm>
            <a:off x="6480510" y="5983659"/>
            <a:ext cx="1131259" cy="553998"/>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Web services</a:t>
            </a:r>
          </a:p>
          <a:p>
            <a:pPr marL="0" marR="0" lvl="0" indent="0" defTabSz="108789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(SOAP, Java, REST)</a:t>
            </a:r>
          </a:p>
        </p:txBody>
      </p:sp>
      <p:sp>
        <p:nvSpPr>
          <p:cNvPr id="271" name="Rectangle 270"/>
          <p:cNvSpPr/>
          <p:nvPr/>
        </p:nvSpPr>
        <p:spPr>
          <a:xfrm>
            <a:off x="7752747" y="6111319"/>
            <a:ext cx="1071286" cy="400110"/>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rPr>
              <a:t>Generic SQL </a:t>
            </a:r>
            <a:br>
              <a:rPr kumimoji="0" lang="en-US" sz="1000" b="0" i="0" u="none" strike="noStrike" kern="0" cap="none" spc="0" normalizeH="0" baseline="0" noProof="0" dirty="0">
                <a:ln>
                  <a:noFill/>
                </a:ln>
                <a:solidFill>
                  <a:srgbClr val="FFFFFF"/>
                </a:solidFill>
                <a:effectLst/>
                <a:uLnTx/>
                <a:uFillTx/>
              </a:rPr>
            </a:br>
            <a:r>
              <a:rPr kumimoji="0" lang="en-US" sz="1000" b="0" i="0" u="none" strike="noStrike" kern="0" cap="none" spc="0" normalizeH="0" baseline="0" noProof="0" dirty="0">
                <a:ln>
                  <a:noFill/>
                </a:ln>
                <a:solidFill>
                  <a:srgbClr val="FFFFFF"/>
                </a:solidFill>
                <a:effectLst/>
                <a:uLnTx/>
                <a:uFillTx/>
              </a:rPr>
              <a:t>via ODBC</a:t>
            </a:r>
          </a:p>
        </p:txBody>
      </p:sp>
      <p:pic>
        <p:nvPicPr>
          <p:cNvPr id="273" name="Picture 272"/>
          <p:cNvPicPr>
            <a:picLocks noChangeAspect="1"/>
          </p:cNvPicPr>
          <p:nvPr/>
        </p:nvPicPr>
        <p:blipFill>
          <a:blip r:embed="rId3"/>
          <a:stretch>
            <a:fillRect/>
          </a:stretch>
        </p:blipFill>
        <p:spPr>
          <a:xfrm>
            <a:off x="10769402" y="4816803"/>
            <a:ext cx="738422" cy="489316"/>
          </a:xfrm>
          <a:prstGeom prst="rect">
            <a:avLst/>
          </a:prstGeom>
        </p:spPr>
      </p:pic>
      <p:sp>
        <p:nvSpPr>
          <p:cNvPr id="274" name="TextBox 273"/>
          <p:cNvSpPr txBox="1"/>
          <p:nvPr/>
        </p:nvSpPr>
        <p:spPr>
          <a:xfrm>
            <a:off x="10569183" y="5340862"/>
            <a:ext cx="1993953" cy="6832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Windows Server Active Directory</a:t>
            </a:r>
          </a:p>
        </p:txBody>
      </p:sp>
      <p:sp>
        <p:nvSpPr>
          <p:cNvPr id="276" name="Arc 275"/>
          <p:cNvSpPr/>
          <p:nvPr/>
        </p:nvSpPr>
        <p:spPr bwMode="auto">
          <a:xfrm>
            <a:off x="8135019" y="3480544"/>
            <a:ext cx="2494679" cy="2494678"/>
          </a:xfrm>
          <a:prstGeom prst="arc">
            <a:avLst>
              <a:gd name="adj1" fmla="val 1751265"/>
              <a:gd name="adj2" fmla="val 9089040"/>
            </a:avLst>
          </a:prstGeom>
          <a:ln w="28575" cap="rnd">
            <a:solidFill>
              <a:schemeClr val="accent3"/>
            </a:solidFill>
            <a:prstDash val="sysDot"/>
            <a:headEnd type="triangle"/>
            <a:tailEnd type="triangle" w="med"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77" name="Arc 276"/>
          <p:cNvSpPr/>
          <p:nvPr/>
        </p:nvSpPr>
        <p:spPr bwMode="auto">
          <a:xfrm>
            <a:off x="8135019" y="3480544"/>
            <a:ext cx="2494679" cy="2494678"/>
          </a:xfrm>
          <a:prstGeom prst="arc">
            <a:avLst>
              <a:gd name="adj1" fmla="val 16500844"/>
              <a:gd name="adj2" fmla="val 1256710"/>
            </a:avLst>
          </a:prstGeom>
          <a:ln w="28575" cap="rnd">
            <a:solidFill>
              <a:schemeClr val="accent3"/>
            </a:solidFill>
            <a:prstDash val="sysDot"/>
            <a:headEnd type="triangle"/>
            <a:tailEnd type="triangle" w="med" len="sm"/>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8" name="Oval 257"/>
          <p:cNvSpPr/>
          <p:nvPr/>
        </p:nvSpPr>
        <p:spPr bwMode="auto">
          <a:xfrm>
            <a:off x="9072771" y="5771960"/>
            <a:ext cx="628420" cy="628416"/>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9" name="Freeform 54"/>
          <p:cNvSpPr>
            <a:spLocks noEditPoints="1"/>
          </p:cNvSpPr>
          <p:nvPr/>
        </p:nvSpPr>
        <p:spPr bwMode="auto">
          <a:xfrm>
            <a:off x="9196785" y="5881658"/>
            <a:ext cx="377207" cy="403524"/>
          </a:xfrm>
          <a:custGeom>
            <a:avLst/>
            <a:gdLst>
              <a:gd name="T0" fmla="*/ 113 w 132"/>
              <a:gd name="T1" fmla="*/ 72 h 141"/>
              <a:gd name="T2" fmla="*/ 113 w 132"/>
              <a:gd name="T3" fmla="*/ 79 h 141"/>
              <a:gd name="T4" fmla="*/ 112 w 132"/>
              <a:gd name="T5" fmla="*/ 85 h 141"/>
              <a:gd name="T6" fmla="*/ 111 w 132"/>
              <a:gd name="T7" fmla="*/ 87 h 141"/>
              <a:gd name="T8" fmla="*/ 109 w 132"/>
              <a:gd name="T9" fmla="*/ 91 h 141"/>
              <a:gd name="T10" fmla="*/ 108 w 132"/>
              <a:gd name="T11" fmla="*/ 94 h 141"/>
              <a:gd name="T12" fmla="*/ 107 w 132"/>
              <a:gd name="T13" fmla="*/ 96 h 141"/>
              <a:gd name="T14" fmla="*/ 105 w 132"/>
              <a:gd name="T15" fmla="*/ 98 h 141"/>
              <a:gd name="T16" fmla="*/ 103 w 132"/>
              <a:gd name="T17" fmla="*/ 101 h 141"/>
              <a:gd name="T18" fmla="*/ 102 w 132"/>
              <a:gd name="T19" fmla="*/ 103 h 141"/>
              <a:gd name="T20" fmla="*/ 100 w 132"/>
              <a:gd name="T21" fmla="*/ 105 h 141"/>
              <a:gd name="T22" fmla="*/ 90 w 132"/>
              <a:gd name="T23" fmla="*/ 113 h 141"/>
              <a:gd name="T24" fmla="*/ 45 w 132"/>
              <a:gd name="T25" fmla="*/ 93 h 141"/>
              <a:gd name="T26" fmla="*/ 7 w 132"/>
              <a:gd name="T27" fmla="*/ 131 h 141"/>
              <a:gd name="T28" fmla="*/ 89 w 132"/>
              <a:gd name="T29" fmla="*/ 133 h 141"/>
              <a:gd name="T30" fmla="*/ 114 w 132"/>
              <a:gd name="T31" fmla="*/ 117 h 141"/>
              <a:gd name="T32" fmla="*/ 117 w 132"/>
              <a:gd name="T33" fmla="*/ 114 h 141"/>
              <a:gd name="T34" fmla="*/ 119 w 132"/>
              <a:gd name="T35" fmla="*/ 111 h 141"/>
              <a:gd name="T36" fmla="*/ 121 w 132"/>
              <a:gd name="T37" fmla="*/ 108 h 141"/>
              <a:gd name="T38" fmla="*/ 123 w 132"/>
              <a:gd name="T39" fmla="*/ 105 h 141"/>
              <a:gd name="T40" fmla="*/ 124 w 132"/>
              <a:gd name="T41" fmla="*/ 102 h 141"/>
              <a:gd name="T42" fmla="*/ 126 w 132"/>
              <a:gd name="T43" fmla="*/ 99 h 141"/>
              <a:gd name="T44" fmla="*/ 127 w 132"/>
              <a:gd name="T45" fmla="*/ 96 h 141"/>
              <a:gd name="T46" fmla="*/ 129 w 132"/>
              <a:gd name="T47" fmla="*/ 92 h 141"/>
              <a:gd name="T48" fmla="*/ 129 w 132"/>
              <a:gd name="T49" fmla="*/ 89 h 141"/>
              <a:gd name="T50" fmla="*/ 131 w 132"/>
              <a:gd name="T51" fmla="*/ 82 h 141"/>
              <a:gd name="T52" fmla="*/ 131 w 132"/>
              <a:gd name="T53" fmla="*/ 79 h 141"/>
              <a:gd name="T54" fmla="*/ 132 w 132"/>
              <a:gd name="T55" fmla="*/ 75 h 141"/>
              <a:gd name="T56" fmla="*/ 132 w 132"/>
              <a:gd name="T57" fmla="*/ 72 h 141"/>
              <a:gd name="T58" fmla="*/ 113 w 132"/>
              <a:gd name="T59" fmla="*/ 25 h 141"/>
              <a:gd name="T60" fmla="*/ 18 w 132"/>
              <a:gd name="T61" fmla="*/ 27 h 141"/>
              <a:gd name="T62" fmla="*/ 16 w 132"/>
              <a:gd name="T63" fmla="*/ 30 h 141"/>
              <a:gd name="T64" fmla="*/ 13 w 132"/>
              <a:gd name="T65" fmla="*/ 33 h 141"/>
              <a:gd name="T66" fmla="*/ 11 w 132"/>
              <a:gd name="T67" fmla="*/ 35 h 141"/>
              <a:gd name="T68" fmla="*/ 10 w 132"/>
              <a:gd name="T69" fmla="*/ 38 h 141"/>
              <a:gd name="T70" fmla="*/ 8 w 132"/>
              <a:gd name="T71" fmla="*/ 42 h 141"/>
              <a:gd name="T72" fmla="*/ 6 w 132"/>
              <a:gd name="T73" fmla="*/ 45 h 141"/>
              <a:gd name="T74" fmla="*/ 5 w 132"/>
              <a:gd name="T75" fmla="*/ 48 h 141"/>
              <a:gd name="T76" fmla="*/ 4 w 132"/>
              <a:gd name="T77" fmla="*/ 51 h 141"/>
              <a:gd name="T78" fmla="*/ 3 w 132"/>
              <a:gd name="T79" fmla="*/ 54 h 141"/>
              <a:gd name="T80" fmla="*/ 1 w 132"/>
              <a:gd name="T81" fmla="*/ 61 h 141"/>
              <a:gd name="T82" fmla="*/ 1 w 132"/>
              <a:gd name="T83" fmla="*/ 65 h 141"/>
              <a:gd name="T84" fmla="*/ 1 w 132"/>
              <a:gd name="T85" fmla="*/ 68 h 141"/>
              <a:gd name="T86" fmla="*/ 0 w 132"/>
              <a:gd name="T87" fmla="*/ 72 h 141"/>
              <a:gd name="T88" fmla="*/ 19 w 132"/>
              <a:gd name="T89" fmla="*/ 78 h 141"/>
              <a:gd name="T90" fmla="*/ 19 w 132"/>
              <a:gd name="T91" fmla="*/ 71 h 141"/>
              <a:gd name="T92" fmla="*/ 19 w 132"/>
              <a:gd name="T93" fmla="*/ 64 h 141"/>
              <a:gd name="T94" fmla="*/ 21 w 132"/>
              <a:gd name="T95" fmla="*/ 59 h 141"/>
              <a:gd name="T96" fmla="*/ 21 w 132"/>
              <a:gd name="T97" fmla="*/ 56 h 141"/>
              <a:gd name="T98" fmla="*/ 23 w 132"/>
              <a:gd name="T99" fmla="*/ 53 h 141"/>
              <a:gd name="T100" fmla="*/ 24 w 132"/>
              <a:gd name="T101" fmla="*/ 50 h 141"/>
              <a:gd name="T102" fmla="*/ 26 w 132"/>
              <a:gd name="T103" fmla="*/ 48 h 141"/>
              <a:gd name="T104" fmla="*/ 27 w 132"/>
              <a:gd name="T105" fmla="*/ 45 h 141"/>
              <a:gd name="T106" fmla="*/ 29 w 132"/>
              <a:gd name="T107" fmla="*/ 43 h 141"/>
              <a:gd name="T108" fmla="*/ 30 w 132"/>
              <a:gd name="T109" fmla="*/ 41 h 141"/>
              <a:gd name="T110" fmla="*/ 33 w 132"/>
              <a:gd name="T111" fmla="*/ 38 h 141"/>
              <a:gd name="T112" fmla="*/ 45 w 132"/>
              <a:gd name="T113" fmla="*/ 29 h 141"/>
              <a:gd name="T114" fmla="*/ 130 w 132"/>
              <a:gd name="T115" fmla="*/ 5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 h="141">
                <a:moveTo>
                  <a:pt x="113" y="64"/>
                </a:moveTo>
                <a:cubicBezTo>
                  <a:pt x="113" y="66"/>
                  <a:pt x="113" y="69"/>
                  <a:pt x="113" y="71"/>
                </a:cubicBezTo>
                <a:cubicBezTo>
                  <a:pt x="113" y="71"/>
                  <a:pt x="113" y="71"/>
                  <a:pt x="113" y="71"/>
                </a:cubicBezTo>
                <a:cubicBezTo>
                  <a:pt x="113" y="72"/>
                  <a:pt x="113" y="72"/>
                  <a:pt x="113" y="72"/>
                </a:cubicBezTo>
                <a:cubicBezTo>
                  <a:pt x="113" y="72"/>
                  <a:pt x="113" y="72"/>
                  <a:pt x="113" y="72"/>
                </a:cubicBezTo>
                <a:cubicBezTo>
                  <a:pt x="113" y="74"/>
                  <a:pt x="113" y="76"/>
                  <a:pt x="113" y="78"/>
                </a:cubicBezTo>
                <a:cubicBezTo>
                  <a:pt x="113" y="78"/>
                  <a:pt x="113" y="78"/>
                  <a:pt x="113" y="78"/>
                </a:cubicBezTo>
                <a:cubicBezTo>
                  <a:pt x="113" y="78"/>
                  <a:pt x="113" y="79"/>
                  <a:pt x="113" y="79"/>
                </a:cubicBezTo>
                <a:cubicBezTo>
                  <a:pt x="113" y="79"/>
                  <a:pt x="113" y="79"/>
                  <a:pt x="113" y="79"/>
                </a:cubicBezTo>
                <a:cubicBezTo>
                  <a:pt x="113" y="81"/>
                  <a:pt x="112" y="82"/>
                  <a:pt x="112" y="83"/>
                </a:cubicBezTo>
                <a:cubicBezTo>
                  <a:pt x="112" y="83"/>
                  <a:pt x="112" y="83"/>
                  <a:pt x="112" y="83"/>
                </a:cubicBezTo>
                <a:cubicBezTo>
                  <a:pt x="112" y="84"/>
                  <a:pt x="112" y="84"/>
                  <a:pt x="112" y="85"/>
                </a:cubicBezTo>
                <a:cubicBezTo>
                  <a:pt x="112" y="85"/>
                  <a:pt x="112" y="85"/>
                  <a:pt x="112" y="85"/>
                </a:cubicBezTo>
                <a:cubicBezTo>
                  <a:pt x="111" y="85"/>
                  <a:pt x="111" y="85"/>
                  <a:pt x="111" y="86"/>
                </a:cubicBezTo>
                <a:cubicBezTo>
                  <a:pt x="111" y="86"/>
                  <a:pt x="111" y="86"/>
                  <a:pt x="111" y="86"/>
                </a:cubicBezTo>
                <a:cubicBezTo>
                  <a:pt x="111" y="86"/>
                  <a:pt x="111" y="87"/>
                  <a:pt x="111" y="87"/>
                </a:cubicBezTo>
                <a:cubicBezTo>
                  <a:pt x="111" y="87"/>
                  <a:pt x="111" y="87"/>
                  <a:pt x="111" y="87"/>
                </a:cubicBezTo>
                <a:cubicBezTo>
                  <a:pt x="110" y="88"/>
                  <a:pt x="110" y="89"/>
                  <a:pt x="110" y="90"/>
                </a:cubicBezTo>
                <a:cubicBezTo>
                  <a:pt x="110" y="90"/>
                  <a:pt x="110" y="90"/>
                  <a:pt x="110" y="90"/>
                </a:cubicBezTo>
                <a:cubicBezTo>
                  <a:pt x="110" y="90"/>
                  <a:pt x="109" y="91"/>
                  <a:pt x="109" y="91"/>
                </a:cubicBezTo>
                <a:cubicBezTo>
                  <a:pt x="109" y="91"/>
                  <a:pt x="109" y="91"/>
                  <a:pt x="109" y="91"/>
                </a:cubicBezTo>
                <a:cubicBezTo>
                  <a:pt x="109" y="92"/>
                  <a:pt x="109" y="92"/>
                  <a:pt x="109" y="92"/>
                </a:cubicBezTo>
                <a:cubicBezTo>
                  <a:pt x="109" y="92"/>
                  <a:pt x="109" y="92"/>
                  <a:pt x="109" y="93"/>
                </a:cubicBezTo>
                <a:cubicBezTo>
                  <a:pt x="108" y="93"/>
                  <a:pt x="108" y="93"/>
                  <a:pt x="108" y="94"/>
                </a:cubicBezTo>
                <a:cubicBezTo>
                  <a:pt x="108" y="94"/>
                  <a:pt x="108" y="94"/>
                  <a:pt x="108" y="94"/>
                </a:cubicBezTo>
                <a:cubicBezTo>
                  <a:pt x="108" y="94"/>
                  <a:pt x="108" y="94"/>
                  <a:pt x="107" y="95"/>
                </a:cubicBezTo>
                <a:cubicBezTo>
                  <a:pt x="107" y="95"/>
                  <a:pt x="107" y="95"/>
                  <a:pt x="107" y="95"/>
                </a:cubicBezTo>
                <a:cubicBezTo>
                  <a:pt x="107" y="95"/>
                  <a:pt x="107" y="96"/>
                  <a:pt x="107" y="96"/>
                </a:cubicBezTo>
                <a:cubicBezTo>
                  <a:pt x="107" y="96"/>
                  <a:pt x="107" y="96"/>
                  <a:pt x="107" y="96"/>
                </a:cubicBezTo>
                <a:cubicBezTo>
                  <a:pt x="106" y="97"/>
                  <a:pt x="106" y="97"/>
                  <a:pt x="106" y="97"/>
                </a:cubicBezTo>
                <a:cubicBezTo>
                  <a:pt x="106" y="97"/>
                  <a:pt x="106" y="97"/>
                  <a:pt x="106" y="98"/>
                </a:cubicBezTo>
                <a:cubicBezTo>
                  <a:pt x="106" y="98"/>
                  <a:pt x="105" y="98"/>
                  <a:pt x="105" y="98"/>
                </a:cubicBezTo>
                <a:cubicBezTo>
                  <a:pt x="105" y="98"/>
                  <a:pt x="105" y="99"/>
                  <a:pt x="105" y="99"/>
                </a:cubicBezTo>
                <a:cubicBezTo>
                  <a:pt x="105" y="99"/>
                  <a:pt x="105" y="99"/>
                  <a:pt x="104" y="100"/>
                </a:cubicBezTo>
                <a:cubicBezTo>
                  <a:pt x="104" y="100"/>
                  <a:pt x="104" y="100"/>
                  <a:pt x="104" y="100"/>
                </a:cubicBezTo>
                <a:cubicBezTo>
                  <a:pt x="104" y="100"/>
                  <a:pt x="104" y="100"/>
                  <a:pt x="103" y="101"/>
                </a:cubicBezTo>
                <a:cubicBezTo>
                  <a:pt x="103" y="101"/>
                  <a:pt x="103" y="101"/>
                  <a:pt x="103" y="101"/>
                </a:cubicBezTo>
                <a:cubicBezTo>
                  <a:pt x="103" y="101"/>
                  <a:pt x="103" y="102"/>
                  <a:pt x="103" y="102"/>
                </a:cubicBezTo>
                <a:cubicBezTo>
                  <a:pt x="103" y="102"/>
                  <a:pt x="102" y="102"/>
                  <a:pt x="102" y="102"/>
                </a:cubicBezTo>
                <a:cubicBezTo>
                  <a:pt x="102" y="102"/>
                  <a:pt x="102" y="103"/>
                  <a:pt x="102" y="103"/>
                </a:cubicBezTo>
                <a:cubicBezTo>
                  <a:pt x="102" y="103"/>
                  <a:pt x="102" y="103"/>
                  <a:pt x="101" y="103"/>
                </a:cubicBezTo>
                <a:cubicBezTo>
                  <a:pt x="101" y="103"/>
                  <a:pt x="101" y="104"/>
                  <a:pt x="101" y="104"/>
                </a:cubicBezTo>
                <a:cubicBezTo>
                  <a:pt x="101" y="104"/>
                  <a:pt x="101" y="104"/>
                  <a:pt x="100" y="104"/>
                </a:cubicBezTo>
                <a:cubicBezTo>
                  <a:pt x="100" y="105"/>
                  <a:pt x="100" y="105"/>
                  <a:pt x="100" y="105"/>
                </a:cubicBezTo>
                <a:cubicBezTo>
                  <a:pt x="98" y="106"/>
                  <a:pt x="97" y="107"/>
                  <a:pt x="96" y="108"/>
                </a:cubicBezTo>
                <a:cubicBezTo>
                  <a:pt x="95" y="109"/>
                  <a:pt x="95" y="109"/>
                  <a:pt x="94" y="110"/>
                </a:cubicBezTo>
                <a:cubicBezTo>
                  <a:pt x="93" y="110"/>
                  <a:pt x="93" y="111"/>
                  <a:pt x="92" y="111"/>
                </a:cubicBezTo>
                <a:cubicBezTo>
                  <a:pt x="91" y="112"/>
                  <a:pt x="91" y="112"/>
                  <a:pt x="90" y="113"/>
                </a:cubicBezTo>
                <a:cubicBezTo>
                  <a:pt x="90" y="113"/>
                  <a:pt x="89" y="113"/>
                  <a:pt x="89" y="113"/>
                </a:cubicBezTo>
                <a:cubicBezTo>
                  <a:pt x="87" y="114"/>
                  <a:pt x="85" y="115"/>
                  <a:pt x="82" y="116"/>
                </a:cubicBezTo>
                <a:cubicBezTo>
                  <a:pt x="65" y="122"/>
                  <a:pt x="46" y="119"/>
                  <a:pt x="33" y="105"/>
                </a:cubicBezTo>
                <a:cubicBezTo>
                  <a:pt x="45" y="93"/>
                  <a:pt x="45" y="93"/>
                  <a:pt x="45" y="93"/>
                </a:cubicBezTo>
                <a:cubicBezTo>
                  <a:pt x="22" y="89"/>
                  <a:pt x="22" y="89"/>
                  <a:pt x="22" y="89"/>
                </a:cubicBezTo>
                <a:cubicBezTo>
                  <a:pt x="2" y="87"/>
                  <a:pt x="2" y="87"/>
                  <a:pt x="2" y="87"/>
                </a:cubicBezTo>
                <a:cubicBezTo>
                  <a:pt x="0" y="86"/>
                  <a:pt x="0" y="86"/>
                  <a:pt x="0" y="86"/>
                </a:cubicBezTo>
                <a:cubicBezTo>
                  <a:pt x="7" y="131"/>
                  <a:pt x="7" y="131"/>
                  <a:pt x="7" y="131"/>
                </a:cubicBezTo>
                <a:cubicBezTo>
                  <a:pt x="20" y="118"/>
                  <a:pt x="20" y="118"/>
                  <a:pt x="20" y="118"/>
                </a:cubicBezTo>
                <a:cubicBezTo>
                  <a:pt x="37" y="136"/>
                  <a:pt x="62" y="141"/>
                  <a:pt x="85" y="135"/>
                </a:cubicBezTo>
                <a:cubicBezTo>
                  <a:pt x="85" y="135"/>
                  <a:pt x="86" y="134"/>
                  <a:pt x="86" y="134"/>
                </a:cubicBezTo>
                <a:cubicBezTo>
                  <a:pt x="87" y="134"/>
                  <a:pt x="88" y="134"/>
                  <a:pt x="89" y="133"/>
                </a:cubicBezTo>
                <a:cubicBezTo>
                  <a:pt x="97" y="130"/>
                  <a:pt x="104" y="126"/>
                  <a:pt x="110" y="121"/>
                </a:cubicBezTo>
                <a:cubicBezTo>
                  <a:pt x="111" y="120"/>
                  <a:pt x="112" y="119"/>
                  <a:pt x="113" y="118"/>
                </a:cubicBezTo>
                <a:cubicBezTo>
                  <a:pt x="113" y="118"/>
                  <a:pt x="113" y="117"/>
                  <a:pt x="114" y="117"/>
                </a:cubicBezTo>
                <a:cubicBezTo>
                  <a:pt x="114" y="117"/>
                  <a:pt x="114" y="117"/>
                  <a:pt x="114" y="117"/>
                </a:cubicBezTo>
                <a:cubicBezTo>
                  <a:pt x="114" y="116"/>
                  <a:pt x="115" y="116"/>
                  <a:pt x="115" y="116"/>
                </a:cubicBezTo>
                <a:cubicBezTo>
                  <a:pt x="115" y="115"/>
                  <a:pt x="115" y="115"/>
                  <a:pt x="115" y="115"/>
                </a:cubicBezTo>
                <a:cubicBezTo>
                  <a:pt x="116" y="115"/>
                  <a:pt x="116" y="115"/>
                  <a:pt x="116" y="114"/>
                </a:cubicBezTo>
                <a:cubicBezTo>
                  <a:pt x="116" y="114"/>
                  <a:pt x="116" y="114"/>
                  <a:pt x="117" y="114"/>
                </a:cubicBezTo>
                <a:cubicBezTo>
                  <a:pt x="117" y="114"/>
                  <a:pt x="117" y="113"/>
                  <a:pt x="117" y="113"/>
                </a:cubicBezTo>
                <a:cubicBezTo>
                  <a:pt x="117" y="113"/>
                  <a:pt x="118" y="113"/>
                  <a:pt x="118" y="112"/>
                </a:cubicBezTo>
                <a:cubicBezTo>
                  <a:pt x="118" y="112"/>
                  <a:pt x="118" y="112"/>
                  <a:pt x="118" y="112"/>
                </a:cubicBezTo>
                <a:cubicBezTo>
                  <a:pt x="119" y="111"/>
                  <a:pt x="119" y="111"/>
                  <a:pt x="119" y="111"/>
                </a:cubicBezTo>
                <a:cubicBezTo>
                  <a:pt x="119" y="111"/>
                  <a:pt x="119" y="110"/>
                  <a:pt x="119" y="110"/>
                </a:cubicBezTo>
                <a:cubicBezTo>
                  <a:pt x="120" y="110"/>
                  <a:pt x="120" y="110"/>
                  <a:pt x="120" y="110"/>
                </a:cubicBezTo>
                <a:cubicBezTo>
                  <a:pt x="120" y="109"/>
                  <a:pt x="120" y="109"/>
                  <a:pt x="120" y="109"/>
                </a:cubicBezTo>
                <a:cubicBezTo>
                  <a:pt x="121" y="109"/>
                  <a:pt x="121" y="108"/>
                  <a:pt x="121" y="108"/>
                </a:cubicBezTo>
                <a:cubicBezTo>
                  <a:pt x="121" y="108"/>
                  <a:pt x="121" y="108"/>
                  <a:pt x="121" y="107"/>
                </a:cubicBezTo>
                <a:cubicBezTo>
                  <a:pt x="122" y="107"/>
                  <a:pt x="122" y="107"/>
                  <a:pt x="122" y="107"/>
                </a:cubicBezTo>
                <a:cubicBezTo>
                  <a:pt x="122" y="106"/>
                  <a:pt x="122" y="106"/>
                  <a:pt x="122" y="106"/>
                </a:cubicBezTo>
                <a:cubicBezTo>
                  <a:pt x="122" y="106"/>
                  <a:pt x="123" y="105"/>
                  <a:pt x="123" y="105"/>
                </a:cubicBezTo>
                <a:cubicBezTo>
                  <a:pt x="123" y="105"/>
                  <a:pt x="123" y="104"/>
                  <a:pt x="123" y="104"/>
                </a:cubicBezTo>
                <a:cubicBezTo>
                  <a:pt x="123" y="104"/>
                  <a:pt x="123" y="104"/>
                  <a:pt x="124" y="104"/>
                </a:cubicBezTo>
                <a:cubicBezTo>
                  <a:pt x="124" y="103"/>
                  <a:pt x="124" y="103"/>
                  <a:pt x="124" y="102"/>
                </a:cubicBezTo>
                <a:cubicBezTo>
                  <a:pt x="124" y="102"/>
                  <a:pt x="124" y="102"/>
                  <a:pt x="124" y="102"/>
                </a:cubicBezTo>
                <a:cubicBezTo>
                  <a:pt x="125" y="102"/>
                  <a:pt x="125" y="101"/>
                  <a:pt x="125" y="101"/>
                </a:cubicBezTo>
                <a:cubicBezTo>
                  <a:pt x="125" y="101"/>
                  <a:pt x="125" y="100"/>
                  <a:pt x="125" y="100"/>
                </a:cubicBezTo>
                <a:cubicBezTo>
                  <a:pt x="126" y="100"/>
                  <a:pt x="126" y="100"/>
                  <a:pt x="126" y="99"/>
                </a:cubicBezTo>
                <a:cubicBezTo>
                  <a:pt x="126" y="99"/>
                  <a:pt x="126" y="99"/>
                  <a:pt x="126" y="99"/>
                </a:cubicBezTo>
                <a:cubicBezTo>
                  <a:pt x="126" y="98"/>
                  <a:pt x="126" y="98"/>
                  <a:pt x="127" y="98"/>
                </a:cubicBezTo>
                <a:cubicBezTo>
                  <a:pt x="127" y="97"/>
                  <a:pt x="127" y="97"/>
                  <a:pt x="127" y="97"/>
                </a:cubicBezTo>
                <a:cubicBezTo>
                  <a:pt x="127" y="97"/>
                  <a:pt x="127" y="96"/>
                  <a:pt x="127" y="96"/>
                </a:cubicBezTo>
                <a:cubicBezTo>
                  <a:pt x="127" y="96"/>
                  <a:pt x="127" y="96"/>
                  <a:pt x="127" y="96"/>
                </a:cubicBezTo>
                <a:cubicBezTo>
                  <a:pt x="128" y="95"/>
                  <a:pt x="128" y="95"/>
                  <a:pt x="128" y="94"/>
                </a:cubicBezTo>
                <a:cubicBezTo>
                  <a:pt x="128" y="94"/>
                  <a:pt x="128" y="94"/>
                  <a:pt x="128" y="94"/>
                </a:cubicBezTo>
                <a:cubicBezTo>
                  <a:pt x="128" y="94"/>
                  <a:pt x="128" y="93"/>
                  <a:pt x="128" y="93"/>
                </a:cubicBezTo>
                <a:cubicBezTo>
                  <a:pt x="128" y="93"/>
                  <a:pt x="128" y="93"/>
                  <a:pt x="129" y="92"/>
                </a:cubicBezTo>
                <a:cubicBezTo>
                  <a:pt x="129" y="92"/>
                  <a:pt x="129" y="92"/>
                  <a:pt x="129" y="91"/>
                </a:cubicBezTo>
                <a:cubicBezTo>
                  <a:pt x="129" y="91"/>
                  <a:pt x="129" y="91"/>
                  <a:pt x="129" y="91"/>
                </a:cubicBezTo>
                <a:cubicBezTo>
                  <a:pt x="129" y="90"/>
                  <a:pt x="129" y="90"/>
                  <a:pt x="129" y="89"/>
                </a:cubicBezTo>
                <a:cubicBezTo>
                  <a:pt x="129" y="89"/>
                  <a:pt x="129" y="89"/>
                  <a:pt x="129" y="89"/>
                </a:cubicBezTo>
                <a:cubicBezTo>
                  <a:pt x="130" y="87"/>
                  <a:pt x="130" y="86"/>
                  <a:pt x="131" y="84"/>
                </a:cubicBezTo>
                <a:cubicBezTo>
                  <a:pt x="131" y="84"/>
                  <a:pt x="131" y="84"/>
                  <a:pt x="131" y="84"/>
                </a:cubicBezTo>
                <a:cubicBezTo>
                  <a:pt x="131" y="83"/>
                  <a:pt x="131" y="83"/>
                  <a:pt x="131" y="83"/>
                </a:cubicBezTo>
                <a:cubicBezTo>
                  <a:pt x="131" y="82"/>
                  <a:pt x="131" y="82"/>
                  <a:pt x="131" y="82"/>
                </a:cubicBezTo>
                <a:cubicBezTo>
                  <a:pt x="131" y="82"/>
                  <a:pt x="131" y="81"/>
                  <a:pt x="131" y="81"/>
                </a:cubicBezTo>
                <a:cubicBezTo>
                  <a:pt x="131" y="81"/>
                  <a:pt x="131" y="81"/>
                  <a:pt x="131" y="80"/>
                </a:cubicBezTo>
                <a:cubicBezTo>
                  <a:pt x="131" y="80"/>
                  <a:pt x="131" y="80"/>
                  <a:pt x="131" y="79"/>
                </a:cubicBezTo>
                <a:cubicBezTo>
                  <a:pt x="131" y="79"/>
                  <a:pt x="131" y="79"/>
                  <a:pt x="131" y="79"/>
                </a:cubicBezTo>
                <a:cubicBezTo>
                  <a:pt x="131" y="78"/>
                  <a:pt x="132" y="78"/>
                  <a:pt x="132" y="77"/>
                </a:cubicBezTo>
                <a:cubicBezTo>
                  <a:pt x="132" y="77"/>
                  <a:pt x="132" y="77"/>
                  <a:pt x="132" y="77"/>
                </a:cubicBezTo>
                <a:cubicBezTo>
                  <a:pt x="132" y="77"/>
                  <a:pt x="132" y="76"/>
                  <a:pt x="132" y="76"/>
                </a:cubicBezTo>
                <a:cubicBezTo>
                  <a:pt x="132" y="76"/>
                  <a:pt x="132" y="75"/>
                  <a:pt x="132" y="75"/>
                </a:cubicBezTo>
                <a:cubicBezTo>
                  <a:pt x="132" y="75"/>
                  <a:pt x="132" y="74"/>
                  <a:pt x="132" y="74"/>
                </a:cubicBezTo>
                <a:cubicBezTo>
                  <a:pt x="132" y="74"/>
                  <a:pt x="132" y="74"/>
                  <a:pt x="132" y="74"/>
                </a:cubicBezTo>
                <a:cubicBezTo>
                  <a:pt x="132" y="73"/>
                  <a:pt x="132" y="73"/>
                  <a:pt x="132" y="72"/>
                </a:cubicBezTo>
                <a:cubicBezTo>
                  <a:pt x="132" y="72"/>
                  <a:pt x="132" y="72"/>
                  <a:pt x="132" y="72"/>
                </a:cubicBezTo>
                <a:cubicBezTo>
                  <a:pt x="132" y="70"/>
                  <a:pt x="132" y="69"/>
                  <a:pt x="132" y="67"/>
                </a:cubicBezTo>
                <a:cubicBezTo>
                  <a:pt x="132" y="67"/>
                  <a:pt x="132" y="67"/>
                  <a:pt x="132" y="67"/>
                </a:cubicBezTo>
                <a:cubicBezTo>
                  <a:pt x="113" y="64"/>
                  <a:pt x="113" y="64"/>
                  <a:pt x="113" y="64"/>
                </a:cubicBezTo>
                <a:close/>
                <a:moveTo>
                  <a:pt x="113" y="25"/>
                </a:moveTo>
                <a:cubicBezTo>
                  <a:pt x="87" y="0"/>
                  <a:pt x="45" y="0"/>
                  <a:pt x="20" y="25"/>
                </a:cubicBezTo>
                <a:cubicBezTo>
                  <a:pt x="20" y="25"/>
                  <a:pt x="20" y="25"/>
                  <a:pt x="19" y="25"/>
                </a:cubicBezTo>
                <a:cubicBezTo>
                  <a:pt x="19" y="26"/>
                  <a:pt x="19" y="26"/>
                  <a:pt x="18" y="27"/>
                </a:cubicBezTo>
                <a:cubicBezTo>
                  <a:pt x="18" y="27"/>
                  <a:pt x="18" y="27"/>
                  <a:pt x="18" y="27"/>
                </a:cubicBezTo>
                <a:cubicBezTo>
                  <a:pt x="18" y="27"/>
                  <a:pt x="17" y="28"/>
                  <a:pt x="17" y="28"/>
                </a:cubicBezTo>
                <a:cubicBezTo>
                  <a:pt x="17" y="28"/>
                  <a:pt x="17" y="28"/>
                  <a:pt x="17" y="28"/>
                </a:cubicBezTo>
                <a:cubicBezTo>
                  <a:pt x="16" y="29"/>
                  <a:pt x="16" y="29"/>
                  <a:pt x="16" y="29"/>
                </a:cubicBezTo>
                <a:cubicBezTo>
                  <a:pt x="16" y="29"/>
                  <a:pt x="16" y="30"/>
                  <a:pt x="16" y="30"/>
                </a:cubicBezTo>
                <a:cubicBezTo>
                  <a:pt x="15" y="30"/>
                  <a:pt x="15" y="30"/>
                  <a:pt x="15" y="31"/>
                </a:cubicBezTo>
                <a:cubicBezTo>
                  <a:pt x="15" y="31"/>
                  <a:pt x="15" y="31"/>
                  <a:pt x="14" y="31"/>
                </a:cubicBezTo>
                <a:cubicBezTo>
                  <a:pt x="14" y="31"/>
                  <a:pt x="14" y="32"/>
                  <a:pt x="14" y="32"/>
                </a:cubicBezTo>
                <a:cubicBezTo>
                  <a:pt x="14" y="32"/>
                  <a:pt x="14" y="32"/>
                  <a:pt x="13" y="33"/>
                </a:cubicBezTo>
                <a:cubicBezTo>
                  <a:pt x="13" y="33"/>
                  <a:pt x="13" y="33"/>
                  <a:pt x="13" y="33"/>
                </a:cubicBezTo>
                <a:cubicBezTo>
                  <a:pt x="13" y="34"/>
                  <a:pt x="13" y="34"/>
                  <a:pt x="12" y="34"/>
                </a:cubicBezTo>
                <a:cubicBezTo>
                  <a:pt x="12" y="34"/>
                  <a:pt x="12" y="35"/>
                  <a:pt x="12" y="35"/>
                </a:cubicBezTo>
                <a:cubicBezTo>
                  <a:pt x="12" y="35"/>
                  <a:pt x="12" y="35"/>
                  <a:pt x="11" y="35"/>
                </a:cubicBezTo>
                <a:cubicBezTo>
                  <a:pt x="11" y="36"/>
                  <a:pt x="11" y="36"/>
                  <a:pt x="11" y="36"/>
                </a:cubicBezTo>
                <a:cubicBezTo>
                  <a:pt x="11" y="36"/>
                  <a:pt x="11" y="37"/>
                  <a:pt x="10" y="37"/>
                </a:cubicBezTo>
                <a:cubicBezTo>
                  <a:pt x="10" y="37"/>
                  <a:pt x="10" y="37"/>
                  <a:pt x="10" y="38"/>
                </a:cubicBezTo>
                <a:cubicBezTo>
                  <a:pt x="10" y="38"/>
                  <a:pt x="10" y="38"/>
                  <a:pt x="10" y="38"/>
                </a:cubicBezTo>
                <a:cubicBezTo>
                  <a:pt x="9" y="39"/>
                  <a:pt x="9" y="39"/>
                  <a:pt x="9" y="40"/>
                </a:cubicBezTo>
                <a:cubicBezTo>
                  <a:pt x="9" y="40"/>
                  <a:pt x="9" y="40"/>
                  <a:pt x="9" y="40"/>
                </a:cubicBezTo>
                <a:cubicBezTo>
                  <a:pt x="8" y="40"/>
                  <a:pt x="8" y="41"/>
                  <a:pt x="8" y="41"/>
                </a:cubicBezTo>
                <a:cubicBezTo>
                  <a:pt x="8" y="41"/>
                  <a:pt x="8" y="42"/>
                  <a:pt x="8" y="42"/>
                </a:cubicBezTo>
                <a:cubicBezTo>
                  <a:pt x="8" y="42"/>
                  <a:pt x="7" y="42"/>
                  <a:pt x="7" y="43"/>
                </a:cubicBezTo>
                <a:cubicBezTo>
                  <a:pt x="7" y="43"/>
                  <a:pt x="7" y="43"/>
                  <a:pt x="7" y="43"/>
                </a:cubicBezTo>
                <a:cubicBezTo>
                  <a:pt x="7" y="44"/>
                  <a:pt x="7" y="44"/>
                  <a:pt x="6" y="44"/>
                </a:cubicBezTo>
                <a:cubicBezTo>
                  <a:pt x="6" y="45"/>
                  <a:pt x="6" y="45"/>
                  <a:pt x="6" y="45"/>
                </a:cubicBezTo>
                <a:cubicBezTo>
                  <a:pt x="6" y="45"/>
                  <a:pt x="6" y="46"/>
                  <a:pt x="6" y="46"/>
                </a:cubicBezTo>
                <a:cubicBezTo>
                  <a:pt x="6" y="46"/>
                  <a:pt x="6" y="46"/>
                  <a:pt x="5" y="46"/>
                </a:cubicBezTo>
                <a:cubicBezTo>
                  <a:pt x="5" y="47"/>
                  <a:pt x="5" y="47"/>
                  <a:pt x="5" y="47"/>
                </a:cubicBezTo>
                <a:cubicBezTo>
                  <a:pt x="5" y="48"/>
                  <a:pt x="5" y="48"/>
                  <a:pt x="5" y="48"/>
                </a:cubicBezTo>
                <a:cubicBezTo>
                  <a:pt x="5" y="48"/>
                  <a:pt x="5" y="49"/>
                  <a:pt x="4" y="49"/>
                </a:cubicBezTo>
                <a:cubicBezTo>
                  <a:pt x="4" y="49"/>
                  <a:pt x="4" y="49"/>
                  <a:pt x="4" y="50"/>
                </a:cubicBezTo>
                <a:cubicBezTo>
                  <a:pt x="4" y="50"/>
                  <a:pt x="4" y="50"/>
                  <a:pt x="4" y="51"/>
                </a:cubicBezTo>
                <a:cubicBezTo>
                  <a:pt x="4" y="51"/>
                  <a:pt x="4" y="51"/>
                  <a:pt x="4" y="51"/>
                </a:cubicBezTo>
                <a:cubicBezTo>
                  <a:pt x="4" y="52"/>
                  <a:pt x="3" y="52"/>
                  <a:pt x="3" y="52"/>
                </a:cubicBezTo>
                <a:cubicBezTo>
                  <a:pt x="3" y="52"/>
                  <a:pt x="3" y="53"/>
                  <a:pt x="3" y="53"/>
                </a:cubicBezTo>
                <a:cubicBezTo>
                  <a:pt x="3" y="53"/>
                  <a:pt x="3" y="54"/>
                  <a:pt x="3" y="54"/>
                </a:cubicBezTo>
                <a:cubicBezTo>
                  <a:pt x="3" y="54"/>
                  <a:pt x="3" y="54"/>
                  <a:pt x="3" y="54"/>
                </a:cubicBezTo>
                <a:cubicBezTo>
                  <a:pt x="2" y="56"/>
                  <a:pt x="2" y="58"/>
                  <a:pt x="2" y="59"/>
                </a:cubicBezTo>
                <a:cubicBezTo>
                  <a:pt x="2" y="59"/>
                  <a:pt x="2" y="60"/>
                  <a:pt x="2" y="60"/>
                </a:cubicBezTo>
                <a:cubicBezTo>
                  <a:pt x="1" y="60"/>
                  <a:pt x="1" y="61"/>
                  <a:pt x="1" y="61"/>
                </a:cubicBezTo>
                <a:cubicBezTo>
                  <a:pt x="1" y="61"/>
                  <a:pt x="1" y="61"/>
                  <a:pt x="1" y="61"/>
                </a:cubicBezTo>
                <a:cubicBezTo>
                  <a:pt x="1" y="62"/>
                  <a:pt x="1" y="62"/>
                  <a:pt x="1" y="63"/>
                </a:cubicBezTo>
                <a:cubicBezTo>
                  <a:pt x="1" y="63"/>
                  <a:pt x="1" y="63"/>
                  <a:pt x="1" y="63"/>
                </a:cubicBezTo>
                <a:cubicBezTo>
                  <a:pt x="1" y="64"/>
                  <a:pt x="1" y="64"/>
                  <a:pt x="1" y="64"/>
                </a:cubicBezTo>
                <a:cubicBezTo>
                  <a:pt x="1" y="65"/>
                  <a:pt x="1" y="65"/>
                  <a:pt x="1" y="65"/>
                </a:cubicBezTo>
                <a:cubicBezTo>
                  <a:pt x="1" y="65"/>
                  <a:pt x="1" y="66"/>
                  <a:pt x="1" y="66"/>
                </a:cubicBezTo>
                <a:cubicBezTo>
                  <a:pt x="1" y="66"/>
                  <a:pt x="1" y="66"/>
                  <a:pt x="1" y="67"/>
                </a:cubicBezTo>
                <a:cubicBezTo>
                  <a:pt x="1" y="67"/>
                  <a:pt x="1" y="67"/>
                  <a:pt x="1" y="68"/>
                </a:cubicBezTo>
                <a:cubicBezTo>
                  <a:pt x="1" y="68"/>
                  <a:pt x="1" y="68"/>
                  <a:pt x="1" y="68"/>
                </a:cubicBezTo>
                <a:cubicBezTo>
                  <a:pt x="0" y="69"/>
                  <a:pt x="0" y="69"/>
                  <a:pt x="0" y="70"/>
                </a:cubicBezTo>
                <a:cubicBezTo>
                  <a:pt x="0" y="70"/>
                  <a:pt x="0" y="70"/>
                  <a:pt x="0" y="70"/>
                </a:cubicBezTo>
                <a:cubicBezTo>
                  <a:pt x="0" y="70"/>
                  <a:pt x="0" y="71"/>
                  <a:pt x="0" y="71"/>
                </a:cubicBezTo>
                <a:cubicBezTo>
                  <a:pt x="0" y="71"/>
                  <a:pt x="0" y="71"/>
                  <a:pt x="0" y="72"/>
                </a:cubicBezTo>
                <a:cubicBezTo>
                  <a:pt x="0" y="73"/>
                  <a:pt x="0" y="75"/>
                  <a:pt x="1" y="77"/>
                </a:cubicBezTo>
                <a:cubicBezTo>
                  <a:pt x="19" y="79"/>
                  <a:pt x="19" y="79"/>
                  <a:pt x="19" y="79"/>
                </a:cubicBezTo>
                <a:cubicBezTo>
                  <a:pt x="19" y="79"/>
                  <a:pt x="19" y="79"/>
                  <a:pt x="19" y="79"/>
                </a:cubicBezTo>
                <a:cubicBezTo>
                  <a:pt x="19" y="79"/>
                  <a:pt x="19" y="78"/>
                  <a:pt x="19" y="78"/>
                </a:cubicBezTo>
                <a:cubicBezTo>
                  <a:pt x="19" y="78"/>
                  <a:pt x="19" y="78"/>
                  <a:pt x="19" y="78"/>
                </a:cubicBezTo>
                <a:cubicBezTo>
                  <a:pt x="19" y="76"/>
                  <a:pt x="19" y="74"/>
                  <a:pt x="19" y="73"/>
                </a:cubicBezTo>
                <a:cubicBezTo>
                  <a:pt x="19" y="73"/>
                  <a:pt x="19" y="72"/>
                  <a:pt x="19" y="72"/>
                </a:cubicBezTo>
                <a:cubicBezTo>
                  <a:pt x="19" y="72"/>
                  <a:pt x="19" y="72"/>
                  <a:pt x="19" y="71"/>
                </a:cubicBezTo>
                <a:cubicBezTo>
                  <a:pt x="19" y="71"/>
                  <a:pt x="19" y="71"/>
                  <a:pt x="19" y="71"/>
                </a:cubicBezTo>
                <a:cubicBezTo>
                  <a:pt x="19" y="69"/>
                  <a:pt x="19" y="68"/>
                  <a:pt x="19" y="66"/>
                </a:cubicBezTo>
                <a:cubicBezTo>
                  <a:pt x="19" y="66"/>
                  <a:pt x="19" y="66"/>
                  <a:pt x="19" y="66"/>
                </a:cubicBezTo>
                <a:cubicBezTo>
                  <a:pt x="19" y="65"/>
                  <a:pt x="19" y="65"/>
                  <a:pt x="19" y="64"/>
                </a:cubicBezTo>
                <a:cubicBezTo>
                  <a:pt x="19" y="64"/>
                  <a:pt x="19" y="64"/>
                  <a:pt x="19" y="64"/>
                </a:cubicBezTo>
                <a:cubicBezTo>
                  <a:pt x="20" y="63"/>
                  <a:pt x="20" y="62"/>
                  <a:pt x="20" y="60"/>
                </a:cubicBezTo>
                <a:cubicBezTo>
                  <a:pt x="20" y="60"/>
                  <a:pt x="20" y="60"/>
                  <a:pt x="20" y="60"/>
                </a:cubicBezTo>
                <a:cubicBezTo>
                  <a:pt x="20" y="60"/>
                  <a:pt x="20" y="59"/>
                  <a:pt x="21" y="59"/>
                </a:cubicBezTo>
                <a:cubicBezTo>
                  <a:pt x="21" y="59"/>
                  <a:pt x="21" y="59"/>
                  <a:pt x="21" y="59"/>
                </a:cubicBezTo>
                <a:cubicBezTo>
                  <a:pt x="21" y="58"/>
                  <a:pt x="21" y="58"/>
                  <a:pt x="21" y="58"/>
                </a:cubicBezTo>
                <a:cubicBezTo>
                  <a:pt x="21" y="58"/>
                  <a:pt x="21" y="58"/>
                  <a:pt x="21" y="58"/>
                </a:cubicBezTo>
                <a:cubicBezTo>
                  <a:pt x="21" y="57"/>
                  <a:pt x="21" y="57"/>
                  <a:pt x="21" y="56"/>
                </a:cubicBezTo>
                <a:cubicBezTo>
                  <a:pt x="21" y="56"/>
                  <a:pt x="21" y="56"/>
                  <a:pt x="21" y="56"/>
                </a:cubicBezTo>
                <a:cubicBezTo>
                  <a:pt x="22" y="55"/>
                  <a:pt x="22" y="55"/>
                  <a:pt x="22" y="54"/>
                </a:cubicBezTo>
                <a:cubicBezTo>
                  <a:pt x="22" y="54"/>
                  <a:pt x="22" y="54"/>
                  <a:pt x="23" y="53"/>
                </a:cubicBezTo>
                <a:cubicBezTo>
                  <a:pt x="23" y="53"/>
                  <a:pt x="23" y="53"/>
                  <a:pt x="23" y="53"/>
                </a:cubicBezTo>
                <a:cubicBezTo>
                  <a:pt x="23" y="52"/>
                  <a:pt x="23" y="52"/>
                  <a:pt x="23" y="52"/>
                </a:cubicBezTo>
                <a:cubicBezTo>
                  <a:pt x="23" y="52"/>
                  <a:pt x="23" y="52"/>
                  <a:pt x="23" y="51"/>
                </a:cubicBezTo>
                <a:cubicBezTo>
                  <a:pt x="24" y="51"/>
                  <a:pt x="24" y="51"/>
                  <a:pt x="24" y="51"/>
                </a:cubicBezTo>
                <a:cubicBezTo>
                  <a:pt x="24" y="51"/>
                  <a:pt x="24" y="50"/>
                  <a:pt x="24" y="50"/>
                </a:cubicBezTo>
                <a:cubicBezTo>
                  <a:pt x="24" y="50"/>
                  <a:pt x="24" y="50"/>
                  <a:pt x="24" y="50"/>
                </a:cubicBezTo>
                <a:cubicBezTo>
                  <a:pt x="24" y="49"/>
                  <a:pt x="25" y="49"/>
                  <a:pt x="25" y="49"/>
                </a:cubicBezTo>
                <a:cubicBezTo>
                  <a:pt x="25" y="49"/>
                  <a:pt x="25" y="49"/>
                  <a:pt x="25" y="48"/>
                </a:cubicBezTo>
                <a:cubicBezTo>
                  <a:pt x="25" y="48"/>
                  <a:pt x="25" y="48"/>
                  <a:pt x="26" y="48"/>
                </a:cubicBezTo>
                <a:cubicBezTo>
                  <a:pt x="26" y="47"/>
                  <a:pt x="26" y="47"/>
                  <a:pt x="26" y="47"/>
                </a:cubicBezTo>
                <a:cubicBezTo>
                  <a:pt x="26" y="47"/>
                  <a:pt x="26" y="47"/>
                  <a:pt x="26" y="46"/>
                </a:cubicBezTo>
                <a:cubicBezTo>
                  <a:pt x="26" y="46"/>
                  <a:pt x="26" y="46"/>
                  <a:pt x="26" y="46"/>
                </a:cubicBezTo>
                <a:cubicBezTo>
                  <a:pt x="27" y="46"/>
                  <a:pt x="27" y="46"/>
                  <a:pt x="27" y="45"/>
                </a:cubicBezTo>
                <a:cubicBezTo>
                  <a:pt x="27" y="45"/>
                  <a:pt x="27" y="45"/>
                  <a:pt x="27" y="45"/>
                </a:cubicBezTo>
                <a:cubicBezTo>
                  <a:pt x="27" y="45"/>
                  <a:pt x="28" y="44"/>
                  <a:pt x="28" y="44"/>
                </a:cubicBezTo>
                <a:cubicBezTo>
                  <a:pt x="28" y="44"/>
                  <a:pt x="28" y="44"/>
                  <a:pt x="28" y="44"/>
                </a:cubicBezTo>
                <a:cubicBezTo>
                  <a:pt x="28" y="43"/>
                  <a:pt x="28" y="43"/>
                  <a:pt x="29" y="43"/>
                </a:cubicBezTo>
                <a:cubicBezTo>
                  <a:pt x="29" y="43"/>
                  <a:pt x="29" y="43"/>
                  <a:pt x="29" y="42"/>
                </a:cubicBezTo>
                <a:cubicBezTo>
                  <a:pt x="29" y="42"/>
                  <a:pt x="29" y="42"/>
                  <a:pt x="30" y="42"/>
                </a:cubicBezTo>
                <a:cubicBezTo>
                  <a:pt x="30" y="42"/>
                  <a:pt x="30" y="41"/>
                  <a:pt x="30" y="41"/>
                </a:cubicBezTo>
                <a:cubicBezTo>
                  <a:pt x="30" y="41"/>
                  <a:pt x="30" y="41"/>
                  <a:pt x="30" y="41"/>
                </a:cubicBezTo>
                <a:cubicBezTo>
                  <a:pt x="31" y="41"/>
                  <a:pt x="31" y="40"/>
                  <a:pt x="31" y="40"/>
                </a:cubicBezTo>
                <a:cubicBezTo>
                  <a:pt x="31" y="40"/>
                  <a:pt x="31" y="40"/>
                  <a:pt x="31" y="40"/>
                </a:cubicBezTo>
                <a:cubicBezTo>
                  <a:pt x="32" y="40"/>
                  <a:pt x="32" y="39"/>
                  <a:pt x="32" y="39"/>
                </a:cubicBezTo>
                <a:cubicBezTo>
                  <a:pt x="32" y="39"/>
                  <a:pt x="32" y="39"/>
                  <a:pt x="33" y="38"/>
                </a:cubicBezTo>
                <a:cubicBezTo>
                  <a:pt x="34" y="37"/>
                  <a:pt x="35" y="36"/>
                  <a:pt x="36" y="35"/>
                </a:cubicBezTo>
                <a:cubicBezTo>
                  <a:pt x="37" y="35"/>
                  <a:pt x="38" y="34"/>
                  <a:pt x="38" y="34"/>
                </a:cubicBezTo>
                <a:cubicBezTo>
                  <a:pt x="39" y="33"/>
                  <a:pt x="39" y="33"/>
                  <a:pt x="40" y="32"/>
                </a:cubicBezTo>
                <a:cubicBezTo>
                  <a:pt x="42" y="31"/>
                  <a:pt x="44" y="30"/>
                  <a:pt x="45" y="29"/>
                </a:cubicBezTo>
                <a:cubicBezTo>
                  <a:pt x="63" y="21"/>
                  <a:pt x="85" y="24"/>
                  <a:pt x="100" y="38"/>
                </a:cubicBezTo>
                <a:cubicBezTo>
                  <a:pt x="87" y="51"/>
                  <a:pt x="87" y="51"/>
                  <a:pt x="87" y="51"/>
                </a:cubicBezTo>
                <a:cubicBezTo>
                  <a:pt x="110" y="54"/>
                  <a:pt x="110" y="54"/>
                  <a:pt x="110" y="54"/>
                </a:cubicBezTo>
                <a:cubicBezTo>
                  <a:pt x="130" y="57"/>
                  <a:pt x="130" y="57"/>
                  <a:pt x="130" y="57"/>
                </a:cubicBezTo>
                <a:cubicBezTo>
                  <a:pt x="132" y="57"/>
                  <a:pt x="132" y="57"/>
                  <a:pt x="132" y="57"/>
                </a:cubicBezTo>
                <a:cubicBezTo>
                  <a:pt x="126" y="12"/>
                  <a:pt x="126" y="12"/>
                  <a:pt x="126" y="12"/>
                </a:cubicBezTo>
                <a:lnTo>
                  <a:pt x="11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05050"/>
              </a:solidFill>
              <a:effectLst/>
              <a:uLnTx/>
              <a:uFillTx/>
            </a:endParaRPr>
          </a:p>
        </p:txBody>
      </p:sp>
      <p:sp>
        <p:nvSpPr>
          <p:cNvPr id="254" name="Oval 253"/>
          <p:cNvSpPr/>
          <p:nvPr/>
        </p:nvSpPr>
        <p:spPr bwMode="auto">
          <a:xfrm>
            <a:off x="10268180" y="3693778"/>
            <a:ext cx="628420" cy="628416"/>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5" name="Freeform 54"/>
          <p:cNvSpPr>
            <a:spLocks noEditPoints="1"/>
          </p:cNvSpPr>
          <p:nvPr/>
        </p:nvSpPr>
        <p:spPr bwMode="auto">
          <a:xfrm>
            <a:off x="10392195" y="3803476"/>
            <a:ext cx="377207" cy="403524"/>
          </a:xfrm>
          <a:custGeom>
            <a:avLst/>
            <a:gdLst>
              <a:gd name="T0" fmla="*/ 113 w 132"/>
              <a:gd name="T1" fmla="*/ 72 h 141"/>
              <a:gd name="T2" fmla="*/ 113 w 132"/>
              <a:gd name="T3" fmla="*/ 79 h 141"/>
              <a:gd name="T4" fmla="*/ 112 w 132"/>
              <a:gd name="T5" fmla="*/ 85 h 141"/>
              <a:gd name="T6" fmla="*/ 111 w 132"/>
              <a:gd name="T7" fmla="*/ 87 h 141"/>
              <a:gd name="T8" fmla="*/ 109 w 132"/>
              <a:gd name="T9" fmla="*/ 91 h 141"/>
              <a:gd name="T10" fmla="*/ 108 w 132"/>
              <a:gd name="T11" fmla="*/ 94 h 141"/>
              <a:gd name="T12" fmla="*/ 107 w 132"/>
              <a:gd name="T13" fmla="*/ 96 h 141"/>
              <a:gd name="T14" fmla="*/ 105 w 132"/>
              <a:gd name="T15" fmla="*/ 98 h 141"/>
              <a:gd name="T16" fmla="*/ 103 w 132"/>
              <a:gd name="T17" fmla="*/ 101 h 141"/>
              <a:gd name="T18" fmla="*/ 102 w 132"/>
              <a:gd name="T19" fmla="*/ 103 h 141"/>
              <a:gd name="T20" fmla="*/ 100 w 132"/>
              <a:gd name="T21" fmla="*/ 105 h 141"/>
              <a:gd name="T22" fmla="*/ 90 w 132"/>
              <a:gd name="T23" fmla="*/ 113 h 141"/>
              <a:gd name="T24" fmla="*/ 45 w 132"/>
              <a:gd name="T25" fmla="*/ 93 h 141"/>
              <a:gd name="T26" fmla="*/ 7 w 132"/>
              <a:gd name="T27" fmla="*/ 131 h 141"/>
              <a:gd name="T28" fmla="*/ 89 w 132"/>
              <a:gd name="T29" fmla="*/ 133 h 141"/>
              <a:gd name="T30" fmla="*/ 114 w 132"/>
              <a:gd name="T31" fmla="*/ 117 h 141"/>
              <a:gd name="T32" fmla="*/ 117 w 132"/>
              <a:gd name="T33" fmla="*/ 114 h 141"/>
              <a:gd name="T34" fmla="*/ 119 w 132"/>
              <a:gd name="T35" fmla="*/ 111 h 141"/>
              <a:gd name="T36" fmla="*/ 121 w 132"/>
              <a:gd name="T37" fmla="*/ 108 h 141"/>
              <a:gd name="T38" fmla="*/ 123 w 132"/>
              <a:gd name="T39" fmla="*/ 105 h 141"/>
              <a:gd name="T40" fmla="*/ 124 w 132"/>
              <a:gd name="T41" fmla="*/ 102 h 141"/>
              <a:gd name="T42" fmla="*/ 126 w 132"/>
              <a:gd name="T43" fmla="*/ 99 h 141"/>
              <a:gd name="T44" fmla="*/ 127 w 132"/>
              <a:gd name="T45" fmla="*/ 96 h 141"/>
              <a:gd name="T46" fmla="*/ 129 w 132"/>
              <a:gd name="T47" fmla="*/ 92 h 141"/>
              <a:gd name="T48" fmla="*/ 129 w 132"/>
              <a:gd name="T49" fmla="*/ 89 h 141"/>
              <a:gd name="T50" fmla="*/ 131 w 132"/>
              <a:gd name="T51" fmla="*/ 82 h 141"/>
              <a:gd name="T52" fmla="*/ 131 w 132"/>
              <a:gd name="T53" fmla="*/ 79 h 141"/>
              <a:gd name="T54" fmla="*/ 132 w 132"/>
              <a:gd name="T55" fmla="*/ 75 h 141"/>
              <a:gd name="T56" fmla="*/ 132 w 132"/>
              <a:gd name="T57" fmla="*/ 72 h 141"/>
              <a:gd name="T58" fmla="*/ 113 w 132"/>
              <a:gd name="T59" fmla="*/ 25 h 141"/>
              <a:gd name="T60" fmla="*/ 18 w 132"/>
              <a:gd name="T61" fmla="*/ 27 h 141"/>
              <a:gd name="T62" fmla="*/ 16 w 132"/>
              <a:gd name="T63" fmla="*/ 30 h 141"/>
              <a:gd name="T64" fmla="*/ 13 w 132"/>
              <a:gd name="T65" fmla="*/ 33 h 141"/>
              <a:gd name="T66" fmla="*/ 11 w 132"/>
              <a:gd name="T67" fmla="*/ 35 h 141"/>
              <a:gd name="T68" fmla="*/ 10 w 132"/>
              <a:gd name="T69" fmla="*/ 38 h 141"/>
              <a:gd name="T70" fmla="*/ 8 w 132"/>
              <a:gd name="T71" fmla="*/ 42 h 141"/>
              <a:gd name="T72" fmla="*/ 6 w 132"/>
              <a:gd name="T73" fmla="*/ 45 h 141"/>
              <a:gd name="T74" fmla="*/ 5 w 132"/>
              <a:gd name="T75" fmla="*/ 48 h 141"/>
              <a:gd name="T76" fmla="*/ 4 w 132"/>
              <a:gd name="T77" fmla="*/ 51 h 141"/>
              <a:gd name="T78" fmla="*/ 3 w 132"/>
              <a:gd name="T79" fmla="*/ 54 h 141"/>
              <a:gd name="T80" fmla="*/ 1 w 132"/>
              <a:gd name="T81" fmla="*/ 61 h 141"/>
              <a:gd name="T82" fmla="*/ 1 w 132"/>
              <a:gd name="T83" fmla="*/ 65 h 141"/>
              <a:gd name="T84" fmla="*/ 1 w 132"/>
              <a:gd name="T85" fmla="*/ 68 h 141"/>
              <a:gd name="T86" fmla="*/ 0 w 132"/>
              <a:gd name="T87" fmla="*/ 72 h 141"/>
              <a:gd name="T88" fmla="*/ 19 w 132"/>
              <a:gd name="T89" fmla="*/ 78 h 141"/>
              <a:gd name="T90" fmla="*/ 19 w 132"/>
              <a:gd name="T91" fmla="*/ 71 h 141"/>
              <a:gd name="T92" fmla="*/ 19 w 132"/>
              <a:gd name="T93" fmla="*/ 64 h 141"/>
              <a:gd name="T94" fmla="*/ 21 w 132"/>
              <a:gd name="T95" fmla="*/ 59 h 141"/>
              <a:gd name="T96" fmla="*/ 21 w 132"/>
              <a:gd name="T97" fmla="*/ 56 h 141"/>
              <a:gd name="T98" fmla="*/ 23 w 132"/>
              <a:gd name="T99" fmla="*/ 53 h 141"/>
              <a:gd name="T100" fmla="*/ 24 w 132"/>
              <a:gd name="T101" fmla="*/ 50 h 141"/>
              <a:gd name="T102" fmla="*/ 26 w 132"/>
              <a:gd name="T103" fmla="*/ 48 h 141"/>
              <a:gd name="T104" fmla="*/ 27 w 132"/>
              <a:gd name="T105" fmla="*/ 45 h 141"/>
              <a:gd name="T106" fmla="*/ 29 w 132"/>
              <a:gd name="T107" fmla="*/ 43 h 141"/>
              <a:gd name="T108" fmla="*/ 30 w 132"/>
              <a:gd name="T109" fmla="*/ 41 h 141"/>
              <a:gd name="T110" fmla="*/ 33 w 132"/>
              <a:gd name="T111" fmla="*/ 38 h 141"/>
              <a:gd name="T112" fmla="*/ 45 w 132"/>
              <a:gd name="T113" fmla="*/ 29 h 141"/>
              <a:gd name="T114" fmla="*/ 130 w 132"/>
              <a:gd name="T115" fmla="*/ 5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 h="141">
                <a:moveTo>
                  <a:pt x="113" y="64"/>
                </a:moveTo>
                <a:cubicBezTo>
                  <a:pt x="113" y="66"/>
                  <a:pt x="113" y="69"/>
                  <a:pt x="113" y="71"/>
                </a:cubicBezTo>
                <a:cubicBezTo>
                  <a:pt x="113" y="71"/>
                  <a:pt x="113" y="71"/>
                  <a:pt x="113" y="71"/>
                </a:cubicBezTo>
                <a:cubicBezTo>
                  <a:pt x="113" y="72"/>
                  <a:pt x="113" y="72"/>
                  <a:pt x="113" y="72"/>
                </a:cubicBezTo>
                <a:cubicBezTo>
                  <a:pt x="113" y="72"/>
                  <a:pt x="113" y="72"/>
                  <a:pt x="113" y="72"/>
                </a:cubicBezTo>
                <a:cubicBezTo>
                  <a:pt x="113" y="74"/>
                  <a:pt x="113" y="76"/>
                  <a:pt x="113" y="78"/>
                </a:cubicBezTo>
                <a:cubicBezTo>
                  <a:pt x="113" y="78"/>
                  <a:pt x="113" y="78"/>
                  <a:pt x="113" y="78"/>
                </a:cubicBezTo>
                <a:cubicBezTo>
                  <a:pt x="113" y="78"/>
                  <a:pt x="113" y="79"/>
                  <a:pt x="113" y="79"/>
                </a:cubicBezTo>
                <a:cubicBezTo>
                  <a:pt x="113" y="79"/>
                  <a:pt x="113" y="79"/>
                  <a:pt x="113" y="79"/>
                </a:cubicBezTo>
                <a:cubicBezTo>
                  <a:pt x="113" y="81"/>
                  <a:pt x="112" y="82"/>
                  <a:pt x="112" y="83"/>
                </a:cubicBezTo>
                <a:cubicBezTo>
                  <a:pt x="112" y="83"/>
                  <a:pt x="112" y="83"/>
                  <a:pt x="112" y="83"/>
                </a:cubicBezTo>
                <a:cubicBezTo>
                  <a:pt x="112" y="84"/>
                  <a:pt x="112" y="84"/>
                  <a:pt x="112" y="85"/>
                </a:cubicBezTo>
                <a:cubicBezTo>
                  <a:pt x="112" y="85"/>
                  <a:pt x="112" y="85"/>
                  <a:pt x="112" y="85"/>
                </a:cubicBezTo>
                <a:cubicBezTo>
                  <a:pt x="111" y="85"/>
                  <a:pt x="111" y="85"/>
                  <a:pt x="111" y="86"/>
                </a:cubicBezTo>
                <a:cubicBezTo>
                  <a:pt x="111" y="86"/>
                  <a:pt x="111" y="86"/>
                  <a:pt x="111" y="86"/>
                </a:cubicBezTo>
                <a:cubicBezTo>
                  <a:pt x="111" y="86"/>
                  <a:pt x="111" y="87"/>
                  <a:pt x="111" y="87"/>
                </a:cubicBezTo>
                <a:cubicBezTo>
                  <a:pt x="111" y="87"/>
                  <a:pt x="111" y="87"/>
                  <a:pt x="111" y="87"/>
                </a:cubicBezTo>
                <a:cubicBezTo>
                  <a:pt x="110" y="88"/>
                  <a:pt x="110" y="89"/>
                  <a:pt x="110" y="90"/>
                </a:cubicBezTo>
                <a:cubicBezTo>
                  <a:pt x="110" y="90"/>
                  <a:pt x="110" y="90"/>
                  <a:pt x="110" y="90"/>
                </a:cubicBezTo>
                <a:cubicBezTo>
                  <a:pt x="110" y="90"/>
                  <a:pt x="109" y="91"/>
                  <a:pt x="109" y="91"/>
                </a:cubicBezTo>
                <a:cubicBezTo>
                  <a:pt x="109" y="91"/>
                  <a:pt x="109" y="91"/>
                  <a:pt x="109" y="91"/>
                </a:cubicBezTo>
                <a:cubicBezTo>
                  <a:pt x="109" y="92"/>
                  <a:pt x="109" y="92"/>
                  <a:pt x="109" y="92"/>
                </a:cubicBezTo>
                <a:cubicBezTo>
                  <a:pt x="109" y="92"/>
                  <a:pt x="109" y="92"/>
                  <a:pt x="109" y="93"/>
                </a:cubicBezTo>
                <a:cubicBezTo>
                  <a:pt x="108" y="93"/>
                  <a:pt x="108" y="93"/>
                  <a:pt x="108" y="94"/>
                </a:cubicBezTo>
                <a:cubicBezTo>
                  <a:pt x="108" y="94"/>
                  <a:pt x="108" y="94"/>
                  <a:pt x="108" y="94"/>
                </a:cubicBezTo>
                <a:cubicBezTo>
                  <a:pt x="108" y="94"/>
                  <a:pt x="108" y="94"/>
                  <a:pt x="107" y="95"/>
                </a:cubicBezTo>
                <a:cubicBezTo>
                  <a:pt x="107" y="95"/>
                  <a:pt x="107" y="95"/>
                  <a:pt x="107" y="95"/>
                </a:cubicBezTo>
                <a:cubicBezTo>
                  <a:pt x="107" y="95"/>
                  <a:pt x="107" y="96"/>
                  <a:pt x="107" y="96"/>
                </a:cubicBezTo>
                <a:cubicBezTo>
                  <a:pt x="107" y="96"/>
                  <a:pt x="107" y="96"/>
                  <a:pt x="107" y="96"/>
                </a:cubicBezTo>
                <a:cubicBezTo>
                  <a:pt x="106" y="97"/>
                  <a:pt x="106" y="97"/>
                  <a:pt x="106" y="97"/>
                </a:cubicBezTo>
                <a:cubicBezTo>
                  <a:pt x="106" y="97"/>
                  <a:pt x="106" y="97"/>
                  <a:pt x="106" y="98"/>
                </a:cubicBezTo>
                <a:cubicBezTo>
                  <a:pt x="106" y="98"/>
                  <a:pt x="105" y="98"/>
                  <a:pt x="105" y="98"/>
                </a:cubicBezTo>
                <a:cubicBezTo>
                  <a:pt x="105" y="98"/>
                  <a:pt x="105" y="99"/>
                  <a:pt x="105" y="99"/>
                </a:cubicBezTo>
                <a:cubicBezTo>
                  <a:pt x="105" y="99"/>
                  <a:pt x="105" y="99"/>
                  <a:pt x="104" y="100"/>
                </a:cubicBezTo>
                <a:cubicBezTo>
                  <a:pt x="104" y="100"/>
                  <a:pt x="104" y="100"/>
                  <a:pt x="104" y="100"/>
                </a:cubicBezTo>
                <a:cubicBezTo>
                  <a:pt x="104" y="100"/>
                  <a:pt x="104" y="100"/>
                  <a:pt x="103" y="101"/>
                </a:cubicBezTo>
                <a:cubicBezTo>
                  <a:pt x="103" y="101"/>
                  <a:pt x="103" y="101"/>
                  <a:pt x="103" y="101"/>
                </a:cubicBezTo>
                <a:cubicBezTo>
                  <a:pt x="103" y="101"/>
                  <a:pt x="103" y="102"/>
                  <a:pt x="103" y="102"/>
                </a:cubicBezTo>
                <a:cubicBezTo>
                  <a:pt x="103" y="102"/>
                  <a:pt x="102" y="102"/>
                  <a:pt x="102" y="102"/>
                </a:cubicBezTo>
                <a:cubicBezTo>
                  <a:pt x="102" y="102"/>
                  <a:pt x="102" y="103"/>
                  <a:pt x="102" y="103"/>
                </a:cubicBezTo>
                <a:cubicBezTo>
                  <a:pt x="102" y="103"/>
                  <a:pt x="102" y="103"/>
                  <a:pt x="101" y="103"/>
                </a:cubicBezTo>
                <a:cubicBezTo>
                  <a:pt x="101" y="103"/>
                  <a:pt x="101" y="104"/>
                  <a:pt x="101" y="104"/>
                </a:cubicBezTo>
                <a:cubicBezTo>
                  <a:pt x="101" y="104"/>
                  <a:pt x="101" y="104"/>
                  <a:pt x="100" y="104"/>
                </a:cubicBezTo>
                <a:cubicBezTo>
                  <a:pt x="100" y="105"/>
                  <a:pt x="100" y="105"/>
                  <a:pt x="100" y="105"/>
                </a:cubicBezTo>
                <a:cubicBezTo>
                  <a:pt x="98" y="106"/>
                  <a:pt x="97" y="107"/>
                  <a:pt x="96" y="108"/>
                </a:cubicBezTo>
                <a:cubicBezTo>
                  <a:pt x="95" y="109"/>
                  <a:pt x="95" y="109"/>
                  <a:pt x="94" y="110"/>
                </a:cubicBezTo>
                <a:cubicBezTo>
                  <a:pt x="93" y="110"/>
                  <a:pt x="93" y="111"/>
                  <a:pt x="92" y="111"/>
                </a:cubicBezTo>
                <a:cubicBezTo>
                  <a:pt x="91" y="112"/>
                  <a:pt x="91" y="112"/>
                  <a:pt x="90" y="113"/>
                </a:cubicBezTo>
                <a:cubicBezTo>
                  <a:pt x="90" y="113"/>
                  <a:pt x="89" y="113"/>
                  <a:pt x="89" y="113"/>
                </a:cubicBezTo>
                <a:cubicBezTo>
                  <a:pt x="87" y="114"/>
                  <a:pt x="85" y="115"/>
                  <a:pt x="82" y="116"/>
                </a:cubicBezTo>
                <a:cubicBezTo>
                  <a:pt x="65" y="122"/>
                  <a:pt x="46" y="119"/>
                  <a:pt x="33" y="105"/>
                </a:cubicBezTo>
                <a:cubicBezTo>
                  <a:pt x="45" y="93"/>
                  <a:pt x="45" y="93"/>
                  <a:pt x="45" y="93"/>
                </a:cubicBezTo>
                <a:cubicBezTo>
                  <a:pt x="22" y="89"/>
                  <a:pt x="22" y="89"/>
                  <a:pt x="22" y="89"/>
                </a:cubicBezTo>
                <a:cubicBezTo>
                  <a:pt x="2" y="87"/>
                  <a:pt x="2" y="87"/>
                  <a:pt x="2" y="87"/>
                </a:cubicBezTo>
                <a:cubicBezTo>
                  <a:pt x="0" y="86"/>
                  <a:pt x="0" y="86"/>
                  <a:pt x="0" y="86"/>
                </a:cubicBezTo>
                <a:cubicBezTo>
                  <a:pt x="7" y="131"/>
                  <a:pt x="7" y="131"/>
                  <a:pt x="7" y="131"/>
                </a:cubicBezTo>
                <a:cubicBezTo>
                  <a:pt x="20" y="118"/>
                  <a:pt x="20" y="118"/>
                  <a:pt x="20" y="118"/>
                </a:cubicBezTo>
                <a:cubicBezTo>
                  <a:pt x="37" y="136"/>
                  <a:pt x="62" y="141"/>
                  <a:pt x="85" y="135"/>
                </a:cubicBezTo>
                <a:cubicBezTo>
                  <a:pt x="85" y="135"/>
                  <a:pt x="86" y="134"/>
                  <a:pt x="86" y="134"/>
                </a:cubicBezTo>
                <a:cubicBezTo>
                  <a:pt x="87" y="134"/>
                  <a:pt x="88" y="134"/>
                  <a:pt x="89" y="133"/>
                </a:cubicBezTo>
                <a:cubicBezTo>
                  <a:pt x="97" y="130"/>
                  <a:pt x="104" y="126"/>
                  <a:pt x="110" y="121"/>
                </a:cubicBezTo>
                <a:cubicBezTo>
                  <a:pt x="111" y="120"/>
                  <a:pt x="112" y="119"/>
                  <a:pt x="113" y="118"/>
                </a:cubicBezTo>
                <a:cubicBezTo>
                  <a:pt x="113" y="118"/>
                  <a:pt x="113" y="117"/>
                  <a:pt x="114" y="117"/>
                </a:cubicBezTo>
                <a:cubicBezTo>
                  <a:pt x="114" y="117"/>
                  <a:pt x="114" y="117"/>
                  <a:pt x="114" y="117"/>
                </a:cubicBezTo>
                <a:cubicBezTo>
                  <a:pt x="114" y="116"/>
                  <a:pt x="115" y="116"/>
                  <a:pt x="115" y="116"/>
                </a:cubicBezTo>
                <a:cubicBezTo>
                  <a:pt x="115" y="115"/>
                  <a:pt x="115" y="115"/>
                  <a:pt x="115" y="115"/>
                </a:cubicBezTo>
                <a:cubicBezTo>
                  <a:pt x="116" y="115"/>
                  <a:pt x="116" y="115"/>
                  <a:pt x="116" y="114"/>
                </a:cubicBezTo>
                <a:cubicBezTo>
                  <a:pt x="116" y="114"/>
                  <a:pt x="116" y="114"/>
                  <a:pt x="117" y="114"/>
                </a:cubicBezTo>
                <a:cubicBezTo>
                  <a:pt x="117" y="114"/>
                  <a:pt x="117" y="113"/>
                  <a:pt x="117" y="113"/>
                </a:cubicBezTo>
                <a:cubicBezTo>
                  <a:pt x="117" y="113"/>
                  <a:pt x="118" y="113"/>
                  <a:pt x="118" y="112"/>
                </a:cubicBezTo>
                <a:cubicBezTo>
                  <a:pt x="118" y="112"/>
                  <a:pt x="118" y="112"/>
                  <a:pt x="118" y="112"/>
                </a:cubicBezTo>
                <a:cubicBezTo>
                  <a:pt x="119" y="111"/>
                  <a:pt x="119" y="111"/>
                  <a:pt x="119" y="111"/>
                </a:cubicBezTo>
                <a:cubicBezTo>
                  <a:pt x="119" y="111"/>
                  <a:pt x="119" y="110"/>
                  <a:pt x="119" y="110"/>
                </a:cubicBezTo>
                <a:cubicBezTo>
                  <a:pt x="120" y="110"/>
                  <a:pt x="120" y="110"/>
                  <a:pt x="120" y="110"/>
                </a:cubicBezTo>
                <a:cubicBezTo>
                  <a:pt x="120" y="109"/>
                  <a:pt x="120" y="109"/>
                  <a:pt x="120" y="109"/>
                </a:cubicBezTo>
                <a:cubicBezTo>
                  <a:pt x="121" y="109"/>
                  <a:pt x="121" y="108"/>
                  <a:pt x="121" y="108"/>
                </a:cubicBezTo>
                <a:cubicBezTo>
                  <a:pt x="121" y="108"/>
                  <a:pt x="121" y="108"/>
                  <a:pt x="121" y="107"/>
                </a:cubicBezTo>
                <a:cubicBezTo>
                  <a:pt x="122" y="107"/>
                  <a:pt x="122" y="107"/>
                  <a:pt x="122" y="107"/>
                </a:cubicBezTo>
                <a:cubicBezTo>
                  <a:pt x="122" y="106"/>
                  <a:pt x="122" y="106"/>
                  <a:pt x="122" y="106"/>
                </a:cubicBezTo>
                <a:cubicBezTo>
                  <a:pt x="122" y="106"/>
                  <a:pt x="123" y="105"/>
                  <a:pt x="123" y="105"/>
                </a:cubicBezTo>
                <a:cubicBezTo>
                  <a:pt x="123" y="105"/>
                  <a:pt x="123" y="104"/>
                  <a:pt x="123" y="104"/>
                </a:cubicBezTo>
                <a:cubicBezTo>
                  <a:pt x="123" y="104"/>
                  <a:pt x="123" y="104"/>
                  <a:pt x="124" y="104"/>
                </a:cubicBezTo>
                <a:cubicBezTo>
                  <a:pt x="124" y="103"/>
                  <a:pt x="124" y="103"/>
                  <a:pt x="124" y="102"/>
                </a:cubicBezTo>
                <a:cubicBezTo>
                  <a:pt x="124" y="102"/>
                  <a:pt x="124" y="102"/>
                  <a:pt x="124" y="102"/>
                </a:cubicBezTo>
                <a:cubicBezTo>
                  <a:pt x="125" y="102"/>
                  <a:pt x="125" y="101"/>
                  <a:pt x="125" y="101"/>
                </a:cubicBezTo>
                <a:cubicBezTo>
                  <a:pt x="125" y="101"/>
                  <a:pt x="125" y="100"/>
                  <a:pt x="125" y="100"/>
                </a:cubicBezTo>
                <a:cubicBezTo>
                  <a:pt x="126" y="100"/>
                  <a:pt x="126" y="100"/>
                  <a:pt x="126" y="99"/>
                </a:cubicBezTo>
                <a:cubicBezTo>
                  <a:pt x="126" y="99"/>
                  <a:pt x="126" y="99"/>
                  <a:pt x="126" y="99"/>
                </a:cubicBezTo>
                <a:cubicBezTo>
                  <a:pt x="126" y="98"/>
                  <a:pt x="126" y="98"/>
                  <a:pt x="127" y="98"/>
                </a:cubicBezTo>
                <a:cubicBezTo>
                  <a:pt x="127" y="97"/>
                  <a:pt x="127" y="97"/>
                  <a:pt x="127" y="97"/>
                </a:cubicBezTo>
                <a:cubicBezTo>
                  <a:pt x="127" y="97"/>
                  <a:pt x="127" y="96"/>
                  <a:pt x="127" y="96"/>
                </a:cubicBezTo>
                <a:cubicBezTo>
                  <a:pt x="127" y="96"/>
                  <a:pt x="127" y="96"/>
                  <a:pt x="127" y="96"/>
                </a:cubicBezTo>
                <a:cubicBezTo>
                  <a:pt x="128" y="95"/>
                  <a:pt x="128" y="95"/>
                  <a:pt x="128" y="94"/>
                </a:cubicBezTo>
                <a:cubicBezTo>
                  <a:pt x="128" y="94"/>
                  <a:pt x="128" y="94"/>
                  <a:pt x="128" y="94"/>
                </a:cubicBezTo>
                <a:cubicBezTo>
                  <a:pt x="128" y="94"/>
                  <a:pt x="128" y="93"/>
                  <a:pt x="128" y="93"/>
                </a:cubicBezTo>
                <a:cubicBezTo>
                  <a:pt x="128" y="93"/>
                  <a:pt x="128" y="93"/>
                  <a:pt x="129" y="92"/>
                </a:cubicBezTo>
                <a:cubicBezTo>
                  <a:pt x="129" y="92"/>
                  <a:pt x="129" y="92"/>
                  <a:pt x="129" y="91"/>
                </a:cubicBezTo>
                <a:cubicBezTo>
                  <a:pt x="129" y="91"/>
                  <a:pt x="129" y="91"/>
                  <a:pt x="129" y="91"/>
                </a:cubicBezTo>
                <a:cubicBezTo>
                  <a:pt x="129" y="90"/>
                  <a:pt x="129" y="90"/>
                  <a:pt x="129" y="89"/>
                </a:cubicBezTo>
                <a:cubicBezTo>
                  <a:pt x="129" y="89"/>
                  <a:pt x="129" y="89"/>
                  <a:pt x="129" y="89"/>
                </a:cubicBezTo>
                <a:cubicBezTo>
                  <a:pt x="130" y="87"/>
                  <a:pt x="130" y="86"/>
                  <a:pt x="131" y="84"/>
                </a:cubicBezTo>
                <a:cubicBezTo>
                  <a:pt x="131" y="84"/>
                  <a:pt x="131" y="84"/>
                  <a:pt x="131" y="84"/>
                </a:cubicBezTo>
                <a:cubicBezTo>
                  <a:pt x="131" y="83"/>
                  <a:pt x="131" y="83"/>
                  <a:pt x="131" y="83"/>
                </a:cubicBezTo>
                <a:cubicBezTo>
                  <a:pt x="131" y="82"/>
                  <a:pt x="131" y="82"/>
                  <a:pt x="131" y="82"/>
                </a:cubicBezTo>
                <a:cubicBezTo>
                  <a:pt x="131" y="82"/>
                  <a:pt x="131" y="81"/>
                  <a:pt x="131" y="81"/>
                </a:cubicBezTo>
                <a:cubicBezTo>
                  <a:pt x="131" y="81"/>
                  <a:pt x="131" y="81"/>
                  <a:pt x="131" y="80"/>
                </a:cubicBezTo>
                <a:cubicBezTo>
                  <a:pt x="131" y="80"/>
                  <a:pt x="131" y="80"/>
                  <a:pt x="131" y="79"/>
                </a:cubicBezTo>
                <a:cubicBezTo>
                  <a:pt x="131" y="79"/>
                  <a:pt x="131" y="79"/>
                  <a:pt x="131" y="79"/>
                </a:cubicBezTo>
                <a:cubicBezTo>
                  <a:pt x="131" y="78"/>
                  <a:pt x="132" y="78"/>
                  <a:pt x="132" y="77"/>
                </a:cubicBezTo>
                <a:cubicBezTo>
                  <a:pt x="132" y="77"/>
                  <a:pt x="132" y="77"/>
                  <a:pt x="132" y="77"/>
                </a:cubicBezTo>
                <a:cubicBezTo>
                  <a:pt x="132" y="77"/>
                  <a:pt x="132" y="76"/>
                  <a:pt x="132" y="76"/>
                </a:cubicBezTo>
                <a:cubicBezTo>
                  <a:pt x="132" y="76"/>
                  <a:pt x="132" y="75"/>
                  <a:pt x="132" y="75"/>
                </a:cubicBezTo>
                <a:cubicBezTo>
                  <a:pt x="132" y="75"/>
                  <a:pt x="132" y="74"/>
                  <a:pt x="132" y="74"/>
                </a:cubicBezTo>
                <a:cubicBezTo>
                  <a:pt x="132" y="74"/>
                  <a:pt x="132" y="74"/>
                  <a:pt x="132" y="74"/>
                </a:cubicBezTo>
                <a:cubicBezTo>
                  <a:pt x="132" y="73"/>
                  <a:pt x="132" y="73"/>
                  <a:pt x="132" y="72"/>
                </a:cubicBezTo>
                <a:cubicBezTo>
                  <a:pt x="132" y="72"/>
                  <a:pt x="132" y="72"/>
                  <a:pt x="132" y="72"/>
                </a:cubicBezTo>
                <a:cubicBezTo>
                  <a:pt x="132" y="70"/>
                  <a:pt x="132" y="69"/>
                  <a:pt x="132" y="67"/>
                </a:cubicBezTo>
                <a:cubicBezTo>
                  <a:pt x="132" y="67"/>
                  <a:pt x="132" y="67"/>
                  <a:pt x="132" y="67"/>
                </a:cubicBezTo>
                <a:cubicBezTo>
                  <a:pt x="113" y="64"/>
                  <a:pt x="113" y="64"/>
                  <a:pt x="113" y="64"/>
                </a:cubicBezTo>
                <a:close/>
                <a:moveTo>
                  <a:pt x="113" y="25"/>
                </a:moveTo>
                <a:cubicBezTo>
                  <a:pt x="87" y="0"/>
                  <a:pt x="45" y="0"/>
                  <a:pt x="20" y="25"/>
                </a:cubicBezTo>
                <a:cubicBezTo>
                  <a:pt x="20" y="25"/>
                  <a:pt x="20" y="25"/>
                  <a:pt x="19" y="25"/>
                </a:cubicBezTo>
                <a:cubicBezTo>
                  <a:pt x="19" y="26"/>
                  <a:pt x="19" y="26"/>
                  <a:pt x="18" y="27"/>
                </a:cubicBezTo>
                <a:cubicBezTo>
                  <a:pt x="18" y="27"/>
                  <a:pt x="18" y="27"/>
                  <a:pt x="18" y="27"/>
                </a:cubicBezTo>
                <a:cubicBezTo>
                  <a:pt x="18" y="27"/>
                  <a:pt x="17" y="28"/>
                  <a:pt x="17" y="28"/>
                </a:cubicBezTo>
                <a:cubicBezTo>
                  <a:pt x="17" y="28"/>
                  <a:pt x="17" y="28"/>
                  <a:pt x="17" y="28"/>
                </a:cubicBezTo>
                <a:cubicBezTo>
                  <a:pt x="16" y="29"/>
                  <a:pt x="16" y="29"/>
                  <a:pt x="16" y="29"/>
                </a:cubicBezTo>
                <a:cubicBezTo>
                  <a:pt x="16" y="29"/>
                  <a:pt x="16" y="30"/>
                  <a:pt x="16" y="30"/>
                </a:cubicBezTo>
                <a:cubicBezTo>
                  <a:pt x="15" y="30"/>
                  <a:pt x="15" y="30"/>
                  <a:pt x="15" y="31"/>
                </a:cubicBezTo>
                <a:cubicBezTo>
                  <a:pt x="15" y="31"/>
                  <a:pt x="15" y="31"/>
                  <a:pt x="14" y="31"/>
                </a:cubicBezTo>
                <a:cubicBezTo>
                  <a:pt x="14" y="31"/>
                  <a:pt x="14" y="32"/>
                  <a:pt x="14" y="32"/>
                </a:cubicBezTo>
                <a:cubicBezTo>
                  <a:pt x="14" y="32"/>
                  <a:pt x="14" y="32"/>
                  <a:pt x="13" y="33"/>
                </a:cubicBezTo>
                <a:cubicBezTo>
                  <a:pt x="13" y="33"/>
                  <a:pt x="13" y="33"/>
                  <a:pt x="13" y="33"/>
                </a:cubicBezTo>
                <a:cubicBezTo>
                  <a:pt x="13" y="34"/>
                  <a:pt x="13" y="34"/>
                  <a:pt x="12" y="34"/>
                </a:cubicBezTo>
                <a:cubicBezTo>
                  <a:pt x="12" y="34"/>
                  <a:pt x="12" y="35"/>
                  <a:pt x="12" y="35"/>
                </a:cubicBezTo>
                <a:cubicBezTo>
                  <a:pt x="12" y="35"/>
                  <a:pt x="12" y="35"/>
                  <a:pt x="11" y="35"/>
                </a:cubicBezTo>
                <a:cubicBezTo>
                  <a:pt x="11" y="36"/>
                  <a:pt x="11" y="36"/>
                  <a:pt x="11" y="36"/>
                </a:cubicBezTo>
                <a:cubicBezTo>
                  <a:pt x="11" y="36"/>
                  <a:pt x="11" y="37"/>
                  <a:pt x="10" y="37"/>
                </a:cubicBezTo>
                <a:cubicBezTo>
                  <a:pt x="10" y="37"/>
                  <a:pt x="10" y="37"/>
                  <a:pt x="10" y="38"/>
                </a:cubicBezTo>
                <a:cubicBezTo>
                  <a:pt x="10" y="38"/>
                  <a:pt x="10" y="38"/>
                  <a:pt x="10" y="38"/>
                </a:cubicBezTo>
                <a:cubicBezTo>
                  <a:pt x="9" y="39"/>
                  <a:pt x="9" y="39"/>
                  <a:pt x="9" y="40"/>
                </a:cubicBezTo>
                <a:cubicBezTo>
                  <a:pt x="9" y="40"/>
                  <a:pt x="9" y="40"/>
                  <a:pt x="9" y="40"/>
                </a:cubicBezTo>
                <a:cubicBezTo>
                  <a:pt x="8" y="40"/>
                  <a:pt x="8" y="41"/>
                  <a:pt x="8" y="41"/>
                </a:cubicBezTo>
                <a:cubicBezTo>
                  <a:pt x="8" y="41"/>
                  <a:pt x="8" y="42"/>
                  <a:pt x="8" y="42"/>
                </a:cubicBezTo>
                <a:cubicBezTo>
                  <a:pt x="8" y="42"/>
                  <a:pt x="7" y="42"/>
                  <a:pt x="7" y="43"/>
                </a:cubicBezTo>
                <a:cubicBezTo>
                  <a:pt x="7" y="43"/>
                  <a:pt x="7" y="43"/>
                  <a:pt x="7" y="43"/>
                </a:cubicBezTo>
                <a:cubicBezTo>
                  <a:pt x="7" y="44"/>
                  <a:pt x="7" y="44"/>
                  <a:pt x="6" y="44"/>
                </a:cubicBezTo>
                <a:cubicBezTo>
                  <a:pt x="6" y="45"/>
                  <a:pt x="6" y="45"/>
                  <a:pt x="6" y="45"/>
                </a:cubicBezTo>
                <a:cubicBezTo>
                  <a:pt x="6" y="45"/>
                  <a:pt x="6" y="46"/>
                  <a:pt x="6" y="46"/>
                </a:cubicBezTo>
                <a:cubicBezTo>
                  <a:pt x="6" y="46"/>
                  <a:pt x="6" y="46"/>
                  <a:pt x="5" y="46"/>
                </a:cubicBezTo>
                <a:cubicBezTo>
                  <a:pt x="5" y="47"/>
                  <a:pt x="5" y="47"/>
                  <a:pt x="5" y="47"/>
                </a:cubicBezTo>
                <a:cubicBezTo>
                  <a:pt x="5" y="48"/>
                  <a:pt x="5" y="48"/>
                  <a:pt x="5" y="48"/>
                </a:cubicBezTo>
                <a:cubicBezTo>
                  <a:pt x="5" y="48"/>
                  <a:pt x="5" y="49"/>
                  <a:pt x="4" y="49"/>
                </a:cubicBezTo>
                <a:cubicBezTo>
                  <a:pt x="4" y="49"/>
                  <a:pt x="4" y="49"/>
                  <a:pt x="4" y="50"/>
                </a:cubicBezTo>
                <a:cubicBezTo>
                  <a:pt x="4" y="50"/>
                  <a:pt x="4" y="50"/>
                  <a:pt x="4" y="51"/>
                </a:cubicBezTo>
                <a:cubicBezTo>
                  <a:pt x="4" y="51"/>
                  <a:pt x="4" y="51"/>
                  <a:pt x="4" y="51"/>
                </a:cubicBezTo>
                <a:cubicBezTo>
                  <a:pt x="4" y="52"/>
                  <a:pt x="3" y="52"/>
                  <a:pt x="3" y="52"/>
                </a:cubicBezTo>
                <a:cubicBezTo>
                  <a:pt x="3" y="52"/>
                  <a:pt x="3" y="53"/>
                  <a:pt x="3" y="53"/>
                </a:cubicBezTo>
                <a:cubicBezTo>
                  <a:pt x="3" y="53"/>
                  <a:pt x="3" y="54"/>
                  <a:pt x="3" y="54"/>
                </a:cubicBezTo>
                <a:cubicBezTo>
                  <a:pt x="3" y="54"/>
                  <a:pt x="3" y="54"/>
                  <a:pt x="3" y="54"/>
                </a:cubicBezTo>
                <a:cubicBezTo>
                  <a:pt x="2" y="56"/>
                  <a:pt x="2" y="58"/>
                  <a:pt x="2" y="59"/>
                </a:cubicBezTo>
                <a:cubicBezTo>
                  <a:pt x="2" y="59"/>
                  <a:pt x="2" y="60"/>
                  <a:pt x="2" y="60"/>
                </a:cubicBezTo>
                <a:cubicBezTo>
                  <a:pt x="1" y="60"/>
                  <a:pt x="1" y="61"/>
                  <a:pt x="1" y="61"/>
                </a:cubicBezTo>
                <a:cubicBezTo>
                  <a:pt x="1" y="61"/>
                  <a:pt x="1" y="61"/>
                  <a:pt x="1" y="61"/>
                </a:cubicBezTo>
                <a:cubicBezTo>
                  <a:pt x="1" y="62"/>
                  <a:pt x="1" y="62"/>
                  <a:pt x="1" y="63"/>
                </a:cubicBezTo>
                <a:cubicBezTo>
                  <a:pt x="1" y="63"/>
                  <a:pt x="1" y="63"/>
                  <a:pt x="1" y="63"/>
                </a:cubicBezTo>
                <a:cubicBezTo>
                  <a:pt x="1" y="64"/>
                  <a:pt x="1" y="64"/>
                  <a:pt x="1" y="64"/>
                </a:cubicBezTo>
                <a:cubicBezTo>
                  <a:pt x="1" y="65"/>
                  <a:pt x="1" y="65"/>
                  <a:pt x="1" y="65"/>
                </a:cubicBezTo>
                <a:cubicBezTo>
                  <a:pt x="1" y="65"/>
                  <a:pt x="1" y="66"/>
                  <a:pt x="1" y="66"/>
                </a:cubicBezTo>
                <a:cubicBezTo>
                  <a:pt x="1" y="66"/>
                  <a:pt x="1" y="66"/>
                  <a:pt x="1" y="67"/>
                </a:cubicBezTo>
                <a:cubicBezTo>
                  <a:pt x="1" y="67"/>
                  <a:pt x="1" y="67"/>
                  <a:pt x="1" y="68"/>
                </a:cubicBezTo>
                <a:cubicBezTo>
                  <a:pt x="1" y="68"/>
                  <a:pt x="1" y="68"/>
                  <a:pt x="1" y="68"/>
                </a:cubicBezTo>
                <a:cubicBezTo>
                  <a:pt x="0" y="69"/>
                  <a:pt x="0" y="69"/>
                  <a:pt x="0" y="70"/>
                </a:cubicBezTo>
                <a:cubicBezTo>
                  <a:pt x="0" y="70"/>
                  <a:pt x="0" y="70"/>
                  <a:pt x="0" y="70"/>
                </a:cubicBezTo>
                <a:cubicBezTo>
                  <a:pt x="0" y="70"/>
                  <a:pt x="0" y="71"/>
                  <a:pt x="0" y="71"/>
                </a:cubicBezTo>
                <a:cubicBezTo>
                  <a:pt x="0" y="71"/>
                  <a:pt x="0" y="71"/>
                  <a:pt x="0" y="72"/>
                </a:cubicBezTo>
                <a:cubicBezTo>
                  <a:pt x="0" y="73"/>
                  <a:pt x="0" y="75"/>
                  <a:pt x="1" y="77"/>
                </a:cubicBezTo>
                <a:cubicBezTo>
                  <a:pt x="19" y="79"/>
                  <a:pt x="19" y="79"/>
                  <a:pt x="19" y="79"/>
                </a:cubicBezTo>
                <a:cubicBezTo>
                  <a:pt x="19" y="79"/>
                  <a:pt x="19" y="79"/>
                  <a:pt x="19" y="79"/>
                </a:cubicBezTo>
                <a:cubicBezTo>
                  <a:pt x="19" y="79"/>
                  <a:pt x="19" y="78"/>
                  <a:pt x="19" y="78"/>
                </a:cubicBezTo>
                <a:cubicBezTo>
                  <a:pt x="19" y="78"/>
                  <a:pt x="19" y="78"/>
                  <a:pt x="19" y="78"/>
                </a:cubicBezTo>
                <a:cubicBezTo>
                  <a:pt x="19" y="76"/>
                  <a:pt x="19" y="74"/>
                  <a:pt x="19" y="73"/>
                </a:cubicBezTo>
                <a:cubicBezTo>
                  <a:pt x="19" y="73"/>
                  <a:pt x="19" y="72"/>
                  <a:pt x="19" y="72"/>
                </a:cubicBezTo>
                <a:cubicBezTo>
                  <a:pt x="19" y="72"/>
                  <a:pt x="19" y="72"/>
                  <a:pt x="19" y="71"/>
                </a:cubicBezTo>
                <a:cubicBezTo>
                  <a:pt x="19" y="71"/>
                  <a:pt x="19" y="71"/>
                  <a:pt x="19" y="71"/>
                </a:cubicBezTo>
                <a:cubicBezTo>
                  <a:pt x="19" y="69"/>
                  <a:pt x="19" y="68"/>
                  <a:pt x="19" y="66"/>
                </a:cubicBezTo>
                <a:cubicBezTo>
                  <a:pt x="19" y="66"/>
                  <a:pt x="19" y="66"/>
                  <a:pt x="19" y="66"/>
                </a:cubicBezTo>
                <a:cubicBezTo>
                  <a:pt x="19" y="65"/>
                  <a:pt x="19" y="65"/>
                  <a:pt x="19" y="64"/>
                </a:cubicBezTo>
                <a:cubicBezTo>
                  <a:pt x="19" y="64"/>
                  <a:pt x="19" y="64"/>
                  <a:pt x="19" y="64"/>
                </a:cubicBezTo>
                <a:cubicBezTo>
                  <a:pt x="20" y="63"/>
                  <a:pt x="20" y="62"/>
                  <a:pt x="20" y="60"/>
                </a:cubicBezTo>
                <a:cubicBezTo>
                  <a:pt x="20" y="60"/>
                  <a:pt x="20" y="60"/>
                  <a:pt x="20" y="60"/>
                </a:cubicBezTo>
                <a:cubicBezTo>
                  <a:pt x="20" y="60"/>
                  <a:pt x="20" y="59"/>
                  <a:pt x="21" y="59"/>
                </a:cubicBezTo>
                <a:cubicBezTo>
                  <a:pt x="21" y="59"/>
                  <a:pt x="21" y="59"/>
                  <a:pt x="21" y="59"/>
                </a:cubicBezTo>
                <a:cubicBezTo>
                  <a:pt x="21" y="58"/>
                  <a:pt x="21" y="58"/>
                  <a:pt x="21" y="58"/>
                </a:cubicBezTo>
                <a:cubicBezTo>
                  <a:pt x="21" y="58"/>
                  <a:pt x="21" y="58"/>
                  <a:pt x="21" y="58"/>
                </a:cubicBezTo>
                <a:cubicBezTo>
                  <a:pt x="21" y="57"/>
                  <a:pt x="21" y="57"/>
                  <a:pt x="21" y="56"/>
                </a:cubicBezTo>
                <a:cubicBezTo>
                  <a:pt x="21" y="56"/>
                  <a:pt x="21" y="56"/>
                  <a:pt x="21" y="56"/>
                </a:cubicBezTo>
                <a:cubicBezTo>
                  <a:pt x="22" y="55"/>
                  <a:pt x="22" y="55"/>
                  <a:pt x="22" y="54"/>
                </a:cubicBezTo>
                <a:cubicBezTo>
                  <a:pt x="22" y="54"/>
                  <a:pt x="22" y="54"/>
                  <a:pt x="23" y="53"/>
                </a:cubicBezTo>
                <a:cubicBezTo>
                  <a:pt x="23" y="53"/>
                  <a:pt x="23" y="53"/>
                  <a:pt x="23" y="53"/>
                </a:cubicBezTo>
                <a:cubicBezTo>
                  <a:pt x="23" y="52"/>
                  <a:pt x="23" y="52"/>
                  <a:pt x="23" y="52"/>
                </a:cubicBezTo>
                <a:cubicBezTo>
                  <a:pt x="23" y="52"/>
                  <a:pt x="23" y="52"/>
                  <a:pt x="23" y="51"/>
                </a:cubicBezTo>
                <a:cubicBezTo>
                  <a:pt x="24" y="51"/>
                  <a:pt x="24" y="51"/>
                  <a:pt x="24" y="51"/>
                </a:cubicBezTo>
                <a:cubicBezTo>
                  <a:pt x="24" y="51"/>
                  <a:pt x="24" y="50"/>
                  <a:pt x="24" y="50"/>
                </a:cubicBezTo>
                <a:cubicBezTo>
                  <a:pt x="24" y="50"/>
                  <a:pt x="24" y="50"/>
                  <a:pt x="24" y="50"/>
                </a:cubicBezTo>
                <a:cubicBezTo>
                  <a:pt x="24" y="49"/>
                  <a:pt x="25" y="49"/>
                  <a:pt x="25" y="49"/>
                </a:cubicBezTo>
                <a:cubicBezTo>
                  <a:pt x="25" y="49"/>
                  <a:pt x="25" y="49"/>
                  <a:pt x="25" y="48"/>
                </a:cubicBezTo>
                <a:cubicBezTo>
                  <a:pt x="25" y="48"/>
                  <a:pt x="25" y="48"/>
                  <a:pt x="26" y="48"/>
                </a:cubicBezTo>
                <a:cubicBezTo>
                  <a:pt x="26" y="47"/>
                  <a:pt x="26" y="47"/>
                  <a:pt x="26" y="47"/>
                </a:cubicBezTo>
                <a:cubicBezTo>
                  <a:pt x="26" y="47"/>
                  <a:pt x="26" y="47"/>
                  <a:pt x="26" y="46"/>
                </a:cubicBezTo>
                <a:cubicBezTo>
                  <a:pt x="26" y="46"/>
                  <a:pt x="26" y="46"/>
                  <a:pt x="26" y="46"/>
                </a:cubicBezTo>
                <a:cubicBezTo>
                  <a:pt x="27" y="46"/>
                  <a:pt x="27" y="46"/>
                  <a:pt x="27" y="45"/>
                </a:cubicBezTo>
                <a:cubicBezTo>
                  <a:pt x="27" y="45"/>
                  <a:pt x="27" y="45"/>
                  <a:pt x="27" y="45"/>
                </a:cubicBezTo>
                <a:cubicBezTo>
                  <a:pt x="27" y="45"/>
                  <a:pt x="28" y="44"/>
                  <a:pt x="28" y="44"/>
                </a:cubicBezTo>
                <a:cubicBezTo>
                  <a:pt x="28" y="44"/>
                  <a:pt x="28" y="44"/>
                  <a:pt x="28" y="44"/>
                </a:cubicBezTo>
                <a:cubicBezTo>
                  <a:pt x="28" y="43"/>
                  <a:pt x="28" y="43"/>
                  <a:pt x="29" y="43"/>
                </a:cubicBezTo>
                <a:cubicBezTo>
                  <a:pt x="29" y="43"/>
                  <a:pt x="29" y="43"/>
                  <a:pt x="29" y="42"/>
                </a:cubicBezTo>
                <a:cubicBezTo>
                  <a:pt x="29" y="42"/>
                  <a:pt x="29" y="42"/>
                  <a:pt x="30" y="42"/>
                </a:cubicBezTo>
                <a:cubicBezTo>
                  <a:pt x="30" y="42"/>
                  <a:pt x="30" y="41"/>
                  <a:pt x="30" y="41"/>
                </a:cubicBezTo>
                <a:cubicBezTo>
                  <a:pt x="30" y="41"/>
                  <a:pt x="30" y="41"/>
                  <a:pt x="30" y="41"/>
                </a:cubicBezTo>
                <a:cubicBezTo>
                  <a:pt x="31" y="41"/>
                  <a:pt x="31" y="40"/>
                  <a:pt x="31" y="40"/>
                </a:cubicBezTo>
                <a:cubicBezTo>
                  <a:pt x="31" y="40"/>
                  <a:pt x="31" y="40"/>
                  <a:pt x="31" y="40"/>
                </a:cubicBezTo>
                <a:cubicBezTo>
                  <a:pt x="32" y="40"/>
                  <a:pt x="32" y="39"/>
                  <a:pt x="32" y="39"/>
                </a:cubicBezTo>
                <a:cubicBezTo>
                  <a:pt x="32" y="39"/>
                  <a:pt x="32" y="39"/>
                  <a:pt x="33" y="38"/>
                </a:cubicBezTo>
                <a:cubicBezTo>
                  <a:pt x="34" y="37"/>
                  <a:pt x="35" y="36"/>
                  <a:pt x="36" y="35"/>
                </a:cubicBezTo>
                <a:cubicBezTo>
                  <a:pt x="37" y="35"/>
                  <a:pt x="38" y="34"/>
                  <a:pt x="38" y="34"/>
                </a:cubicBezTo>
                <a:cubicBezTo>
                  <a:pt x="39" y="33"/>
                  <a:pt x="39" y="33"/>
                  <a:pt x="40" y="32"/>
                </a:cubicBezTo>
                <a:cubicBezTo>
                  <a:pt x="42" y="31"/>
                  <a:pt x="44" y="30"/>
                  <a:pt x="45" y="29"/>
                </a:cubicBezTo>
                <a:cubicBezTo>
                  <a:pt x="63" y="21"/>
                  <a:pt x="85" y="24"/>
                  <a:pt x="100" y="38"/>
                </a:cubicBezTo>
                <a:cubicBezTo>
                  <a:pt x="87" y="51"/>
                  <a:pt x="87" y="51"/>
                  <a:pt x="87" y="51"/>
                </a:cubicBezTo>
                <a:cubicBezTo>
                  <a:pt x="110" y="54"/>
                  <a:pt x="110" y="54"/>
                  <a:pt x="110" y="54"/>
                </a:cubicBezTo>
                <a:cubicBezTo>
                  <a:pt x="130" y="57"/>
                  <a:pt x="130" y="57"/>
                  <a:pt x="130" y="57"/>
                </a:cubicBezTo>
                <a:cubicBezTo>
                  <a:pt x="132" y="57"/>
                  <a:pt x="132" y="57"/>
                  <a:pt x="132" y="57"/>
                </a:cubicBezTo>
                <a:cubicBezTo>
                  <a:pt x="126" y="12"/>
                  <a:pt x="126" y="12"/>
                  <a:pt x="126" y="12"/>
                </a:cubicBezTo>
                <a:lnTo>
                  <a:pt x="11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05050"/>
              </a:solidFill>
              <a:effectLst/>
              <a:uLnTx/>
              <a:uFillTx/>
            </a:endParaRPr>
          </a:p>
        </p:txBody>
      </p:sp>
      <p:grpSp>
        <p:nvGrpSpPr>
          <p:cNvPr id="278" name="Group 277"/>
          <p:cNvGrpSpPr/>
          <p:nvPr/>
        </p:nvGrpSpPr>
        <p:grpSpPr>
          <a:xfrm>
            <a:off x="10769402" y="6029002"/>
            <a:ext cx="613229" cy="405635"/>
            <a:chOff x="2735263" y="1203325"/>
            <a:chExt cx="6724650" cy="4448176"/>
          </a:xfrm>
          <a:solidFill>
            <a:schemeClr val="bg1"/>
          </a:solidFill>
        </p:grpSpPr>
        <p:sp>
          <p:nvSpPr>
            <p:cNvPr id="279"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0"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84" name="Freeform 38"/>
          <p:cNvSpPr>
            <a:spLocks/>
          </p:cNvSpPr>
          <p:nvPr/>
        </p:nvSpPr>
        <p:spPr bwMode="auto">
          <a:xfrm>
            <a:off x="8247806" y="2717800"/>
            <a:ext cx="657947" cy="432637"/>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5" name="Rectangle 284"/>
          <p:cNvSpPr/>
          <p:nvPr/>
        </p:nvSpPr>
        <p:spPr>
          <a:xfrm>
            <a:off x="9011327" y="2749457"/>
            <a:ext cx="1409885" cy="430887"/>
          </a:xfrm>
          <a:prstGeom prst="rect">
            <a:avLst/>
          </a:prstGeom>
        </p:spPr>
        <p:txBody>
          <a:bodyPr wrap="square">
            <a:spAutoFit/>
          </a:bodyPr>
          <a:lstStyle/>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Microsoft Azure</a:t>
            </a:r>
          </a:p>
          <a:p>
            <a:pPr marL="0" marR="0" lvl="0" indent="0" defTabSz="108789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Active Directory</a:t>
            </a:r>
          </a:p>
        </p:txBody>
      </p:sp>
      <p:cxnSp>
        <p:nvCxnSpPr>
          <p:cNvPr id="321" name="Straight Connector 320"/>
          <p:cNvCxnSpPr/>
          <p:nvPr/>
        </p:nvCxnSpPr>
        <p:spPr>
          <a:xfrm flipV="1">
            <a:off x="9423400" y="3175000"/>
            <a:ext cx="0" cy="231776"/>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flipV="1">
            <a:off x="10541063" y="5255799"/>
            <a:ext cx="177270" cy="106581"/>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7271123" y="5604109"/>
            <a:ext cx="225221" cy="1354"/>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7358232" y="5825334"/>
            <a:ext cx="224759" cy="151604"/>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878538" y="5819408"/>
            <a:ext cx="0" cy="248017"/>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7385642" y="5255799"/>
            <a:ext cx="224759" cy="151604"/>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6096000" y="2038350"/>
            <a:ext cx="0" cy="4524375"/>
          </a:xfrm>
          <a:prstGeom prst="line">
            <a:avLst/>
          </a:prstGeom>
          <a:ln w="28575" cap="rnd">
            <a:solidFill>
              <a:schemeClr val="accent3"/>
            </a:solidFill>
            <a:prstDash val="sysDot"/>
            <a:tailEnd type="none" w="med" len="sm"/>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auto">
          <a:xfrm>
            <a:off x="5724525" y="3057529"/>
            <a:ext cx="742950" cy="742946"/>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rPr>
              <a:t>VS.</a:t>
            </a:r>
          </a:p>
        </p:txBody>
      </p:sp>
    </p:spTree>
    <p:extLst>
      <p:ext uri="{BB962C8B-B14F-4D97-AF65-F5344CB8AC3E}">
        <p14:creationId xmlns:p14="http://schemas.microsoft.com/office/powerpoint/2010/main" val="1526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ctangle 343"/>
          <p:cNvSpPr/>
          <p:nvPr/>
        </p:nvSpPr>
        <p:spPr bwMode="auto">
          <a:xfrm>
            <a:off x="5298142" y="0"/>
            <a:ext cx="6893858"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430" name="Straight Connector 429"/>
          <p:cNvCxnSpPr/>
          <p:nvPr/>
        </p:nvCxnSpPr>
        <p:spPr>
          <a:xfrm>
            <a:off x="9203361" y="3414224"/>
            <a:ext cx="0" cy="1821449"/>
          </a:xfrm>
          <a:prstGeom prst="line">
            <a:avLst/>
          </a:prstGeom>
          <a:ln w="19050" cap="flat">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03" name="Oval 302"/>
          <p:cNvSpPr/>
          <p:nvPr/>
        </p:nvSpPr>
        <p:spPr bwMode="auto">
          <a:xfrm>
            <a:off x="9076588" y="4276955"/>
            <a:ext cx="252430" cy="252430"/>
          </a:xfrm>
          <a:prstGeom prst="ellipse">
            <a:avLst/>
          </a:prstGeom>
          <a:solidFill>
            <a:schemeClr val="accent1"/>
          </a:solid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51" name="Group 250"/>
          <p:cNvGrpSpPr/>
          <p:nvPr/>
        </p:nvGrpSpPr>
        <p:grpSpPr>
          <a:xfrm>
            <a:off x="6299820" y="4111437"/>
            <a:ext cx="650620" cy="436412"/>
            <a:chOff x="12903200" y="1239838"/>
            <a:chExt cx="8269288" cy="5546725"/>
          </a:xfrm>
          <a:solidFill>
            <a:schemeClr val="bg1"/>
          </a:solidFill>
        </p:grpSpPr>
        <p:sp>
          <p:nvSpPr>
            <p:cNvPr id="255" name="Freeform 41"/>
            <p:cNvSpPr>
              <a:spLocks noEditPoints="1"/>
            </p:cNvSpPr>
            <p:nvPr/>
          </p:nvSpPr>
          <p:spPr bwMode="auto">
            <a:xfrm>
              <a:off x="12903200" y="1239838"/>
              <a:ext cx="8269288" cy="5546725"/>
            </a:xfrm>
            <a:custGeom>
              <a:avLst/>
              <a:gdLst>
                <a:gd name="T0" fmla="*/ 2128 w 2202"/>
                <a:gd name="T1" fmla="*/ 0 h 1476"/>
                <a:gd name="T2" fmla="*/ 74 w 2202"/>
                <a:gd name="T3" fmla="*/ 0 h 1476"/>
                <a:gd name="T4" fmla="*/ 0 w 2202"/>
                <a:gd name="T5" fmla="*/ 74 h 1476"/>
                <a:gd name="T6" fmla="*/ 0 w 2202"/>
                <a:gd name="T7" fmla="*/ 1402 h 1476"/>
                <a:gd name="T8" fmla="*/ 74 w 2202"/>
                <a:gd name="T9" fmla="*/ 1476 h 1476"/>
                <a:gd name="T10" fmla="*/ 2128 w 2202"/>
                <a:gd name="T11" fmla="*/ 1476 h 1476"/>
                <a:gd name="T12" fmla="*/ 2202 w 2202"/>
                <a:gd name="T13" fmla="*/ 1402 h 1476"/>
                <a:gd name="T14" fmla="*/ 2202 w 2202"/>
                <a:gd name="T15" fmla="*/ 74 h 1476"/>
                <a:gd name="T16" fmla="*/ 2128 w 2202"/>
                <a:gd name="T17" fmla="*/ 0 h 1476"/>
                <a:gd name="T18" fmla="*/ 2055 w 2202"/>
                <a:gd name="T19" fmla="*/ 1320 h 1476"/>
                <a:gd name="T20" fmla="*/ 145 w 2202"/>
                <a:gd name="T21" fmla="*/ 1320 h 1476"/>
                <a:gd name="T22" fmla="*/ 145 w 2202"/>
                <a:gd name="T23" fmla="*/ 151 h 1476"/>
                <a:gd name="T24" fmla="*/ 2055 w 2202"/>
                <a:gd name="T25" fmla="*/ 151 h 1476"/>
                <a:gd name="T26" fmla="*/ 2055 w 2202"/>
                <a:gd name="T27" fmla="*/ 132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2" h="1476">
                  <a:moveTo>
                    <a:pt x="2128" y="0"/>
                  </a:moveTo>
                  <a:cubicBezTo>
                    <a:pt x="74" y="0"/>
                    <a:pt x="74" y="0"/>
                    <a:pt x="74" y="0"/>
                  </a:cubicBezTo>
                  <a:cubicBezTo>
                    <a:pt x="37" y="0"/>
                    <a:pt x="0" y="29"/>
                    <a:pt x="0" y="74"/>
                  </a:cubicBezTo>
                  <a:cubicBezTo>
                    <a:pt x="0" y="1350"/>
                    <a:pt x="0" y="1402"/>
                    <a:pt x="0" y="1402"/>
                  </a:cubicBezTo>
                  <a:cubicBezTo>
                    <a:pt x="0" y="1447"/>
                    <a:pt x="37" y="1476"/>
                    <a:pt x="74" y="1476"/>
                  </a:cubicBezTo>
                  <a:cubicBezTo>
                    <a:pt x="2128" y="1476"/>
                    <a:pt x="2128" y="1476"/>
                    <a:pt x="2128" y="1476"/>
                  </a:cubicBezTo>
                  <a:cubicBezTo>
                    <a:pt x="2172" y="1476"/>
                    <a:pt x="2202" y="1447"/>
                    <a:pt x="2202" y="1402"/>
                  </a:cubicBezTo>
                  <a:cubicBezTo>
                    <a:pt x="2202" y="126"/>
                    <a:pt x="2202" y="74"/>
                    <a:pt x="2202" y="74"/>
                  </a:cubicBezTo>
                  <a:cubicBezTo>
                    <a:pt x="2202" y="29"/>
                    <a:pt x="2172" y="0"/>
                    <a:pt x="2128" y="0"/>
                  </a:cubicBezTo>
                  <a:close/>
                  <a:moveTo>
                    <a:pt x="2055" y="1320"/>
                  </a:moveTo>
                  <a:cubicBezTo>
                    <a:pt x="145" y="1320"/>
                    <a:pt x="145" y="1320"/>
                    <a:pt x="145" y="1320"/>
                  </a:cubicBezTo>
                  <a:cubicBezTo>
                    <a:pt x="145" y="151"/>
                    <a:pt x="145" y="151"/>
                    <a:pt x="145" y="151"/>
                  </a:cubicBezTo>
                  <a:cubicBezTo>
                    <a:pt x="2055" y="151"/>
                    <a:pt x="2055" y="151"/>
                    <a:pt x="2055" y="151"/>
                  </a:cubicBezTo>
                  <a:lnTo>
                    <a:pt x="2055" y="1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6" name="Freeform 42"/>
            <p:cNvSpPr>
              <a:spLocks/>
            </p:cNvSpPr>
            <p:nvPr/>
          </p:nvSpPr>
          <p:spPr bwMode="auto">
            <a:xfrm>
              <a:off x="15967075" y="3103563"/>
              <a:ext cx="904875" cy="874713"/>
            </a:xfrm>
            <a:custGeom>
              <a:avLst/>
              <a:gdLst>
                <a:gd name="T0" fmla="*/ 570 w 570"/>
                <a:gd name="T1" fmla="*/ 0 h 551"/>
                <a:gd name="T2" fmla="*/ 0 w 570"/>
                <a:gd name="T3" fmla="*/ 80 h 551"/>
                <a:gd name="T4" fmla="*/ 0 w 570"/>
                <a:gd name="T5" fmla="*/ 551 h 551"/>
                <a:gd name="T6" fmla="*/ 570 w 570"/>
                <a:gd name="T7" fmla="*/ 551 h 551"/>
                <a:gd name="T8" fmla="*/ 570 w 570"/>
                <a:gd name="T9" fmla="*/ 0 h 551"/>
              </a:gdLst>
              <a:ahLst/>
              <a:cxnLst>
                <a:cxn ang="0">
                  <a:pos x="T0" y="T1"/>
                </a:cxn>
                <a:cxn ang="0">
                  <a:pos x="T2" y="T3"/>
                </a:cxn>
                <a:cxn ang="0">
                  <a:pos x="T4" y="T5"/>
                </a:cxn>
                <a:cxn ang="0">
                  <a:pos x="T6" y="T7"/>
                </a:cxn>
                <a:cxn ang="0">
                  <a:pos x="T8" y="T9"/>
                </a:cxn>
              </a:cxnLst>
              <a:rect l="0" t="0" r="r" b="b"/>
              <a:pathLst>
                <a:path w="570" h="551">
                  <a:moveTo>
                    <a:pt x="570" y="0"/>
                  </a:moveTo>
                  <a:lnTo>
                    <a:pt x="0" y="80"/>
                  </a:lnTo>
                  <a:lnTo>
                    <a:pt x="0" y="551"/>
                  </a:lnTo>
                  <a:lnTo>
                    <a:pt x="570" y="551"/>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7" name="Freeform 43"/>
            <p:cNvSpPr>
              <a:spLocks/>
            </p:cNvSpPr>
            <p:nvPr/>
          </p:nvSpPr>
          <p:spPr bwMode="auto">
            <a:xfrm>
              <a:off x="16921163" y="2930526"/>
              <a:ext cx="1190625" cy="1047750"/>
            </a:xfrm>
            <a:custGeom>
              <a:avLst/>
              <a:gdLst>
                <a:gd name="T0" fmla="*/ 750 w 750"/>
                <a:gd name="T1" fmla="*/ 0 h 660"/>
                <a:gd name="T2" fmla="*/ 0 w 750"/>
                <a:gd name="T3" fmla="*/ 104 h 660"/>
                <a:gd name="T4" fmla="*/ 0 w 750"/>
                <a:gd name="T5" fmla="*/ 660 h 660"/>
                <a:gd name="T6" fmla="*/ 750 w 750"/>
                <a:gd name="T7" fmla="*/ 660 h 660"/>
                <a:gd name="T8" fmla="*/ 750 w 750"/>
                <a:gd name="T9" fmla="*/ 0 h 660"/>
              </a:gdLst>
              <a:ahLst/>
              <a:cxnLst>
                <a:cxn ang="0">
                  <a:pos x="T0" y="T1"/>
                </a:cxn>
                <a:cxn ang="0">
                  <a:pos x="T2" y="T3"/>
                </a:cxn>
                <a:cxn ang="0">
                  <a:pos x="T4" y="T5"/>
                </a:cxn>
                <a:cxn ang="0">
                  <a:pos x="T6" y="T7"/>
                </a:cxn>
                <a:cxn ang="0">
                  <a:pos x="T8" y="T9"/>
                </a:cxn>
              </a:cxnLst>
              <a:rect l="0" t="0" r="r" b="b"/>
              <a:pathLst>
                <a:path w="750" h="660">
                  <a:moveTo>
                    <a:pt x="750" y="0"/>
                  </a:moveTo>
                  <a:lnTo>
                    <a:pt x="0" y="104"/>
                  </a:lnTo>
                  <a:lnTo>
                    <a:pt x="0" y="660"/>
                  </a:lnTo>
                  <a:lnTo>
                    <a:pt x="750" y="660"/>
                  </a:lnTo>
                  <a:lnTo>
                    <a:pt x="7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8" name="Freeform 44"/>
            <p:cNvSpPr>
              <a:spLocks/>
            </p:cNvSpPr>
            <p:nvPr/>
          </p:nvSpPr>
          <p:spPr bwMode="auto">
            <a:xfrm>
              <a:off x="16921163" y="4027488"/>
              <a:ext cx="1190625" cy="1049338"/>
            </a:xfrm>
            <a:custGeom>
              <a:avLst/>
              <a:gdLst>
                <a:gd name="T0" fmla="*/ 750 w 750"/>
                <a:gd name="T1" fmla="*/ 0 h 661"/>
                <a:gd name="T2" fmla="*/ 0 w 750"/>
                <a:gd name="T3" fmla="*/ 0 h 661"/>
                <a:gd name="T4" fmla="*/ 0 w 750"/>
                <a:gd name="T5" fmla="*/ 556 h 661"/>
                <a:gd name="T6" fmla="*/ 750 w 750"/>
                <a:gd name="T7" fmla="*/ 661 h 661"/>
                <a:gd name="T8" fmla="*/ 750 w 750"/>
                <a:gd name="T9" fmla="*/ 0 h 661"/>
              </a:gdLst>
              <a:ahLst/>
              <a:cxnLst>
                <a:cxn ang="0">
                  <a:pos x="T0" y="T1"/>
                </a:cxn>
                <a:cxn ang="0">
                  <a:pos x="T2" y="T3"/>
                </a:cxn>
                <a:cxn ang="0">
                  <a:pos x="T4" y="T5"/>
                </a:cxn>
                <a:cxn ang="0">
                  <a:pos x="T6" y="T7"/>
                </a:cxn>
                <a:cxn ang="0">
                  <a:pos x="T8" y="T9"/>
                </a:cxn>
              </a:cxnLst>
              <a:rect l="0" t="0" r="r" b="b"/>
              <a:pathLst>
                <a:path w="750" h="661">
                  <a:moveTo>
                    <a:pt x="750" y="0"/>
                  </a:moveTo>
                  <a:lnTo>
                    <a:pt x="0" y="0"/>
                  </a:lnTo>
                  <a:lnTo>
                    <a:pt x="0" y="556"/>
                  </a:lnTo>
                  <a:lnTo>
                    <a:pt x="750" y="661"/>
                  </a:lnTo>
                  <a:lnTo>
                    <a:pt x="7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9" name="Freeform 45"/>
            <p:cNvSpPr>
              <a:spLocks/>
            </p:cNvSpPr>
            <p:nvPr/>
          </p:nvSpPr>
          <p:spPr bwMode="auto">
            <a:xfrm>
              <a:off x="15967075" y="4027488"/>
              <a:ext cx="904875" cy="876300"/>
            </a:xfrm>
            <a:custGeom>
              <a:avLst/>
              <a:gdLst>
                <a:gd name="T0" fmla="*/ 570 w 570"/>
                <a:gd name="T1" fmla="*/ 0 h 552"/>
                <a:gd name="T2" fmla="*/ 0 w 570"/>
                <a:gd name="T3" fmla="*/ 0 h 552"/>
                <a:gd name="T4" fmla="*/ 0 w 570"/>
                <a:gd name="T5" fmla="*/ 471 h 552"/>
                <a:gd name="T6" fmla="*/ 570 w 570"/>
                <a:gd name="T7" fmla="*/ 552 h 552"/>
                <a:gd name="T8" fmla="*/ 570 w 570"/>
                <a:gd name="T9" fmla="*/ 0 h 552"/>
              </a:gdLst>
              <a:ahLst/>
              <a:cxnLst>
                <a:cxn ang="0">
                  <a:pos x="T0" y="T1"/>
                </a:cxn>
                <a:cxn ang="0">
                  <a:pos x="T2" y="T3"/>
                </a:cxn>
                <a:cxn ang="0">
                  <a:pos x="T4" y="T5"/>
                </a:cxn>
                <a:cxn ang="0">
                  <a:pos x="T6" y="T7"/>
                </a:cxn>
                <a:cxn ang="0">
                  <a:pos x="T8" y="T9"/>
                </a:cxn>
              </a:cxnLst>
              <a:rect l="0" t="0" r="r" b="b"/>
              <a:pathLst>
                <a:path w="570" h="552">
                  <a:moveTo>
                    <a:pt x="570" y="0"/>
                  </a:moveTo>
                  <a:lnTo>
                    <a:pt x="0" y="0"/>
                  </a:lnTo>
                  <a:lnTo>
                    <a:pt x="0" y="471"/>
                  </a:lnTo>
                  <a:lnTo>
                    <a:pt x="570" y="552"/>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Oval 25"/>
          <p:cNvSpPr/>
          <p:nvPr/>
        </p:nvSpPr>
        <p:spPr bwMode="auto">
          <a:xfrm>
            <a:off x="6780657" y="4233185"/>
            <a:ext cx="339970" cy="339970"/>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8" name="Freeform 38"/>
          <p:cNvSpPr>
            <a:spLocks/>
          </p:cNvSpPr>
          <p:nvPr/>
        </p:nvSpPr>
        <p:spPr bwMode="auto">
          <a:xfrm>
            <a:off x="8621214" y="621638"/>
            <a:ext cx="1776412" cy="116809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9" name="Freeform 38"/>
          <p:cNvSpPr>
            <a:spLocks/>
          </p:cNvSpPr>
          <p:nvPr/>
        </p:nvSpPr>
        <p:spPr bwMode="auto">
          <a:xfrm>
            <a:off x="9473046" y="1465535"/>
            <a:ext cx="2019040" cy="132763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0" name="Freeform 38"/>
          <p:cNvSpPr>
            <a:spLocks/>
          </p:cNvSpPr>
          <p:nvPr/>
        </p:nvSpPr>
        <p:spPr bwMode="auto">
          <a:xfrm>
            <a:off x="7388320" y="1614215"/>
            <a:ext cx="2530383" cy="166386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p:cNvSpPr/>
          <p:nvPr/>
        </p:nvSpPr>
        <p:spPr bwMode="auto">
          <a:xfrm>
            <a:off x="9234348" y="1733070"/>
            <a:ext cx="617410" cy="61741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4" name="Rectangle 223"/>
          <p:cNvSpPr/>
          <p:nvPr/>
        </p:nvSpPr>
        <p:spPr>
          <a:xfrm>
            <a:off x="10130227" y="2260187"/>
            <a:ext cx="1114316" cy="361637"/>
          </a:xfrm>
          <a:prstGeom prst="rect">
            <a:avLst/>
          </a:prstGeom>
        </p:spPr>
        <p:txBody>
          <a:bodyPr wrap="square" lIns="0" tIns="0" rIns="0" bIns="0" anchor="b">
            <a:spAutoFit/>
          </a:bodyPr>
          <a:lstStyle/>
          <a:p>
            <a:pPr marL="0" marR="0" lvl="0" indent="0" defTabSz="1095730" eaLnBrk="1" fontAlgn="auto" latinLnBrk="0" hangingPunct="1">
              <a:lnSpc>
                <a:spcPct val="100000"/>
              </a:lnSpc>
              <a:spcBef>
                <a:spcPts val="1440"/>
              </a:spcBef>
              <a:spcAft>
                <a:spcPts val="0"/>
              </a:spcAft>
              <a:buClrTx/>
              <a:buSzTx/>
              <a:buFontTx/>
              <a:buNone/>
              <a:tabLst/>
              <a:defRPr/>
            </a:pPr>
            <a:r>
              <a:rPr kumimoji="0" lang="en-US" sz="1175" b="0" i="0" u="none" strike="noStrike" kern="0" cap="none" spc="0" normalizeH="0" baseline="0" noProof="0" dirty="0">
                <a:ln>
                  <a:solidFill>
                    <a:srgbClr val="FFFFFF">
                      <a:alpha val="0"/>
                    </a:srgbClr>
                  </a:solidFill>
                </a:ln>
                <a:solidFill>
                  <a:schemeClr val="accent1"/>
                </a:solidFill>
                <a:effectLst/>
                <a:uLnTx/>
                <a:uFillTx/>
                <a:latin typeface="Segoe UI"/>
              </a:rPr>
              <a:t>Third-party apps and clouds</a:t>
            </a:r>
          </a:p>
        </p:txBody>
      </p:sp>
      <p:sp>
        <p:nvSpPr>
          <p:cNvPr id="239" name="Rectangle 238"/>
          <p:cNvSpPr/>
          <p:nvPr/>
        </p:nvSpPr>
        <p:spPr>
          <a:xfrm>
            <a:off x="8189497" y="2291472"/>
            <a:ext cx="1023962" cy="180819"/>
          </a:xfrm>
          <a:prstGeom prst="rect">
            <a:avLst/>
          </a:prstGeom>
        </p:spPr>
        <p:txBody>
          <a:bodyPr wrap="square" lIns="0" tIns="0" rIns="0" bIns="0" anchor="b">
            <a:spAutoFit/>
          </a:bodyPr>
          <a:lstStyle/>
          <a:p>
            <a:pPr marL="0" marR="0" lvl="0" indent="0" defTabSz="1095730" eaLnBrk="1" fontAlgn="auto" latinLnBrk="0" hangingPunct="1">
              <a:lnSpc>
                <a:spcPct val="100000"/>
              </a:lnSpc>
              <a:spcBef>
                <a:spcPts val="1440"/>
              </a:spcBef>
              <a:spcAft>
                <a:spcPts val="0"/>
              </a:spcAft>
              <a:buClrTx/>
              <a:buSzTx/>
              <a:buFontTx/>
              <a:buNone/>
              <a:tabLst/>
              <a:defRPr/>
            </a:pPr>
            <a:r>
              <a:rPr kumimoji="0" lang="en-US" sz="1175" b="0" i="0" u="none" strike="noStrike" kern="0" cap="none" spc="0" normalizeH="0" baseline="0" noProof="0" dirty="0">
                <a:ln>
                  <a:solidFill>
                    <a:srgbClr val="FFFFFF">
                      <a:alpha val="0"/>
                    </a:srgbClr>
                  </a:solidFill>
                </a:ln>
                <a:solidFill>
                  <a:schemeClr val="accent1"/>
                </a:solidFill>
                <a:effectLst/>
                <a:uLnTx/>
                <a:uFillTx/>
                <a:latin typeface="Segoe UI"/>
              </a:rPr>
              <a:t>Apps in Azure</a:t>
            </a:r>
          </a:p>
        </p:txBody>
      </p:sp>
      <p:grpSp>
        <p:nvGrpSpPr>
          <p:cNvPr id="2" name="Group 1"/>
          <p:cNvGrpSpPr/>
          <p:nvPr/>
        </p:nvGrpSpPr>
        <p:grpSpPr>
          <a:xfrm>
            <a:off x="8606542" y="5384663"/>
            <a:ext cx="1161813" cy="942931"/>
            <a:chOff x="8294250" y="4208048"/>
            <a:chExt cx="1617975" cy="1313152"/>
          </a:xfrm>
        </p:grpSpPr>
        <p:pic>
          <p:nvPicPr>
            <p:cNvPr id="279" name="Picture 27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1806" y="4208048"/>
              <a:ext cx="1115134" cy="747956"/>
            </a:xfrm>
            <a:prstGeom prst="rect">
              <a:avLst/>
            </a:prstGeom>
          </p:spPr>
        </p:pic>
        <p:pic>
          <p:nvPicPr>
            <p:cNvPr id="56" name="Picture 55"/>
            <p:cNvPicPr>
              <a:picLocks noChangeAspect="1"/>
            </p:cNvPicPr>
            <p:nvPr/>
          </p:nvPicPr>
          <p:blipFill>
            <a:blip r:embed="rId4" cstate="email">
              <a:duotone>
                <a:schemeClr val="accent6">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8294250" y="5216301"/>
              <a:ext cx="1617975" cy="304899"/>
            </a:xfrm>
            <a:prstGeom prst="rect">
              <a:avLst/>
            </a:prstGeom>
            <a:ln>
              <a:noFill/>
            </a:ln>
            <a:effectLst/>
          </p:spPr>
        </p:pic>
      </p:grpSp>
      <p:cxnSp>
        <p:nvCxnSpPr>
          <p:cNvPr id="249" name="Elbow Connector 248"/>
          <p:cNvCxnSpPr/>
          <p:nvPr/>
        </p:nvCxnSpPr>
        <p:spPr>
          <a:xfrm rot="16200000" flipH="1">
            <a:off x="9385590" y="3369419"/>
            <a:ext cx="1613565" cy="1703207"/>
          </a:xfrm>
          <a:prstGeom prst="bentConnector3">
            <a:avLst>
              <a:gd name="adj1" fmla="val 36972"/>
            </a:avLst>
          </a:prstGeom>
          <a:ln w="19050">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a:off x="7456560" y="3235206"/>
            <a:ext cx="914400" cy="1463040"/>
          </a:xfrm>
          <a:prstGeom prst="bentConnector2">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6" name="Elbow Connector 435"/>
          <p:cNvCxnSpPr/>
          <p:nvPr/>
        </p:nvCxnSpPr>
        <p:spPr>
          <a:xfrm flipV="1">
            <a:off x="6903139" y="3414241"/>
            <a:ext cx="1554480" cy="365760"/>
          </a:xfrm>
          <a:prstGeom prst="bentConnector3">
            <a:avLst>
              <a:gd name="adj1" fmla="val 99616"/>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07627" y="4341810"/>
            <a:ext cx="1710214" cy="591236"/>
          </a:xfrm>
          <a:prstGeom prst="rect">
            <a:avLst/>
          </a:prstGeom>
          <a:noFill/>
        </p:spPr>
        <p:txBody>
          <a:bodyPr wrap="square" lIns="179259" tIns="143407" rIns="179259" bIns="143407" rtlCol="0">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Segoe UI"/>
              </a:rPr>
              <a:t>Intune/MDM</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Segoe UI"/>
              </a:rPr>
              <a:t>auto-enrollment</a:t>
            </a:r>
          </a:p>
        </p:txBody>
      </p:sp>
      <p:cxnSp>
        <p:nvCxnSpPr>
          <p:cNvPr id="208" name="Elbow Connector 207"/>
          <p:cNvCxnSpPr/>
          <p:nvPr/>
        </p:nvCxnSpPr>
        <p:spPr>
          <a:xfrm flipV="1">
            <a:off x="7102925" y="3414232"/>
            <a:ext cx="1702613" cy="806782"/>
          </a:xfrm>
          <a:prstGeom prst="bentConnector2">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p:nvPr/>
        </p:nvCxnSpPr>
        <p:spPr>
          <a:xfrm flipV="1">
            <a:off x="7174907" y="3414224"/>
            <a:ext cx="1780405" cy="1523922"/>
          </a:xfrm>
          <a:prstGeom prst="bentConnector3">
            <a:avLst>
              <a:gd name="adj1" fmla="val 101032"/>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232"/>
          <p:cNvCxnSpPr/>
          <p:nvPr/>
        </p:nvCxnSpPr>
        <p:spPr>
          <a:xfrm>
            <a:off x="7189585" y="5098848"/>
            <a:ext cx="1502594" cy="746258"/>
          </a:xfrm>
          <a:prstGeom prst="bentConnector3">
            <a:avLst>
              <a:gd name="adj1" fmla="val 50000"/>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7" name="Rectangle 236"/>
          <p:cNvSpPr/>
          <p:nvPr/>
        </p:nvSpPr>
        <p:spPr>
          <a:xfrm>
            <a:off x="7651156" y="2612784"/>
            <a:ext cx="1343591" cy="542456"/>
          </a:xfrm>
          <a:prstGeom prst="rect">
            <a:avLst/>
          </a:prstGeom>
        </p:spPr>
        <p:txBody>
          <a:bodyPr wrap="square" lIns="0" tIns="0" rIns="0" bIns="0" anchor="b">
            <a:spAutoFit/>
          </a:bodyPr>
          <a:lstStyle/>
          <a:p>
            <a:pPr marL="0" marR="0" lvl="0" indent="0" defTabSz="109573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solidFill>
                    <a:srgbClr val="FFFFFF">
                      <a:alpha val="0"/>
                    </a:srgbClr>
                  </a:solidFill>
                </a:ln>
                <a:solidFill>
                  <a:schemeClr val="accent1"/>
                </a:solidFill>
                <a:effectLst/>
                <a:uLnTx/>
                <a:uFillTx/>
                <a:latin typeface="Segoe UI"/>
              </a:rPr>
              <a:t>Azure Active Directory</a:t>
            </a:r>
          </a:p>
          <a:p>
            <a:pPr marL="0" marR="0" lvl="0" indent="0" defTabSz="109573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solidFill>
                  <a:srgbClr val="FFFFFF">
                    <a:alpha val="0"/>
                  </a:srgbClr>
                </a:solidFill>
              </a:ln>
              <a:solidFill>
                <a:schemeClr val="accent1"/>
              </a:solidFill>
              <a:effectLst/>
              <a:uLnTx/>
              <a:uFillTx/>
              <a:latin typeface="Segoe UI"/>
            </a:endParaRPr>
          </a:p>
        </p:txBody>
      </p:sp>
      <p:sp>
        <p:nvSpPr>
          <p:cNvPr id="240" name="Rectangle 239"/>
          <p:cNvSpPr/>
          <p:nvPr/>
        </p:nvSpPr>
        <p:spPr>
          <a:xfrm>
            <a:off x="10397626" y="5991488"/>
            <a:ext cx="1423601" cy="200055"/>
          </a:xfrm>
          <a:prstGeom prst="rect">
            <a:avLst/>
          </a:prstGeom>
        </p:spPr>
        <p:txBody>
          <a:bodyPr wrap="square" lIns="0" tIns="0" rIns="0" bIns="0" anchor="b">
            <a:spAutoFit/>
          </a:bodyPr>
          <a:lstStyle/>
          <a:p>
            <a:pPr marL="0" marR="0" lvl="0" indent="0" defTabSz="1095730" eaLnBrk="1" fontAlgn="auto" latinLnBrk="0" hangingPunct="1">
              <a:lnSpc>
                <a:spcPct val="100000"/>
              </a:lnSpc>
              <a:spcBef>
                <a:spcPts val="1440"/>
              </a:spcBef>
              <a:spcAft>
                <a:spcPts val="0"/>
              </a:spcAft>
              <a:buClrTx/>
              <a:buSzTx/>
              <a:buFontTx/>
              <a:buNone/>
              <a:tabLst/>
              <a:defRPr/>
            </a:pPr>
            <a:r>
              <a:rPr kumimoji="0" lang="en-US" sz="1300" b="0" i="0" u="none" strike="noStrike" kern="0" cap="none" spc="0" normalizeH="0" baseline="0" noProof="0" dirty="0">
                <a:ln>
                  <a:solidFill>
                    <a:srgbClr val="FFFFFF">
                      <a:alpha val="0"/>
                    </a:srgbClr>
                  </a:solidFill>
                </a:ln>
                <a:solidFill>
                  <a:schemeClr val="bg1"/>
                </a:solidFill>
                <a:effectLst/>
                <a:uLnTx/>
                <a:uFillTx/>
                <a:latin typeface="Segoe UI"/>
              </a:rPr>
              <a:t>On-premises apps</a:t>
            </a:r>
          </a:p>
        </p:txBody>
      </p:sp>
      <p:sp>
        <p:nvSpPr>
          <p:cNvPr id="8" name="Content Placeholder 5"/>
          <p:cNvSpPr txBox="1">
            <a:spLocks/>
          </p:cNvSpPr>
          <p:nvPr/>
        </p:nvSpPr>
        <p:spPr>
          <a:xfrm>
            <a:off x="312805" y="3256280"/>
            <a:ext cx="4317037" cy="923251"/>
          </a:xfrm>
          <a:prstGeom prst="rect">
            <a:avLst/>
          </a:prstGeom>
        </p:spPr>
        <p:txBody>
          <a:bodyPr vert="horz" wrap="square" lIns="146243" tIns="91401" rIns="146243" bIns="91401" rtlCol="0">
            <a:spAutoFit/>
          </a:bodyPr>
          <a:lst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n-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004" rtl="0" eaLnBrk="1" fontAlgn="auto" latinLnBrk="0" hangingPunct="1">
              <a:lnSpc>
                <a:spcPct val="100000"/>
              </a:lnSpc>
              <a:spcBef>
                <a:spcPts val="1961"/>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accent2"/>
                </a:solidFill>
                <a:effectLst/>
                <a:uLnTx/>
                <a:uFillTx/>
                <a:latin typeface="+mn-lt"/>
                <a:ea typeface="+mn-ea"/>
                <a:cs typeface="+mn-cs"/>
              </a:rPr>
              <a:t>Azure Active Directory Join makes it possible to connect work-owned Windows 10 devices to your company’s Azure Active Directory</a:t>
            </a:r>
          </a:p>
        </p:txBody>
      </p:sp>
      <p:grpSp>
        <p:nvGrpSpPr>
          <p:cNvPr id="194" name="Group 193"/>
          <p:cNvGrpSpPr/>
          <p:nvPr/>
        </p:nvGrpSpPr>
        <p:grpSpPr>
          <a:xfrm>
            <a:off x="400922" y="4430402"/>
            <a:ext cx="279210" cy="279210"/>
            <a:chOff x="5372581" y="1617831"/>
            <a:chExt cx="498112" cy="498112"/>
          </a:xfrm>
        </p:grpSpPr>
        <p:sp>
          <p:nvSpPr>
            <p:cNvPr id="195" name="Oval 194"/>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8" name="Isosceles Triangle 197"/>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grpSp>
      <p:grpSp>
        <p:nvGrpSpPr>
          <p:cNvPr id="199" name="Group 198"/>
          <p:cNvGrpSpPr/>
          <p:nvPr/>
        </p:nvGrpSpPr>
        <p:grpSpPr>
          <a:xfrm>
            <a:off x="402016" y="4864074"/>
            <a:ext cx="279210" cy="279210"/>
            <a:chOff x="5372581" y="1617831"/>
            <a:chExt cx="498112" cy="498112"/>
          </a:xfrm>
        </p:grpSpPr>
        <p:sp>
          <p:nvSpPr>
            <p:cNvPr id="201" name="Oval 200"/>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02" name="Isosceles Triangle 201"/>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203" name="Group 202"/>
          <p:cNvGrpSpPr/>
          <p:nvPr/>
        </p:nvGrpSpPr>
        <p:grpSpPr>
          <a:xfrm>
            <a:off x="400921" y="5518760"/>
            <a:ext cx="279210" cy="279210"/>
            <a:chOff x="5372581" y="1617831"/>
            <a:chExt cx="498112" cy="498112"/>
          </a:xfrm>
        </p:grpSpPr>
        <p:sp>
          <p:nvSpPr>
            <p:cNvPr id="204" name="Oval 203"/>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05" name="Isosceles Triangle 204"/>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206" name="Group 205"/>
          <p:cNvGrpSpPr/>
          <p:nvPr/>
        </p:nvGrpSpPr>
        <p:grpSpPr>
          <a:xfrm>
            <a:off x="400921" y="5950628"/>
            <a:ext cx="279210" cy="279210"/>
            <a:chOff x="5372581" y="1449035"/>
            <a:chExt cx="498112" cy="498112"/>
          </a:xfrm>
        </p:grpSpPr>
        <p:sp>
          <p:nvSpPr>
            <p:cNvPr id="207" name="Oval 206"/>
            <p:cNvSpPr/>
            <p:nvPr/>
          </p:nvSpPr>
          <p:spPr bwMode="auto">
            <a:xfrm>
              <a:off x="5372581" y="1449035"/>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09" name="Isosceles Triangle 208"/>
            <p:cNvSpPr/>
            <p:nvPr/>
          </p:nvSpPr>
          <p:spPr bwMode="auto">
            <a:xfrm rot="5400000">
              <a:off x="5559440" y="1633433"/>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 name="TextBox 3"/>
          <p:cNvSpPr txBox="1"/>
          <p:nvPr/>
        </p:nvSpPr>
        <p:spPr>
          <a:xfrm>
            <a:off x="713047" y="4345871"/>
            <a:ext cx="2697930" cy="489324"/>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charset="0"/>
                <a:ea typeface="Segoe UI" charset="0"/>
                <a:cs typeface="Segoe UI" charset="0"/>
              </a:rPr>
              <a:t>Enterprise-compliant services</a:t>
            </a:r>
          </a:p>
        </p:txBody>
      </p:sp>
      <p:sp>
        <p:nvSpPr>
          <p:cNvPr id="210" name="TextBox 209"/>
          <p:cNvSpPr txBox="1"/>
          <p:nvPr/>
        </p:nvSpPr>
        <p:spPr>
          <a:xfrm>
            <a:off x="694481" y="4731481"/>
            <a:ext cx="3426328" cy="808386"/>
          </a:xfrm>
          <a:prstGeom prst="rect">
            <a:avLst/>
          </a:prstGeom>
          <a:noFill/>
        </p:spPr>
        <p:txBody>
          <a:bodyPr wrap="square" lIns="182854" tIns="146284" rIns="182854" bIns="146284" rtlCol="0">
            <a:spAutoFit/>
          </a:bodyPr>
          <a:lstStyle/>
          <a:p>
            <a:pPr marL="0" marR="0" lvl="0" indent="0" defTabSz="896098" eaLnBrk="1" fontAlgn="auto" latinLnBrk="0" hangingPunct="1">
              <a:lnSpc>
                <a:spcPts val="2018"/>
              </a:lnSpc>
              <a:spcBef>
                <a:spcPts val="1153"/>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Segoe UI" charset="0"/>
                <a:ea typeface="Segoe UI" charset="0"/>
                <a:cs typeface="Segoe UI" charset="0"/>
              </a:rPr>
              <a:t>SSO from the desktop to cloud and on-premises applications with no VPN</a:t>
            </a:r>
          </a:p>
        </p:txBody>
      </p:sp>
      <p:sp>
        <p:nvSpPr>
          <p:cNvPr id="212" name="TextBox 211"/>
          <p:cNvSpPr txBox="1"/>
          <p:nvPr/>
        </p:nvSpPr>
        <p:spPr>
          <a:xfrm>
            <a:off x="697931" y="5810909"/>
            <a:ext cx="2970441" cy="551906"/>
          </a:xfrm>
          <a:prstGeom prst="rect">
            <a:avLst/>
          </a:prstGeom>
          <a:noFill/>
        </p:spPr>
        <p:txBody>
          <a:bodyPr wrap="none" lIns="182854" tIns="146284" rIns="182854" bIns="146284" rtlCol="0">
            <a:spAutoFit/>
          </a:bodyPr>
          <a:lstStyle/>
          <a:p>
            <a:pPr marL="0" marR="0" lvl="0" indent="0" defTabSz="896098" eaLnBrk="1" fontAlgn="auto" latinLnBrk="0" hangingPunct="1">
              <a:lnSpc>
                <a:spcPts val="2018"/>
              </a:lnSpc>
              <a:spcBef>
                <a:spcPts val="1153"/>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Segoe UI" charset="0"/>
                <a:ea typeface="Segoe UI" charset="0"/>
                <a:cs typeface="Segoe UI" charset="0"/>
              </a:rPr>
              <a:t>Support for hybrid environments</a:t>
            </a:r>
          </a:p>
        </p:txBody>
      </p:sp>
      <p:sp>
        <p:nvSpPr>
          <p:cNvPr id="211" name="TextBox 210"/>
          <p:cNvSpPr txBox="1"/>
          <p:nvPr/>
        </p:nvSpPr>
        <p:spPr>
          <a:xfrm>
            <a:off x="692461" y="5386906"/>
            <a:ext cx="3839193" cy="510869"/>
          </a:xfrm>
          <a:prstGeom prst="rect">
            <a:avLst/>
          </a:prstGeom>
          <a:noFill/>
        </p:spPr>
        <p:txBody>
          <a:bodyPr wrap="square" lIns="182854" tIns="146284" rIns="182854" bIns="146284" rtlCol="0">
            <a:spAutoFit/>
          </a:bodyPr>
          <a:lstStyle/>
          <a:p>
            <a:pPr marL="0" marR="0" lvl="0" indent="0" defTabSz="896098"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Segoe UI" charset="0"/>
                <a:ea typeface="Segoe UI" charset="0"/>
                <a:cs typeface="Segoe UI" charset="0"/>
              </a:rPr>
              <a:t>MDM auto-enrollment</a:t>
            </a:r>
          </a:p>
        </p:txBody>
      </p:sp>
      <p:sp>
        <p:nvSpPr>
          <p:cNvPr id="15" name="Title 14"/>
          <p:cNvSpPr>
            <a:spLocks noGrp="1"/>
          </p:cNvSpPr>
          <p:nvPr>
            <p:ph type="title"/>
          </p:nvPr>
        </p:nvSpPr>
        <p:spPr>
          <a:xfrm>
            <a:off x="269240" y="913811"/>
            <a:ext cx="5545697" cy="2060968"/>
          </a:xfrm>
        </p:spPr>
        <p:txBody>
          <a:bodyPr/>
          <a:lstStyle/>
          <a:p>
            <a:r>
              <a:rPr lang="en-US" sz="4000" dirty="0"/>
              <a:t>Enabling anytime,</a:t>
            </a:r>
            <a:br>
              <a:rPr lang="en-US" sz="4000" dirty="0"/>
            </a:br>
            <a:r>
              <a:rPr lang="en-US" sz="4000" dirty="0"/>
              <a:t>anywhere productivity: </a:t>
            </a:r>
            <a:br>
              <a:rPr lang="en-US" sz="4000" dirty="0"/>
            </a:br>
            <a:r>
              <a:rPr lang="en-US" sz="4000" dirty="0"/>
              <a:t>Azure Active Directory Join for Windows 10</a:t>
            </a:r>
          </a:p>
        </p:txBody>
      </p:sp>
      <p:grpSp>
        <p:nvGrpSpPr>
          <p:cNvPr id="176" name="Group 175"/>
          <p:cNvGrpSpPr/>
          <p:nvPr/>
        </p:nvGrpSpPr>
        <p:grpSpPr>
          <a:xfrm>
            <a:off x="8463919" y="1936289"/>
            <a:ext cx="307630" cy="307524"/>
            <a:chOff x="1477963" y="-1187450"/>
            <a:chExt cx="9232900" cy="9229725"/>
          </a:xfrm>
          <a:solidFill>
            <a:schemeClr val="accent1"/>
          </a:solidFill>
        </p:grpSpPr>
        <p:sp>
          <p:nvSpPr>
            <p:cNvPr id="177"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79" name="Freeform 43"/>
          <p:cNvSpPr>
            <a:spLocks noEditPoints="1"/>
          </p:cNvSpPr>
          <p:nvPr/>
        </p:nvSpPr>
        <p:spPr bwMode="auto">
          <a:xfrm>
            <a:off x="9199479" y="1683247"/>
            <a:ext cx="714560" cy="714928"/>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endParaRPr>
          </a:p>
        </p:txBody>
      </p:sp>
      <p:grpSp>
        <p:nvGrpSpPr>
          <p:cNvPr id="181" name="Group 180"/>
          <p:cNvGrpSpPr/>
          <p:nvPr/>
        </p:nvGrpSpPr>
        <p:grpSpPr>
          <a:xfrm>
            <a:off x="8751958" y="2819503"/>
            <a:ext cx="951591" cy="117077"/>
            <a:chOff x="2909888" y="4765676"/>
            <a:chExt cx="1109662" cy="136525"/>
          </a:xfrm>
          <a:solidFill>
            <a:schemeClr val="accent1"/>
          </a:solidFill>
        </p:grpSpPr>
        <p:sp>
          <p:nvSpPr>
            <p:cNvPr id="182" name="Freeform 35"/>
            <p:cNvSpPr>
              <a:spLocks/>
            </p:cNvSpPr>
            <p:nvPr/>
          </p:nvSpPr>
          <p:spPr bwMode="auto">
            <a:xfrm>
              <a:off x="2909888" y="4773613"/>
              <a:ext cx="120650" cy="125413"/>
            </a:xfrm>
            <a:custGeom>
              <a:avLst/>
              <a:gdLst>
                <a:gd name="T0" fmla="*/ 18 w 32"/>
                <a:gd name="T1" fmla="*/ 22 h 31"/>
                <a:gd name="T2" fmla="*/ 16 w 32"/>
                <a:gd name="T3" fmla="*/ 25 h 31"/>
                <a:gd name="T4" fmla="*/ 16 w 32"/>
                <a:gd name="T5" fmla="*/ 25 h 31"/>
                <a:gd name="T6" fmla="*/ 15 w 32"/>
                <a:gd name="T7" fmla="*/ 22 h 31"/>
                <a:gd name="T8" fmla="*/ 5 w 32"/>
                <a:gd name="T9" fmla="*/ 0 h 31"/>
                <a:gd name="T10" fmla="*/ 0 w 32"/>
                <a:gd name="T11" fmla="*/ 0 h 31"/>
                <a:gd name="T12" fmla="*/ 0 w 32"/>
                <a:gd name="T13" fmla="*/ 31 h 31"/>
                <a:gd name="T14" fmla="*/ 4 w 32"/>
                <a:gd name="T15" fmla="*/ 31 h 31"/>
                <a:gd name="T16" fmla="*/ 4 w 32"/>
                <a:gd name="T17" fmla="*/ 10 h 31"/>
                <a:gd name="T18" fmla="*/ 4 w 32"/>
                <a:gd name="T19" fmla="*/ 4 h 31"/>
                <a:gd name="T20" fmla="*/ 4 w 32"/>
                <a:gd name="T21" fmla="*/ 4 h 31"/>
                <a:gd name="T22" fmla="*/ 5 w 32"/>
                <a:gd name="T23" fmla="*/ 7 h 31"/>
                <a:gd name="T24" fmla="*/ 15 w 32"/>
                <a:gd name="T25" fmla="*/ 31 h 31"/>
                <a:gd name="T26" fmla="*/ 17 w 32"/>
                <a:gd name="T27" fmla="*/ 31 h 31"/>
                <a:gd name="T28" fmla="*/ 28 w 32"/>
                <a:gd name="T29" fmla="*/ 7 h 31"/>
                <a:gd name="T30" fmla="*/ 28 w 32"/>
                <a:gd name="T31" fmla="*/ 4 h 31"/>
                <a:gd name="T32" fmla="*/ 29 w 32"/>
                <a:gd name="T33" fmla="*/ 4 h 31"/>
                <a:gd name="T34" fmla="*/ 28 w 32"/>
                <a:gd name="T35" fmla="*/ 10 h 31"/>
                <a:gd name="T36" fmla="*/ 28 w 32"/>
                <a:gd name="T37" fmla="*/ 31 h 31"/>
                <a:gd name="T38" fmla="*/ 32 w 32"/>
                <a:gd name="T39" fmla="*/ 31 h 31"/>
                <a:gd name="T40" fmla="*/ 32 w 32"/>
                <a:gd name="T41" fmla="*/ 0 h 31"/>
                <a:gd name="T42" fmla="*/ 27 w 32"/>
                <a:gd name="T43" fmla="*/ 0 h 31"/>
                <a:gd name="T44" fmla="*/ 18 w 32"/>
                <a:gd name="T4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18" y="22"/>
                  </a:moveTo>
                  <a:cubicBezTo>
                    <a:pt x="17" y="22"/>
                    <a:pt x="17" y="23"/>
                    <a:pt x="16" y="25"/>
                  </a:cubicBezTo>
                  <a:cubicBezTo>
                    <a:pt x="16" y="25"/>
                    <a:pt x="16" y="25"/>
                    <a:pt x="16" y="25"/>
                  </a:cubicBezTo>
                  <a:cubicBezTo>
                    <a:pt x="16" y="25"/>
                    <a:pt x="15" y="23"/>
                    <a:pt x="15" y="22"/>
                  </a:cubicBezTo>
                  <a:cubicBezTo>
                    <a:pt x="5" y="0"/>
                    <a:pt x="5" y="0"/>
                    <a:pt x="5" y="0"/>
                  </a:cubicBezTo>
                  <a:cubicBezTo>
                    <a:pt x="0" y="0"/>
                    <a:pt x="0" y="0"/>
                    <a:pt x="0" y="0"/>
                  </a:cubicBezTo>
                  <a:cubicBezTo>
                    <a:pt x="0" y="31"/>
                    <a:pt x="0" y="31"/>
                    <a:pt x="0" y="31"/>
                  </a:cubicBezTo>
                  <a:cubicBezTo>
                    <a:pt x="4" y="31"/>
                    <a:pt x="4" y="31"/>
                    <a:pt x="4" y="31"/>
                  </a:cubicBezTo>
                  <a:cubicBezTo>
                    <a:pt x="4" y="10"/>
                    <a:pt x="4" y="10"/>
                    <a:pt x="4" y="10"/>
                  </a:cubicBezTo>
                  <a:cubicBezTo>
                    <a:pt x="4" y="8"/>
                    <a:pt x="4" y="6"/>
                    <a:pt x="4" y="4"/>
                  </a:cubicBezTo>
                  <a:cubicBezTo>
                    <a:pt x="4" y="4"/>
                    <a:pt x="4" y="4"/>
                    <a:pt x="4" y="4"/>
                  </a:cubicBezTo>
                  <a:cubicBezTo>
                    <a:pt x="4" y="6"/>
                    <a:pt x="4" y="7"/>
                    <a:pt x="5" y="7"/>
                  </a:cubicBezTo>
                  <a:cubicBezTo>
                    <a:pt x="15" y="31"/>
                    <a:pt x="15" y="31"/>
                    <a:pt x="15" y="31"/>
                  </a:cubicBezTo>
                  <a:cubicBezTo>
                    <a:pt x="17" y="31"/>
                    <a:pt x="17" y="31"/>
                    <a:pt x="17" y="31"/>
                  </a:cubicBezTo>
                  <a:cubicBezTo>
                    <a:pt x="28" y="7"/>
                    <a:pt x="28" y="7"/>
                    <a:pt x="28" y="7"/>
                  </a:cubicBezTo>
                  <a:cubicBezTo>
                    <a:pt x="28" y="7"/>
                    <a:pt x="28" y="6"/>
                    <a:pt x="28" y="4"/>
                  </a:cubicBezTo>
                  <a:cubicBezTo>
                    <a:pt x="29" y="4"/>
                    <a:pt x="29" y="4"/>
                    <a:pt x="29" y="4"/>
                  </a:cubicBezTo>
                  <a:cubicBezTo>
                    <a:pt x="28" y="7"/>
                    <a:pt x="28" y="9"/>
                    <a:pt x="28" y="10"/>
                  </a:cubicBezTo>
                  <a:cubicBezTo>
                    <a:pt x="28" y="31"/>
                    <a:pt x="28" y="31"/>
                    <a:pt x="28" y="31"/>
                  </a:cubicBezTo>
                  <a:cubicBezTo>
                    <a:pt x="32" y="31"/>
                    <a:pt x="32" y="31"/>
                    <a:pt x="32" y="31"/>
                  </a:cubicBezTo>
                  <a:cubicBezTo>
                    <a:pt x="32" y="0"/>
                    <a:pt x="32" y="0"/>
                    <a:pt x="32" y="0"/>
                  </a:cubicBezTo>
                  <a:cubicBezTo>
                    <a:pt x="27" y="0"/>
                    <a:pt x="27" y="0"/>
                    <a:pt x="27" y="0"/>
                  </a:cubicBezTo>
                  <a:lnTo>
                    <a:pt x="1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Rectangle 36"/>
            <p:cNvSpPr>
              <a:spLocks noChangeArrowheads="1"/>
            </p:cNvSpPr>
            <p:nvPr/>
          </p:nvSpPr>
          <p:spPr bwMode="auto">
            <a:xfrm>
              <a:off x="3052763" y="4810126"/>
              <a:ext cx="15875"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5" name="Freeform 37"/>
            <p:cNvSpPr>
              <a:spLocks/>
            </p:cNvSpPr>
            <p:nvPr/>
          </p:nvSpPr>
          <p:spPr bwMode="auto">
            <a:xfrm>
              <a:off x="3052763" y="4768851"/>
              <a:ext cx="15875" cy="15875"/>
            </a:xfrm>
            <a:custGeom>
              <a:avLst/>
              <a:gdLst>
                <a:gd name="T0" fmla="*/ 2 w 4"/>
                <a:gd name="T1" fmla="*/ 0 h 4"/>
                <a:gd name="T2" fmla="*/ 0 w 4"/>
                <a:gd name="T3" fmla="*/ 0 h 4"/>
                <a:gd name="T4" fmla="*/ 0 w 4"/>
                <a:gd name="T5" fmla="*/ 2 h 4"/>
                <a:gd name="T6" fmla="*/ 0 w 4"/>
                <a:gd name="T7" fmla="*/ 4 h 4"/>
                <a:gd name="T8" fmla="*/ 2 w 4"/>
                <a:gd name="T9" fmla="*/ 4 h 4"/>
                <a:gd name="T10" fmla="*/ 4 w 4"/>
                <a:gd name="T11" fmla="*/ 4 h 4"/>
                <a:gd name="T12" fmla="*/ 4 w 4"/>
                <a:gd name="T13" fmla="*/ 2 h 4"/>
                <a:gd name="T14" fmla="*/ 4 w 4"/>
                <a:gd name="T15" fmla="*/ 0 h 4"/>
                <a:gd name="T16" fmla="*/ 2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0"/>
                  </a:moveTo>
                  <a:cubicBezTo>
                    <a:pt x="1" y="0"/>
                    <a:pt x="1" y="0"/>
                    <a:pt x="0" y="0"/>
                  </a:cubicBezTo>
                  <a:cubicBezTo>
                    <a:pt x="0" y="1"/>
                    <a:pt x="0" y="1"/>
                    <a:pt x="0" y="2"/>
                  </a:cubicBezTo>
                  <a:cubicBezTo>
                    <a:pt x="0" y="3"/>
                    <a:pt x="0" y="3"/>
                    <a:pt x="0" y="4"/>
                  </a:cubicBezTo>
                  <a:cubicBezTo>
                    <a:pt x="1" y="4"/>
                    <a:pt x="1" y="4"/>
                    <a:pt x="2" y="4"/>
                  </a:cubicBezTo>
                  <a:cubicBezTo>
                    <a:pt x="3" y="4"/>
                    <a:pt x="3" y="4"/>
                    <a:pt x="4" y="4"/>
                  </a:cubicBezTo>
                  <a:cubicBezTo>
                    <a:pt x="4" y="3"/>
                    <a:pt x="4" y="3"/>
                    <a:pt x="4" y="2"/>
                  </a:cubicBezTo>
                  <a:cubicBezTo>
                    <a:pt x="4" y="1"/>
                    <a:pt x="4" y="1"/>
                    <a:pt x="4"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6" name="Freeform 38"/>
            <p:cNvSpPr>
              <a:spLocks/>
            </p:cNvSpPr>
            <p:nvPr/>
          </p:nvSpPr>
          <p:spPr bwMode="auto">
            <a:xfrm>
              <a:off x="3082925" y="4805363"/>
              <a:ext cx="65087" cy="96838"/>
            </a:xfrm>
            <a:custGeom>
              <a:avLst/>
              <a:gdLst>
                <a:gd name="T0" fmla="*/ 3 w 17"/>
                <a:gd name="T1" fmla="*/ 4 h 24"/>
                <a:gd name="T2" fmla="*/ 0 w 17"/>
                <a:gd name="T3" fmla="*/ 13 h 24"/>
                <a:gd name="T4" fmla="*/ 1 w 17"/>
                <a:gd name="T5" fmla="*/ 18 h 24"/>
                <a:gd name="T6" fmla="*/ 5 w 17"/>
                <a:gd name="T7" fmla="*/ 22 h 24"/>
                <a:gd name="T8" fmla="*/ 11 w 17"/>
                <a:gd name="T9" fmla="*/ 24 h 24"/>
                <a:gd name="T10" fmla="*/ 17 w 17"/>
                <a:gd name="T11" fmla="*/ 22 h 24"/>
                <a:gd name="T12" fmla="*/ 17 w 17"/>
                <a:gd name="T13" fmla="*/ 19 h 24"/>
                <a:gd name="T14" fmla="*/ 11 w 17"/>
                <a:gd name="T15" fmla="*/ 21 h 24"/>
                <a:gd name="T16" fmla="*/ 6 w 17"/>
                <a:gd name="T17" fmla="*/ 18 h 24"/>
                <a:gd name="T18" fmla="*/ 4 w 17"/>
                <a:gd name="T19" fmla="*/ 12 h 24"/>
                <a:gd name="T20" fmla="*/ 6 w 17"/>
                <a:gd name="T21" fmla="*/ 6 h 24"/>
                <a:gd name="T22" fmla="*/ 11 w 17"/>
                <a:gd name="T23" fmla="*/ 3 h 24"/>
                <a:gd name="T24" fmla="*/ 17 w 17"/>
                <a:gd name="T25" fmla="*/ 5 h 24"/>
                <a:gd name="T26" fmla="*/ 17 w 17"/>
                <a:gd name="T27" fmla="*/ 2 h 24"/>
                <a:gd name="T28" fmla="*/ 12 w 17"/>
                <a:gd name="T29" fmla="*/ 0 h 24"/>
                <a:gd name="T30" fmla="*/ 3 w 17"/>
                <a:gd name="T3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4">
                  <a:moveTo>
                    <a:pt x="3" y="4"/>
                  </a:moveTo>
                  <a:cubicBezTo>
                    <a:pt x="1" y="6"/>
                    <a:pt x="0" y="9"/>
                    <a:pt x="0" y="13"/>
                  </a:cubicBezTo>
                  <a:cubicBezTo>
                    <a:pt x="0" y="15"/>
                    <a:pt x="1" y="17"/>
                    <a:pt x="1" y="18"/>
                  </a:cubicBezTo>
                  <a:cubicBezTo>
                    <a:pt x="2" y="20"/>
                    <a:pt x="4" y="21"/>
                    <a:pt x="5" y="22"/>
                  </a:cubicBezTo>
                  <a:cubicBezTo>
                    <a:pt x="7" y="23"/>
                    <a:pt x="9" y="24"/>
                    <a:pt x="11" y="24"/>
                  </a:cubicBezTo>
                  <a:cubicBezTo>
                    <a:pt x="13" y="24"/>
                    <a:pt x="15" y="23"/>
                    <a:pt x="17" y="22"/>
                  </a:cubicBezTo>
                  <a:cubicBezTo>
                    <a:pt x="17" y="19"/>
                    <a:pt x="17" y="19"/>
                    <a:pt x="17" y="19"/>
                  </a:cubicBezTo>
                  <a:cubicBezTo>
                    <a:pt x="15" y="20"/>
                    <a:pt x="13" y="21"/>
                    <a:pt x="11" y="21"/>
                  </a:cubicBezTo>
                  <a:cubicBezTo>
                    <a:pt x="9" y="21"/>
                    <a:pt x="7" y="20"/>
                    <a:pt x="6" y="18"/>
                  </a:cubicBezTo>
                  <a:cubicBezTo>
                    <a:pt x="4" y="17"/>
                    <a:pt x="4" y="15"/>
                    <a:pt x="4" y="12"/>
                  </a:cubicBezTo>
                  <a:cubicBezTo>
                    <a:pt x="4" y="10"/>
                    <a:pt x="4" y="8"/>
                    <a:pt x="6" y="6"/>
                  </a:cubicBezTo>
                  <a:cubicBezTo>
                    <a:pt x="7" y="4"/>
                    <a:pt x="9" y="3"/>
                    <a:pt x="11" y="3"/>
                  </a:cubicBezTo>
                  <a:cubicBezTo>
                    <a:pt x="13" y="3"/>
                    <a:pt x="15" y="4"/>
                    <a:pt x="17" y="5"/>
                  </a:cubicBezTo>
                  <a:cubicBezTo>
                    <a:pt x="17" y="2"/>
                    <a:pt x="17" y="2"/>
                    <a:pt x="17" y="2"/>
                  </a:cubicBezTo>
                  <a:cubicBezTo>
                    <a:pt x="15" y="1"/>
                    <a:pt x="14" y="0"/>
                    <a:pt x="12" y="0"/>
                  </a:cubicBezTo>
                  <a:cubicBezTo>
                    <a:pt x="8" y="0"/>
                    <a:pt x="5" y="2"/>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39"/>
            <p:cNvSpPr>
              <a:spLocks/>
            </p:cNvSpPr>
            <p:nvPr/>
          </p:nvSpPr>
          <p:spPr bwMode="auto">
            <a:xfrm>
              <a:off x="3163888" y="4810126"/>
              <a:ext cx="41275" cy="88900"/>
            </a:xfrm>
            <a:custGeom>
              <a:avLst/>
              <a:gdLst>
                <a:gd name="T0" fmla="*/ 6 w 11"/>
                <a:gd name="T1" fmla="*/ 1 h 22"/>
                <a:gd name="T2" fmla="*/ 3 w 11"/>
                <a:gd name="T3" fmla="*/ 5 h 22"/>
                <a:gd name="T4" fmla="*/ 3 w 11"/>
                <a:gd name="T5" fmla="*/ 5 h 22"/>
                <a:gd name="T6" fmla="*/ 3 w 11"/>
                <a:gd name="T7" fmla="*/ 0 h 22"/>
                <a:gd name="T8" fmla="*/ 0 w 11"/>
                <a:gd name="T9" fmla="*/ 0 h 22"/>
                <a:gd name="T10" fmla="*/ 0 w 11"/>
                <a:gd name="T11" fmla="*/ 22 h 22"/>
                <a:gd name="T12" fmla="*/ 3 w 11"/>
                <a:gd name="T13" fmla="*/ 22 h 22"/>
                <a:gd name="T14" fmla="*/ 3 w 11"/>
                <a:gd name="T15" fmla="*/ 11 h 22"/>
                <a:gd name="T16" fmla="*/ 5 w 11"/>
                <a:gd name="T17" fmla="*/ 5 h 22"/>
                <a:gd name="T18" fmla="*/ 9 w 11"/>
                <a:gd name="T19" fmla="*/ 3 h 22"/>
                <a:gd name="T20" fmla="*/ 11 w 11"/>
                <a:gd name="T21" fmla="*/ 4 h 22"/>
                <a:gd name="T22" fmla="*/ 11 w 11"/>
                <a:gd name="T23" fmla="*/ 0 h 22"/>
                <a:gd name="T24" fmla="*/ 9 w 11"/>
                <a:gd name="T25" fmla="*/ 0 h 22"/>
                <a:gd name="T26" fmla="*/ 6 w 11"/>
                <a:gd name="T2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2">
                  <a:moveTo>
                    <a:pt x="6" y="1"/>
                  </a:moveTo>
                  <a:cubicBezTo>
                    <a:pt x="5" y="2"/>
                    <a:pt x="4" y="3"/>
                    <a:pt x="3" y="5"/>
                  </a:cubicBezTo>
                  <a:cubicBezTo>
                    <a:pt x="3" y="5"/>
                    <a:pt x="3" y="5"/>
                    <a:pt x="3" y="5"/>
                  </a:cubicBezTo>
                  <a:cubicBezTo>
                    <a:pt x="3" y="0"/>
                    <a:pt x="3" y="0"/>
                    <a:pt x="3" y="0"/>
                  </a:cubicBezTo>
                  <a:cubicBezTo>
                    <a:pt x="0" y="0"/>
                    <a:pt x="0" y="0"/>
                    <a:pt x="0" y="0"/>
                  </a:cubicBezTo>
                  <a:cubicBezTo>
                    <a:pt x="0" y="22"/>
                    <a:pt x="0" y="22"/>
                    <a:pt x="0" y="22"/>
                  </a:cubicBezTo>
                  <a:cubicBezTo>
                    <a:pt x="3" y="22"/>
                    <a:pt x="3" y="22"/>
                    <a:pt x="3" y="22"/>
                  </a:cubicBezTo>
                  <a:cubicBezTo>
                    <a:pt x="3" y="11"/>
                    <a:pt x="3" y="11"/>
                    <a:pt x="3" y="11"/>
                  </a:cubicBezTo>
                  <a:cubicBezTo>
                    <a:pt x="3" y="8"/>
                    <a:pt x="4" y="7"/>
                    <a:pt x="5" y="5"/>
                  </a:cubicBezTo>
                  <a:cubicBezTo>
                    <a:pt x="6" y="4"/>
                    <a:pt x="7" y="3"/>
                    <a:pt x="9" y="3"/>
                  </a:cubicBezTo>
                  <a:cubicBezTo>
                    <a:pt x="10" y="3"/>
                    <a:pt x="11" y="3"/>
                    <a:pt x="11" y="4"/>
                  </a:cubicBezTo>
                  <a:cubicBezTo>
                    <a:pt x="11" y="0"/>
                    <a:pt x="11" y="0"/>
                    <a:pt x="11" y="0"/>
                  </a:cubicBezTo>
                  <a:cubicBezTo>
                    <a:pt x="11" y="0"/>
                    <a:pt x="10" y="0"/>
                    <a:pt x="9" y="0"/>
                  </a:cubicBezTo>
                  <a:cubicBezTo>
                    <a:pt x="8" y="0"/>
                    <a:pt x="7" y="0"/>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4" name="Freeform 40"/>
            <p:cNvSpPr>
              <a:spLocks noEditPoints="1"/>
            </p:cNvSpPr>
            <p:nvPr/>
          </p:nvSpPr>
          <p:spPr bwMode="auto">
            <a:xfrm>
              <a:off x="3208338" y="4805363"/>
              <a:ext cx="79375" cy="96838"/>
            </a:xfrm>
            <a:custGeom>
              <a:avLst/>
              <a:gdLst>
                <a:gd name="T0" fmla="*/ 11 w 21"/>
                <a:gd name="T1" fmla="*/ 0 h 24"/>
                <a:gd name="T2" fmla="*/ 3 w 21"/>
                <a:gd name="T3" fmla="*/ 4 h 24"/>
                <a:gd name="T4" fmla="*/ 0 w 21"/>
                <a:gd name="T5" fmla="*/ 12 h 24"/>
                <a:gd name="T6" fmla="*/ 3 w 21"/>
                <a:gd name="T7" fmla="*/ 20 h 24"/>
                <a:gd name="T8" fmla="*/ 10 w 21"/>
                <a:gd name="T9" fmla="*/ 24 h 24"/>
                <a:gd name="T10" fmla="*/ 19 w 21"/>
                <a:gd name="T11" fmla="*/ 20 h 24"/>
                <a:gd name="T12" fmla="*/ 21 w 21"/>
                <a:gd name="T13" fmla="*/ 12 h 24"/>
                <a:gd name="T14" fmla="*/ 19 w 21"/>
                <a:gd name="T15" fmla="*/ 4 h 24"/>
                <a:gd name="T16" fmla="*/ 11 w 21"/>
                <a:gd name="T17" fmla="*/ 0 h 24"/>
                <a:gd name="T18" fmla="*/ 16 w 21"/>
                <a:gd name="T19" fmla="*/ 18 h 24"/>
                <a:gd name="T20" fmla="*/ 11 w 21"/>
                <a:gd name="T21" fmla="*/ 21 h 24"/>
                <a:gd name="T22" fmla="*/ 5 w 21"/>
                <a:gd name="T23" fmla="*/ 18 h 24"/>
                <a:gd name="T24" fmla="*/ 3 w 21"/>
                <a:gd name="T25" fmla="*/ 12 h 24"/>
                <a:gd name="T26" fmla="*/ 5 w 21"/>
                <a:gd name="T27" fmla="*/ 6 h 24"/>
                <a:gd name="T28" fmla="*/ 11 w 21"/>
                <a:gd name="T29" fmla="*/ 3 h 24"/>
                <a:gd name="T30" fmla="*/ 16 w 21"/>
                <a:gd name="T31" fmla="*/ 6 h 24"/>
                <a:gd name="T32" fmla="*/ 18 w 21"/>
                <a:gd name="T33" fmla="*/ 12 h 24"/>
                <a:gd name="T34" fmla="*/ 16 w 21"/>
                <a:gd name="T3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4">
                  <a:moveTo>
                    <a:pt x="11" y="0"/>
                  </a:moveTo>
                  <a:cubicBezTo>
                    <a:pt x="8" y="0"/>
                    <a:pt x="5" y="2"/>
                    <a:pt x="3" y="4"/>
                  </a:cubicBezTo>
                  <a:cubicBezTo>
                    <a:pt x="1" y="6"/>
                    <a:pt x="0" y="9"/>
                    <a:pt x="0" y="12"/>
                  </a:cubicBezTo>
                  <a:cubicBezTo>
                    <a:pt x="0" y="16"/>
                    <a:pt x="1" y="18"/>
                    <a:pt x="3" y="20"/>
                  </a:cubicBezTo>
                  <a:cubicBezTo>
                    <a:pt x="5" y="23"/>
                    <a:pt x="7" y="24"/>
                    <a:pt x="10" y="24"/>
                  </a:cubicBezTo>
                  <a:cubicBezTo>
                    <a:pt x="14" y="24"/>
                    <a:pt x="17" y="23"/>
                    <a:pt x="19" y="20"/>
                  </a:cubicBezTo>
                  <a:cubicBezTo>
                    <a:pt x="20" y="18"/>
                    <a:pt x="21" y="15"/>
                    <a:pt x="21" y="12"/>
                  </a:cubicBezTo>
                  <a:cubicBezTo>
                    <a:pt x="21" y="8"/>
                    <a:pt x="21" y="6"/>
                    <a:pt x="19" y="4"/>
                  </a:cubicBezTo>
                  <a:cubicBezTo>
                    <a:pt x="17" y="1"/>
                    <a:pt x="14" y="0"/>
                    <a:pt x="11" y="0"/>
                  </a:cubicBezTo>
                  <a:close/>
                  <a:moveTo>
                    <a:pt x="16" y="18"/>
                  </a:moveTo>
                  <a:cubicBezTo>
                    <a:pt x="15" y="20"/>
                    <a:pt x="13" y="21"/>
                    <a:pt x="11" y="21"/>
                  </a:cubicBezTo>
                  <a:cubicBezTo>
                    <a:pt x="9" y="21"/>
                    <a:pt x="7" y="20"/>
                    <a:pt x="5" y="18"/>
                  </a:cubicBezTo>
                  <a:cubicBezTo>
                    <a:pt x="4" y="17"/>
                    <a:pt x="3" y="15"/>
                    <a:pt x="3" y="12"/>
                  </a:cubicBezTo>
                  <a:cubicBezTo>
                    <a:pt x="3" y="9"/>
                    <a:pt x="4" y="7"/>
                    <a:pt x="5" y="6"/>
                  </a:cubicBezTo>
                  <a:cubicBezTo>
                    <a:pt x="7" y="4"/>
                    <a:pt x="8" y="3"/>
                    <a:pt x="11" y="3"/>
                  </a:cubicBezTo>
                  <a:cubicBezTo>
                    <a:pt x="13" y="3"/>
                    <a:pt x="15" y="4"/>
                    <a:pt x="16" y="6"/>
                  </a:cubicBezTo>
                  <a:cubicBezTo>
                    <a:pt x="17" y="7"/>
                    <a:pt x="18" y="9"/>
                    <a:pt x="18" y="12"/>
                  </a:cubicBezTo>
                  <a:cubicBezTo>
                    <a:pt x="18" y="15"/>
                    <a:pt x="17" y="17"/>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Freeform 41"/>
            <p:cNvSpPr>
              <a:spLocks/>
            </p:cNvSpPr>
            <p:nvPr/>
          </p:nvSpPr>
          <p:spPr bwMode="auto">
            <a:xfrm>
              <a:off x="3300413" y="4805363"/>
              <a:ext cx="52387" cy="96838"/>
            </a:xfrm>
            <a:custGeom>
              <a:avLst/>
              <a:gdLst>
                <a:gd name="T0" fmla="*/ 8 w 14"/>
                <a:gd name="T1" fmla="*/ 11 h 24"/>
                <a:gd name="T2" fmla="*/ 5 w 14"/>
                <a:gd name="T3" fmla="*/ 9 h 24"/>
                <a:gd name="T4" fmla="*/ 4 w 14"/>
                <a:gd name="T5" fmla="*/ 7 h 24"/>
                <a:gd name="T6" fmla="*/ 5 w 14"/>
                <a:gd name="T7" fmla="*/ 4 h 24"/>
                <a:gd name="T8" fmla="*/ 8 w 14"/>
                <a:gd name="T9" fmla="*/ 3 h 24"/>
                <a:gd name="T10" fmla="*/ 13 w 14"/>
                <a:gd name="T11" fmla="*/ 5 h 24"/>
                <a:gd name="T12" fmla="*/ 13 w 14"/>
                <a:gd name="T13" fmla="*/ 1 h 24"/>
                <a:gd name="T14" fmla="*/ 8 w 14"/>
                <a:gd name="T15" fmla="*/ 0 h 24"/>
                <a:gd name="T16" fmla="*/ 3 w 14"/>
                <a:gd name="T17" fmla="*/ 2 h 24"/>
                <a:gd name="T18" fmla="*/ 0 w 14"/>
                <a:gd name="T19" fmla="*/ 7 h 24"/>
                <a:gd name="T20" fmla="*/ 2 w 14"/>
                <a:gd name="T21" fmla="*/ 11 h 24"/>
                <a:gd name="T22" fmla="*/ 6 w 14"/>
                <a:gd name="T23" fmla="*/ 13 h 24"/>
                <a:gd name="T24" fmla="*/ 9 w 14"/>
                <a:gd name="T25" fmla="*/ 15 h 24"/>
                <a:gd name="T26" fmla="*/ 10 w 14"/>
                <a:gd name="T27" fmla="*/ 18 h 24"/>
                <a:gd name="T28" fmla="*/ 6 w 14"/>
                <a:gd name="T29" fmla="*/ 21 h 24"/>
                <a:gd name="T30" fmla="*/ 0 w 14"/>
                <a:gd name="T31" fmla="*/ 18 h 24"/>
                <a:gd name="T32" fmla="*/ 0 w 14"/>
                <a:gd name="T33" fmla="*/ 22 h 24"/>
                <a:gd name="T34" fmla="*/ 6 w 14"/>
                <a:gd name="T35" fmla="*/ 24 h 24"/>
                <a:gd name="T36" fmla="*/ 12 w 14"/>
                <a:gd name="T37" fmla="*/ 22 h 24"/>
                <a:gd name="T38" fmla="*/ 14 w 14"/>
                <a:gd name="T39" fmla="*/ 17 h 24"/>
                <a:gd name="T40" fmla="*/ 13 w 14"/>
                <a:gd name="T41" fmla="*/ 13 h 24"/>
                <a:gd name="T42" fmla="*/ 8 w 14"/>
                <a:gd name="T43"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4">
                  <a:moveTo>
                    <a:pt x="8" y="11"/>
                  </a:moveTo>
                  <a:cubicBezTo>
                    <a:pt x="6" y="10"/>
                    <a:pt x="5" y="9"/>
                    <a:pt x="5" y="9"/>
                  </a:cubicBezTo>
                  <a:cubicBezTo>
                    <a:pt x="4" y="8"/>
                    <a:pt x="4" y="8"/>
                    <a:pt x="4" y="7"/>
                  </a:cubicBezTo>
                  <a:cubicBezTo>
                    <a:pt x="4" y="6"/>
                    <a:pt x="4" y="5"/>
                    <a:pt x="5" y="4"/>
                  </a:cubicBezTo>
                  <a:cubicBezTo>
                    <a:pt x="6" y="4"/>
                    <a:pt x="7" y="3"/>
                    <a:pt x="8" y="3"/>
                  </a:cubicBezTo>
                  <a:cubicBezTo>
                    <a:pt x="10" y="3"/>
                    <a:pt x="11" y="4"/>
                    <a:pt x="13" y="5"/>
                  </a:cubicBezTo>
                  <a:cubicBezTo>
                    <a:pt x="13" y="1"/>
                    <a:pt x="13" y="1"/>
                    <a:pt x="13" y="1"/>
                  </a:cubicBezTo>
                  <a:cubicBezTo>
                    <a:pt x="11" y="1"/>
                    <a:pt x="10" y="0"/>
                    <a:pt x="8" y="0"/>
                  </a:cubicBezTo>
                  <a:cubicBezTo>
                    <a:pt x="6" y="0"/>
                    <a:pt x="4" y="1"/>
                    <a:pt x="3" y="2"/>
                  </a:cubicBezTo>
                  <a:cubicBezTo>
                    <a:pt x="1" y="4"/>
                    <a:pt x="0" y="5"/>
                    <a:pt x="0" y="7"/>
                  </a:cubicBezTo>
                  <a:cubicBezTo>
                    <a:pt x="0" y="8"/>
                    <a:pt x="1" y="10"/>
                    <a:pt x="2" y="11"/>
                  </a:cubicBezTo>
                  <a:cubicBezTo>
                    <a:pt x="2" y="12"/>
                    <a:pt x="4" y="13"/>
                    <a:pt x="6" y="13"/>
                  </a:cubicBezTo>
                  <a:cubicBezTo>
                    <a:pt x="8" y="14"/>
                    <a:pt x="9" y="15"/>
                    <a:pt x="9" y="15"/>
                  </a:cubicBezTo>
                  <a:cubicBezTo>
                    <a:pt x="10" y="16"/>
                    <a:pt x="10" y="17"/>
                    <a:pt x="10" y="18"/>
                  </a:cubicBezTo>
                  <a:cubicBezTo>
                    <a:pt x="10" y="20"/>
                    <a:pt x="9" y="21"/>
                    <a:pt x="6" y="21"/>
                  </a:cubicBezTo>
                  <a:cubicBezTo>
                    <a:pt x="4" y="21"/>
                    <a:pt x="2" y="20"/>
                    <a:pt x="0" y="18"/>
                  </a:cubicBezTo>
                  <a:cubicBezTo>
                    <a:pt x="0" y="22"/>
                    <a:pt x="0" y="22"/>
                    <a:pt x="0" y="22"/>
                  </a:cubicBezTo>
                  <a:cubicBezTo>
                    <a:pt x="2" y="23"/>
                    <a:pt x="4" y="24"/>
                    <a:pt x="6" y="24"/>
                  </a:cubicBezTo>
                  <a:cubicBezTo>
                    <a:pt x="8" y="24"/>
                    <a:pt x="10" y="23"/>
                    <a:pt x="12" y="22"/>
                  </a:cubicBezTo>
                  <a:cubicBezTo>
                    <a:pt x="13" y="21"/>
                    <a:pt x="14" y="19"/>
                    <a:pt x="14" y="17"/>
                  </a:cubicBezTo>
                  <a:cubicBezTo>
                    <a:pt x="14" y="16"/>
                    <a:pt x="13" y="14"/>
                    <a:pt x="13" y="13"/>
                  </a:cubicBezTo>
                  <a:cubicBezTo>
                    <a:pt x="12" y="12"/>
                    <a:pt x="10" y="12"/>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42"/>
            <p:cNvSpPr>
              <a:spLocks noEditPoints="1"/>
            </p:cNvSpPr>
            <p:nvPr/>
          </p:nvSpPr>
          <p:spPr bwMode="auto">
            <a:xfrm>
              <a:off x="3360738" y="4805363"/>
              <a:ext cx="82550" cy="96838"/>
            </a:xfrm>
            <a:custGeom>
              <a:avLst/>
              <a:gdLst>
                <a:gd name="T0" fmla="*/ 11 w 22"/>
                <a:gd name="T1" fmla="*/ 0 h 24"/>
                <a:gd name="T2" fmla="*/ 3 w 22"/>
                <a:gd name="T3" fmla="*/ 4 h 24"/>
                <a:gd name="T4" fmla="*/ 0 w 22"/>
                <a:gd name="T5" fmla="*/ 12 h 24"/>
                <a:gd name="T6" fmla="*/ 3 w 22"/>
                <a:gd name="T7" fmla="*/ 20 h 24"/>
                <a:gd name="T8" fmla="*/ 11 w 22"/>
                <a:gd name="T9" fmla="*/ 24 h 24"/>
                <a:gd name="T10" fmla="*/ 19 w 22"/>
                <a:gd name="T11" fmla="*/ 20 h 24"/>
                <a:gd name="T12" fmla="*/ 22 w 22"/>
                <a:gd name="T13" fmla="*/ 12 h 24"/>
                <a:gd name="T14" fmla="*/ 19 w 22"/>
                <a:gd name="T15" fmla="*/ 4 h 24"/>
                <a:gd name="T16" fmla="*/ 11 w 22"/>
                <a:gd name="T17" fmla="*/ 0 h 24"/>
                <a:gd name="T18" fmla="*/ 16 w 22"/>
                <a:gd name="T19" fmla="*/ 18 h 24"/>
                <a:gd name="T20" fmla="*/ 11 w 22"/>
                <a:gd name="T21" fmla="*/ 21 h 24"/>
                <a:gd name="T22" fmla="*/ 6 w 22"/>
                <a:gd name="T23" fmla="*/ 18 h 24"/>
                <a:gd name="T24" fmla="*/ 4 w 22"/>
                <a:gd name="T25" fmla="*/ 12 h 24"/>
                <a:gd name="T26" fmla="*/ 6 w 22"/>
                <a:gd name="T27" fmla="*/ 6 h 24"/>
                <a:gd name="T28" fmla="*/ 11 w 22"/>
                <a:gd name="T29" fmla="*/ 3 h 24"/>
                <a:gd name="T30" fmla="*/ 16 w 22"/>
                <a:gd name="T31" fmla="*/ 6 h 24"/>
                <a:gd name="T32" fmla="*/ 18 w 22"/>
                <a:gd name="T33" fmla="*/ 12 h 24"/>
                <a:gd name="T34" fmla="*/ 16 w 22"/>
                <a:gd name="T3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4">
                  <a:moveTo>
                    <a:pt x="11" y="0"/>
                  </a:moveTo>
                  <a:cubicBezTo>
                    <a:pt x="8" y="0"/>
                    <a:pt x="5" y="2"/>
                    <a:pt x="3" y="4"/>
                  </a:cubicBezTo>
                  <a:cubicBezTo>
                    <a:pt x="1" y="6"/>
                    <a:pt x="0" y="9"/>
                    <a:pt x="0" y="12"/>
                  </a:cubicBezTo>
                  <a:cubicBezTo>
                    <a:pt x="0" y="16"/>
                    <a:pt x="1" y="18"/>
                    <a:pt x="3" y="20"/>
                  </a:cubicBezTo>
                  <a:cubicBezTo>
                    <a:pt x="5" y="23"/>
                    <a:pt x="8" y="24"/>
                    <a:pt x="11" y="24"/>
                  </a:cubicBezTo>
                  <a:cubicBezTo>
                    <a:pt x="14" y="24"/>
                    <a:pt x="17" y="23"/>
                    <a:pt x="19" y="20"/>
                  </a:cubicBezTo>
                  <a:cubicBezTo>
                    <a:pt x="21" y="18"/>
                    <a:pt x="22" y="15"/>
                    <a:pt x="22" y="12"/>
                  </a:cubicBezTo>
                  <a:cubicBezTo>
                    <a:pt x="22" y="8"/>
                    <a:pt x="21" y="6"/>
                    <a:pt x="19" y="4"/>
                  </a:cubicBezTo>
                  <a:cubicBezTo>
                    <a:pt x="17" y="1"/>
                    <a:pt x="15" y="0"/>
                    <a:pt x="11" y="0"/>
                  </a:cubicBezTo>
                  <a:close/>
                  <a:moveTo>
                    <a:pt x="16" y="18"/>
                  </a:moveTo>
                  <a:cubicBezTo>
                    <a:pt x="15" y="20"/>
                    <a:pt x="13" y="21"/>
                    <a:pt x="11" y="21"/>
                  </a:cubicBezTo>
                  <a:cubicBezTo>
                    <a:pt x="9" y="21"/>
                    <a:pt x="7" y="20"/>
                    <a:pt x="6" y="18"/>
                  </a:cubicBezTo>
                  <a:cubicBezTo>
                    <a:pt x="4" y="17"/>
                    <a:pt x="4" y="15"/>
                    <a:pt x="4" y="12"/>
                  </a:cubicBezTo>
                  <a:cubicBezTo>
                    <a:pt x="4" y="9"/>
                    <a:pt x="4" y="7"/>
                    <a:pt x="6" y="6"/>
                  </a:cubicBezTo>
                  <a:cubicBezTo>
                    <a:pt x="7" y="4"/>
                    <a:pt x="9" y="3"/>
                    <a:pt x="11" y="3"/>
                  </a:cubicBezTo>
                  <a:cubicBezTo>
                    <a:pt x="13" y="3"/>
                    <a:pt x="15" y="4"/>
                    <a:pt x="16" y="6"/>
                  </a:cubicBezTo>
                  <a:cubicBezTo>
                    <a:pt x="18" y="7"/>
                    <a:pt x="18" y="9"/>
                    <a:pt x="18" y="12"/>
                  </a:cubicBezTo>
                  <a:cubicBezTo>
                    <a:pt x="18" y="15"/>
                    <a:pt x="18" y="17"/>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7" name="Freeform 43"/>
            <p:cNvSpPr>
              <a:spLocks/>
            </p:cNvSpPr>
            <p:nvPr/>
          </p:nvSpPr>
          <p:spPr bwMode="auto">
            <a:xfrm>
              <a:off x="3448050" y="4765676"/>
              <a:ext cx="93662" cy="136525"/>
            </a:xfrm>
            <a:custGeom>
              <a:avLst/>
              <a:gdLst>
                <a:gd name="T0" fmla="*/ 20 w 25"/>
                <a:gd name="T1" fmla="*/ 4 h 34"/>
                <a:gd name="T2" fmla="*/ 16 w 25"/>
                <a:gd name="T3" fmla="*/ 6 h 34"/>
                <a:gd name="T4" fmla="*/ 16 w 25"/>
                <a:gd name="T5" fmla="*/ 11 h 34"/>
                <a:gd name="T6" fmla="*/ 12 w 25"/>
                <a:gd name="T7" fmla="*/ 11 h 34"/>
                <a:gd name="T8" fmla="*/ 12 w 25"/>
                <a:gd name="T9" fmla="*/ 11 h 34"/>
                <a:gd name="T10" fmla="*/ 7 w 25"/>
                <a:gd name="T11" fmla="*/ 11 h 34"/>
                <a:gd name="T12" fmla="*/ 7 w 25"/>
                <a:gd name="T13" fmla="*/ 8 h 34"/>
                <a:gd name="T14" fmla="*/ 11 w 25"/>
                <a:gd name="T15" fmla="*/ 3 h 34"/>
                <a:gd name="T16" fmla="*/ 13 w 25"/>
                <a:gd name="T17" fmla="*/ 3 h 34"/>
                <a:gd name="T18" fmla="*/ 13 w 25"/>
                <a:gd name="T19" fmla="*/ 0 h 34"/>
                <a:gd name="T20" fmla="*/ 11 w 25"/>
                <a:gd name="T21" fmla="*/ 0 h 34"/>
                <a:gd name="T22" fmla="*/ 6 w 25"/>
                <a:gd name="T23" fmla="*/ 2 h 34"/>
                <a:gd name="T24" fmla="*/ 4 w 25"/>
                <a:gd name="T25" fmla="*/ 7 h 34"/>
                <a:gd name="T26" fmla="*/ 4 w 25"/>
                <a:gd name="T27" fmla="*/ 11 h 34"/>
                <a:gd name="T28" fmla="*/ 0 w 25"/>
                <a:gd name="T29" fmla="*/ 11 h 34"/>
                <a:gd name="T30" fmla="*/ 0 w 25"/>
                <a:gd name="T31" fmla="*/ 14 h 34"/>
                <a:gd name="T32" fmla="*/ 4 w 25"/>
                <a:gd name="T33" fmla="*/ 14 h 34"/>
                <a:gd name="T34" fmla="*/ 4 w 25"/>
                <a:gd name="T35" fmla="*/ 33 h 34"/>
                <a:gd name="T36" fmla="*/ 7 w 25"/>
                <a:gd name="T37" fmla="*/ 33 h 34"/>
                <a:gd name="T38" fmla="*/ 7 w 25"/>
                <a:gd name="T39" fmla="*/ 14 h 34"/>
                <a:gd name="T40" fmla="*/ 12 w 25"/>
                <a:gd name="T41" fmla="*/ 14 h 34"/>
                <a:gd name="T42" fmla="*/ 12 w 25"/>
                <a:gd name="T43" fmla="*/ 14 h 34"/>
                <a:gd name="T44" fmla="*/ 16 w 25"/>
                <a:gd name="T45" fmla="*/ 14 h 34"/>
                <a:gd name="T46" fmla="*/ 16 w 25"/>
                <a:gd name="T47" fmla="*/ 27 h 34"/>
                <a:gd name="T48" fmla="*/ 22 w 25"/>
                <a:gd name="T49" fmla="*/ 34 h 34"/>
                <a:gd name="T50" fmla="*/ 25 w 25"/>
                <a:gd name="T51" fmla="*/ 33 h 34"/>
                <a:gd name="T52" fmla="*/ 25 w 25"/>
                <a:gd name="T53" fmla="*/ 30 h 34"/>
                <a:gd name="T54" fmla="*/ 23 w 25"/>
                <a:gd name="T55" fmla="*/ 31 h 34"/>
                <a:gd name="T56" fmla="*/ 20 w 25"/>
                <a:gd name="T57" fmla="*/ 30 h 34"/>
                <a:gd name="T58" fmla="*/ 20 w 25"/>
                <a:gd name="T59" fmla="*/ 26 h 34"/>
                <a:gd name="T60" fmla="*/ 20 w 25"/>
                <a:gd name="T61" fmla="*/ 14 h 34"/>
                <a:gd name="T62" fmla="*/ 25 w 25"/>
                <a:gd name="T63" fmla="*/ 14 h 34"/>
                <a:gd name="T64" fmla="*/ 25 w 25"/>
                <a:gd name="T65" fmla="*/ 11 h 34"/>
                <a:gd name="T66" fmla="*/ 20 w 25"/>
                <a:gd name="T67" fmla="*/ 11 h 34"/>
                <a:gd name="T68" fmla="*/ 20 w 25"/>
                <a:gd name="T6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4">
                  <a:moveTo>
                    <a:pt x="20" y="4"/>
                  </a:moveTo>
                  <a:cubicBezTo>
                    <a:pt x="16" y="6"/>
                    <a:pt x="16" y="6"/>
                    <a:pt x="16" y="6"/>
                  </a:cubicBezTo>
                  <a:cubicBezTo>
                    <a:pt x="16" y="11"/>
                    <a:pt x="16" y="11"/>
                    <a:pt x="16" y="11"/>
                  </a:cubicBezTo>
                  <a:cubicBezTo>
                    <a:pt x="12" y="11"/>
                    <a:pt x="12" y="11"/>
                    <a:pt x="12" y="11"/>
                  </a:cubicBezTo>
                  <a:cubicBezTo>
                    <a:pt x="12" y="11"/>
                    <a:pt x="12" y="11"/>
                    <a:pt x="12" y="11"/>
                  </a:cubicBezTo>
                  <a:cubicBezTo>
                    <a:pt x="7" y="11"/>
                    <a:pt x="7" y="11"/>
                    <a:pt x="7" y="11"/>
                  </a:cubicBezTo>
                  <a:cubicBezTo>
                    <a:pt x="7" y="8"/>
                    <a:pt x="7" y="8"/>
                    <a:pt x="7" y="8"/>
                  </a:cubicBezTo>
                  <a:cubicBezTo>
                    <a:pt x="7" y="4"/>
                    <a:pt x="8" y="3"/>
                    <a:pt x="11" y="3"/>
                  </a:cubicBezTo>
                  <a:cubicBezTo>
                    <a:pt x="12" y="3"/>
                    <a:pt x="13" y="3"/>
                    <a:pt x="13" y="3"/>
                  </a:cubicBezTo>
                  <a:cubicBezTo>
                    <a:pt x="13" y="0"/>
                    <a:pt x="13" y="0"/>
                    <a:pt x="13" y="0"/>
                  </a:cubicBezTo>
                  <a:cubicBezTo>
                    <a:pt x="13" y="0"/>
                    <a:pt x="12" y="0"/>
                    <a:pt x="11" y="0"/>
                  </a:cubicBezTo>
                  <a:cubicBezTo>
                    <a:pt x="9" y="0"/>
                    <a:pt x="7" y="1"/>
                    <a:pt x="6" y="2"/>
                  </a:cubicBezTo>
                  <a:cubicBezTo>
                    <a:pt x="4" y="3"/>
                    <a:pt x="4" y="5"/>
                    <a:pt x="4" y="7"/>
                  </a:cubicBezTo>
                  <a:cubicBezTo>
                    <a:pt x="4" y="11"/>
                    <a:pt x="4" y="11"/>
                    <a:pt x="4" y="11"/>
                  </a:cubicBezTo>
                  <a:cubicBezTo>
                    <a:pt x="0" y="11"/>
                    <a:pt x="0" y="11"/>
                    <a:pt x="0" y="11"/>
                  </a:cubicBezTo>
                  <a:cubicBezTo>
                    <a:pt x="0" y="14"/>
                    <a:pt x="0" y="14"/>
                    <a:pt x="0" y="14"/>
                  </a:cubicBezTo>
                  <a:cubicBezTo>
                    <a:pt x="4" y="14"/>
                    <a:pt x="4" y="14"/>
                    <a:pt x="4" y="14"/>
                  </a:cubicBezTo>
                  <a:cubicBezTo>
                    <a:pt x="4" y="33"/>
                    <a:pt x="4" y="33"/>
                    <a:pt x="4" y="33"/>
                  </a:cubicBezTo>
                  <a:cubicBezTo>
                    <a:pt x="7" y="33"/>
                    <a:pt x="7" y="33"/>
                    <a:pt x="7" y="33"/>
                  </a:cubicBezTo>
                  <a:cubicBezTo>
                    <a:pt x="7" y="14"/>
                    <a:pt x="7" y="14"/>
                    <a:pt x="7" y="14"/>
                  </a:cubicBezTo>
                  <a:cubicBezTo>
                    <a:pt x="12" y="14"/>
                    <a:pt x="12" y="14"/>
                    <a:pt x="12" y="14"/>
                  </a:cubicBezTo>
                  <a:cubicBezTo>
                    <a:pt x="12" y="14"/>
                    <a:pt x="12" y="14"/>
                    <a:pt x="12" y="14"/>
                  </a:cubicBezTo>
                  <a:cubicBezTo>
                    <a:pt x="16" y="14"/>
                    <a:pt x="16" y="14"/>
                    <a:pt x="16" y="14"/>
                  </a:cubicBezTo>
                  <a:cubicBezTo>
                    <a:pt x="16" y="27"/>
                    <a:pt x="16" y="27"/>
                    <a:pt x="16" y="27"/>
                  </a:cubicBezTo>
                  <a:cubicBezTo>
                    <a:pt x="16" y="31"/>
                    <a:pt x="18" y="34"/>
                    <a:pt x="22" y="34"/>
                  </a:cubicBezTo>
                  <a:cubicBezTo>
                    <a:pt x="23" y="34"/>
                    <a:pt x="24" y="33"/>
                    <a:pt x="25" y="33"/>
                  </a:cubicBezTo>
                  <a:cubicBezTo>
                    <a:pt x="25" y="30"/>
                    <a:pt x="25" y="30"/>
                    <a:pt x="25" y="30"/>
                  </a:cubicBezTo>
                  <a:cubicBezTo>
                    <a:pt x="25" y="30"/>
                    <a:pt x="24" y="31"/>
                    <a:pt x="23" y="31"/>
                  </a:cubicBezTo>
                  <a:cubicBezTo>
                    <a:pt x="22" y="31"/>
                    <a:pt x="21" y="30"/>
                    <a:pt x="20" y="30"/>
                  </a:cubicBezTo>
                  <a:cubicBezTo>
                    <a:pt x="20" y="29"/>
                    <a:pt x="20" y="28"/>
                    <a:pt x="20" y="26"/>
                  </a:cubicBezTo>
                  <a:cubicBezTo>
                    <a:pt x="20" y="14"/>
                    <a:pt x="20" y="14"/>
                    <a:pt x="20" y="14"/>
                  </a:cubicBezTo>
                  <a:cubicBezTo>
                    <a:pt x="25" y="14"/>
                    <a:pt x="25" y="14"/>
                    <a:pt x="25" y="14"/>
                  </a:cubicBezTo>
                  <a:cubicBezTo>
                    <a:pt x="25" y="11"/>
                    <a:pt x="25" y="11"/>
                    <a:pt x="25" y="11"/>
                  </a:cubicBezTo>
                  <a:cubicBezTo>
                    <a:pt x="20" y="11"/>
                    <a:pt x="20" y="11"/>
                    <a:pt x="20" y="11"/>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9" name="Rectangle 44"/>
            <p:cNvSpPr>
              <a:spLocks noChangeArrowheads="1"/>
            </p:cNvSpPr>
            <p:nvPr/>
          </p:nvSpPr>
          <p:spPr bwMode="auto">
            <a:xfrm>
              <a:off x="3590925" y="4773613"/>
              <a:ext cx="15875"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Freeform 45"/>
            <p:cNvSpPr>
              <a:spLocks/>
            </p:cNvSpPr>
            <p:nvPr/>
          </p:nvSpPr>
          <p:spPr bwMode="auto">
            <a:xfrm>
              <a:off x="3629025" y="4805363"/>
              <a:ext cx="73025" cy="93663"/>
            </a:xfrm>
            <a:custGeom>
              <a:avLst/>
              <a:gdLst>
                <a:gd name="T0" fmla="*/ 11 w 19"/>
                <a:gd name="T1" fmla="*/ 0 h 23"/>
                <a:gd name="T2" fmla="*/ 4 w 19"/>
                <a:gd name="T3" fmla="*/ 5 h 23"/>
                <a:gd name="T4" fmla="*/ 4 w 19"/>
                <a:gd name="T5" fmla="*/ 5 h 23"/>
                <a:gd name="T6" fmla="*/ 4 w 19"/>
                <a:gd name="T7" fmla="*/ 1 h 23"/>
                <a:gd name="T8" fmla="*/ 0 w 19"/>
                <a:gd name="T9" fmla="*/ 1 h 23"/>
                <a:gd name="T10" fmla="*/ 0 w 19"/>
                <a:gd name="T11" fmla="*/ 23 h 23"/>
                <a:gd name="T12" fmla="*/ 4 w 19"/>
                <a:gd name="T13" fmla="*/ 23 h 23"/>
                <a:gd name="T14" fmla="*/ 4 w 19"/>
                <a:gd name="T15" fmla="*/ 10 h 23"/>
                <a:gd name="T16" fmla="*/ 6 w 19"/>
                <a:gd name="T17" fmla="*/ 5 h 23"/>
                <a:gd name="T18" fmla="*/ 10 w 19"/>
                <a:gd name="T19" fmla="*/ 3 h 23"/>
                <a:gd name="T20" fmla="*/ 15 w 19"/>
                <a:gd name="T21" fmla="*/ 10 h 23"/>
                <a:gd name="T22" fmla="*/ 15 w 19"/>
                <a:gd name="T23" fmla="*/ 23 h 23"/>
                <a:gd name="T24" fmla="*/ 19 w 19"/>
                <a:gd name="T25" fmla="*/ 23 h 23"/>
                <a:gd name="T26" fmla="*/ 19 w 19"/>
                <a:gd name="T27" fmla="*/ 10 h 23"/>
                <a:gd name="T28" fmla="*/ 17 w 19"/>
                <a:gd name="T29" fmla="*/ 3 h 23"/>
                <a:gd name="T30" fmla="*/ 11 w 19"/>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3">
                  <a:moveTo>
                    <a:pt x="11" y="0"/>
                  </a:moveTo>
                  <a:cubicBezTo>
                    <a:pt x="8" y="0"/>
                    <a:pt x="6" y="2"/>
                    <a:pt x="4" y="5"/>
                  </a:cubicBezTo>
                  <a:cubicBezTo>
                    <a:pt x="4" y="5"/>
                    <a:pt x="4" y="5"/>
                    <a:pt x="4" y="5"/>
                  </a:cubicBezTo>
                  <a:cubicBezTo>
                    <a:pt x="4" y="1"/>
                    <a:pt x="4" y="1"/>
                    <a:pt x="4" y="1"/>
                  </a:cubicBezTo>
                  <a:cubicBezTo>
                    <a:pt x="0" y="1"/>
                    <a:pt x="0" y="1"/>
                    <a:pt x="0" y="1"/>
                  </a:cubicBezTo>
                  <a:cubicBezTo>
                    <a:pt x="0" y="23"/>
                    <a:pt x="0" y="23"/>
                    <a:pt x="0" y="23"/>
                  </a:cubicBezTo>
                  <a:cubicBezTo>
                    <a:pt x="4" y="23"/>
                    <a:pt x="4" y="23"/>
                    <a:pt x="4" y="23"/>
                  </a:cubicBezTo>
                  <a:cubicBezTo>
                    <a:pt x="4" y="10"/>
                    <a:pt x="4" y="10"/>
                    <a:pt x="4" y="10"/>
                  </a:cubicBezTo>
                  <a:cubicBezTo>
                    <a:pt x="4" y="8"/>
                    <a:pt x="5" y="7"/>
                    <a:pt x="6" y="5"/>
                  </a:cubicBezTo>
                  <a:cubicBezTo>
                    <a:pt x="7" y="4"/>
                    <a:pt x="8" y="3"/>
                    <a:pt x="10" y="3"/>
                  </a:cubicBezTo>
                  <a:cubicBezTo>
                    <a:pt x="13" y="3"/>
                    <a:pt x="15" y="6"/>
                    <a:pt x="15" y="10"/>
                  </a:cubicBezTo>
                  <a:cubicBezTo>
                    <a:pt x="15" y="23"/>
                    <a:pt x="15" y="23"/>
                    <a:pt x="15" y="23"/>
                  </a:cubicBezTo>
                  <a:cubicBezTo>
                    <a:pt x="19" y="23"/>
                    <a:pt x="19" y="23"/>
                    <a:pt x="19" y="23"/>
                  </a:cubicBezTo>
                  <a:cubicBezTo>
                    <a:pt x="19" y="10"/>
                    <a:pt x="19" y="10"/>
                    <a:pt x="19" y="10"/>
                  </a:cubicBezTo>
                  <a:cubicBezTo>
                    <a:pt x="19" y="7"/>
                    <a:pt x="18" y="4"/>
                    <a:pt x="17"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Freeform 46"/>
            <p:cNvSpPr>
              <a:spLocks/>
            </p:cNvSpPr>
            <p:nvPr/>
          </p:nvSpPr>
          <p:spPr bwMode="auto">
            <a:xfrm>
              <a:off x="3713163" y="4781551"/>
              <a:ext cx="46037" cy="120650"/>
            </a:xfrm>
            <a:custGeom>
              <a:avLst/>
              <a:gdLst>
                <a:gd name="T0" fmla="*/ 7 w 12"/>
                <a:gd name="T1" fmla="*/ 0 h 30"/>
                <a:gd name="T2" fmla="*/ 3 w 12"/>
                <a:gd name="T3" fmla="*/ 2 h 30"/>
                <a:gd name="T4" fmla="*/ 3 w 12"/>
                <a:gd name="T5" fmla="*/ 7 h 30"/>
                <a:gd name="T6" fmla="*/ 0 w 12"/>
                <a:gd name="T7" fmla="*/ 7 h 30"/>
                <a:gd name="T8" fmla="*/ 0 w 12"/>
                <a:gd name="T9" fmla="*/ 10 h 30"/>
                <a:gd name="T10" fmla="*/ 3 w 12"/>
                <a:gd name="T11" fmla="*/ 10 h 30"/>
                <a:gd name="T12" fmla="*/ 3 w 12"/>
                <a:gd name="T13" fmla="*/ 23 h 30"/>
                <a:gd name="T14" fmla="*/ 9 w 12"/>
                <a:gd name="T15" fmla="*/ 30 h 30"/>
                <a:gd name="T16" fmla="*/ 12 w 12"/>
                <a:gd name="T17" fmla="*/ 29 h 30"/>
                <a:gd name="T18" fmla="*/ 12 w 12"/>
                <a:gd name="T19" fmla="*/ 26 h 30"/>
                <a:gd name="T20" fmla="*/ 10 w 12"/>
                <a:gd name="T21" fmla="*/ 27 h 30"/>
                <a:gd name="T22" fmla="*/ 8 w 12"/>
                <a:gd name="T23" fmla="*/ 26 h 30"/>
                <a:gd name="T24" fmla="*/ 7 w 12"/>
                <a:gd name="T25" fmla="*/ 22 h 30"/>
                <a:gd name="T26" fmla="*/ 7 w 12"/>
                <a:gd name="T27" fmla="*/ 10 h 30"/>
                <a:gd name="T28" fmla="*/ 12 w 12"/>
                <a:gd name="T29" fmla="*/ 10 h 30"/>
                <a:gd name="T30" fmla="*/ 12 w 12"/>
                <a:gd name="T31" fmla="*/ 7 h 30"/>
                <a:gd name="T32" fmla="*/ 7 w 12"/>
                <a:gd name="T33" fmla="*/ 7 h 30"/>
                <a:gd name="T34" fmla="*/ 7 w 12"/>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30">
                  <a:moveTo>
                    <a:pt x="7" y="0"/>
                  </a:moveTo>
                  <a:cubicBezTo>
                    <a:pt x="3" y="2"/>
                    <a:pt x="3" y="2"/>
                    <a:pt x="3" y="2"/>
                  </a:cubicBezTo>
                  <a:cubicBezTo>
                    <a:pt x="3" y="7"/>
                    <a:pt x="3" y="7"/>
                    <a:pt x="3" y="7"/>
                  </a:cubicBezTo>
                  <a:cubicBezTo>
                    <a:pt x="0" y="7"/>
                    <a:pt x="0" y="7"/>
                    <a:pt x="0" y="7"/>
                  </a:cubicBezTo>
                  <a:cubicBezTo>
                    <a:pt x="0" y="10"/>
                    <a:pt x="0" y="10"/>
                    <a:pt x="0" y="10"/>
                  </a:cubicBezTo>
                  <a:cubicBezTo>
                    <a:pt x="3" y="10"/>
                    <a:pt x="3" y="10"/>
                    <a:pt x="3" y="10"/>
                  </a:cubicBezTo>
                  <a:cubicBezTo>
                    <a:pt x="3" y="23"/>
                    <a:pt x="3" y="23"/>
                    <a:pt x="3" y="23"/>
                  </a:cubicBezTo>
                  <a:cubicBezTo>
                    <a:pt x="3" y="27"/>
                    <a:pt x="5" y="30"/>
                    <a:pt x="9" y="30"/>
                  </a:cubicBezTo>
                  <a:cubicBezTo>
                    <a:pt x="10" y="30"/>
                    <a:pt x="12" y="29"/>
                    <a:pt x="12" y="29"/>
                  </a:cubicBezTo>
                  <a:cubicBezTo>
                    <a:pt x="12" y="26"/>
                    <a:pt x="12" y="26"/>
                    <a:pt x="12" y="26"/>
                  </a:cubicBezTo>
                  <a:cubicBezTo>
                    <a:pt x="12" y="26"/>
                    <a:pt x="11" y="27"/>
                    <a:pt x="10" y="27"/>
                  </a:cubicBezTo>
                  <a:cubicBezTo>
                    <a:pt x="9" y="27"/>
                    <a:pt x="8" y="26"/>
                    <a:pt x="8" y="26"/>
                  </a:cubicBezTo>
                  <a:cubicBezTo>
                    <a:pt x="7" y="25"/>
                    <a:pt x="7" y="24"/>
                    <a:pt x="7" y="22"/>
                  </a:cubicBezTo>
                  <a:cubicBezTo>
                    <a:pt x="7" y="10"/>
                    <a:pt x="7" y="10"/>
                    <a:pt x="7" y="10"/>
                  </a:cubicBezTo>
                  <a:cubicBezTo>
                    <a:pt x="12" y="10"/>
                    <a:pt x="12" y="10"/>
                    <a:pt x="12" y="10"/>
                  </a:cubicBezTo>
                  <a:cubicBezTo>
                    <a:pt x="12" y="7"/>
                    <a:pt x="12" y="7"/>
                    <a:pt x="12" y="7"/>
                  </a:cubicBezTo>
                  <a:cubicBezTo>
                    <a:pt x="7" y="7"/>
                    <a:pt x="7" y="7"/>
                    <a:pt x="7" y="7"/>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47"/>
            <p:cNvSpPr>
              <a:spLocks/>
            </p:cNvSpPr>
            <p:nvPr/>
          </p:nvSpPr>
          <p:spPr bwMode="auto">
            <a:xfrm>
              <a:off x="3770313" y="4810126"/>
              <a:ext cx="71437" cy="92075"/>
            </a:xfrm>
            <a:custGeom>
              <a:avLst/>
              <a:gdLst>
                <a:gd name="T0" fmla="*/ 15 w 19"/>
                <a:gd name="T1" fmla="*/ 13 h 23"/>
                <a:gd name="T2" fmla="*/ 14 w 19"/>
                <a:gd name="T3" fmla="*/ 18 h 23"/>
                <a:gd name="T4" fmla="*/ 9 w 19"/>
                <a:gd name="T5" fmla="*/ 20 h 23"/>
                <a:gd name="T6" fmla="*/ 4 w 19"/>
                <a:gd name="T7" fmla="*/ 13 h 23"/>
                <a:gd name="T8" fmla="*/ 4 w 19"/>
                <a:gd name="T9" fmla="*/ 0 h 23"/>
                <a:gd name="T10" fmla="*/ 0 w 19"/>
                <a:gd name="T11" fmla="*/ 0 h 23"/>
                <a:gd name="T12" fmla="*/ 0 w 19"/>
                <a:gd name="T13" fmla="*/ 13 h 23"/>
                <a:gd name="T14" fmla="*/ 8 w 19"/>
                <a:gd name="T15" fmla="*/ 23 h 23"/>
                <a:gd name="T16" fmla="*/ 15 w 19"/>
                <a:gd name="T17" fmla="*/ 19 h 23"/>
                <a:gd name="T18" fmla="*/ 15 w 19"/>
                <a:gd name="T19" fmla="*/ 19 h 23"/>
                <a:gd name="T20" fmla="*/ 15 w 19"/>
                <a:gd name="T21" fmla="*/ 22 h 23"/>
                <a:gd name="T22" fmla="*/ 19 w 19"/>
                <a:gd name="T23" fmla="*/ 22 h 23"/>
                <a:gd name="T24" fmla="*/ 19 w 19"/>
                <a:gd name="T25" fmla="*/ 0 h 23"/>
                <a:gd name="T26" fmla="*/ 15 w 19"/>
                <a:gd name="T27" fmla="*/ 0 h 23"/>
                <a:gd name="T28" fmla="*/ 15 w 19"/>
                <a:gd name="T29"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3">
                  <a:moveTo>
                    <a:pt x="15" y="13"/>
                  </a:moveTo>
                  <a:cubicBezTo>
                    <a:pt x="15" y="15"/>
                    <a:pt x="15" y="16"/>
                    <a:pt x="14" y="18"/>
                  </a:cubicBezTo>
                  <a:cubicBezTo>
                    <a:pt x="13" y="19"/>
                    <a:pt x="11" y="20"/>
                    <a:pt x="9" y="20"/>
                  </a:cubicBezTo>
                  <a:cubicBezTo>
                    <a:pt x="6" y="20"/>
                    <a:pt x="4" y="17"/>
                    <a:pt x="4" y="13"/>
                  </a:cubicBezTo>
                  <a:cubicBezTo>
                    <a:pt x="4" y="0"/>
                    <a:pt x="4" y="0"/>
                    <a:pt x="4" y="0"/>
                  </a:cubicBezTo>
                  <a:cubicBezTo>
                    <a:pt x="0" y="0"/>
                    <a:pt x="0" y="0"/>
                    <a:pt x="0" y="0"/>
                  </a:cubicBezTo>
                  <a:cubicBezTo>
                    <a:pt x="0" y="13"/>
                    <a:pt x="0" y="13"/>
                    <a:pt x="0" y="13"/>
                  </a:cubicBezTo>
                  <a:cubicBezTo>
                    <a:pt x="0" y="19"/>
                    <a:pt x="3" y="23"/>
                    <a:pt x="8" y="23"/>
                  </a:cubicBezTo>
                  <a:cubicBezTo>
                    <a:pt x="11" y="23"/>
                    <a:pt x="14" y="21"/>
                    <a:pt x="15" y="19"/>
                  </a:cubicBezTo>
                  <a:cubicBezTo>
                    <a:pt x="15" y="19"/>
                    <a:pt x="15" y="19"/>
                    <a:pt x="15" y="19"/>
                  </a:cubicBezTo>
                  <a:cubicBezTo>
                    <a:pt x="15" y="22"/>
                    <a:pt x="15" y="22"/>
                    <a:pt x="15" y="22"/>
                  </a:cubicBezTo>
                  <a:cubicBezTo>
                    <a:pt x="19" y="22"/>
                    <a:pt x="19" y="22"/>
                    <a:pt x="19" y="22"/>
                  </a:cubicBezTo>
                  <a:cubicBezTo>
                    <a:pt x="19" y="0"/>
                    <a:pt x="19" y="0"/>
                    <a:pt x="19" y="0"/>
                  </a:cubicBezTo>
                  <a:cubicBezTo>
                    <a:pt x="15" y="0"/>
                    <a:pt x="15" y="0"/>
                    <a:pt x="15" y="0"/>
                  </a:cubicBezTo>
                  <a:lnTo>
                    <a:pt x="1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Freeform 48"/>
            <p:cNvSpPr>
              <a:spLocks/>
            </p:cNvSpPr>
            <p:nvPr/>
          </p:nvSpPr>
          <p:spPr bwMode="auto">
            <a:xfrm>
              <a:off x="3863975" y="4805363"/>
              <a:ext cx="68262" cy="93663"/>
            </a:xfrm>
            <a:custGeom>
              <a:avLst/>
              <a:gdLst>
                <a:gd name="T0" fmla="*/ 11 w 18"/>
                <a:gd name="T1" fmla="*/ 0 h 23"/>
                <a:gd name="T2" fmla="*/ 3 w 18"/>
                <a:gd name="T3" fmla="*/ 5 h 23"/>
                <a:gd name="T4" fmla="*/ 3 w 18"/>
                <a:gd name="T5" fmla="*/ 5 h 23"/>
                <a:gd name="T6" fmla="*/ 3 w 18"/>
                <a:gd name="T7" fmla="*/ 1 h 23"/>
                <a:gd name="T8" fmla="*/ 0 w 18"/>
                <a:gd name="T9" fmla="*/ 1 h 23"/>
                <a:gd name="T10" fmla="*/ 0 w 18"/>
                <a:gd name="T11" fmla="*/ 23 h 23"/>
                <a:gd name="T12" fmla="*/ 3 w 18"/>
                <a:gd name="T13" fmla="*/ 23 h 23"/>
                <a:gd name="T14" fmla="*/ 3 w 18"/>
                <a:gd name="T15" fmla="*/ 10 h 23"/>
                <a:gd name="T16" fmla="*/ 5 w 18"/>
                <a:gd name="T17" fmla="*/ 5 h 23"/>
                <a:gd name="T18" fmla="*/ 9 w 18"/>
                <a:gd name="T19" fmla="*/ 3 h 23"/>
                <a:gd name="T20" fmla="*/ 15 w 18"/>
                <a:gd name="T21" fmla="*/ 10 h 23"/>
                <a:gd name="T22" fmla="*/ 15 w 18"/>
                <a:gd name="T23" fmla="*/ 23 h 23"/>
                <a:gd name="T24" fmla="*/ 18 w 18"/>
                <a:gd name="T25" fmla="*/ 23 h 23"/>
                <a:gd name="T26" fmla="*/ 18 w 18"/>
                <a:gd name="T27" fmla="*/ 10 h 23"/>
                <a:gd name="T28" fmla="*/ 16 w 18"/>
                <a:gd name="T29" fmla="*/ 3 h 23"/>
                <a:gd name="T30" fmla="*/ 11 w 18"/>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3">
                  <a:moveTo>
                    <a:pt x="11" y="0"/>
                  </a:moveTo>
                  <a:cubicBezTo>
                    <a:pt x="7" y="0"/>
                    <a:pt x="5" y="2"/>
                    <a:pt x="3" y="5"/>
                  </a:cubicBezTo>
                  <a:cubicBezTo>
                    <a:pt x="3" y="5"/>
                    <a:pt x="3" y="5"/>
                    <a:pt x="3" y="5"/>
                  </a:cubicBezTo>
                  <a:cubicBezTo>
                    <a:pt x="3" y="1"/>
                    <a:pt x="3" y="1"/>
                    <a:pt x="3" y="1"/>
                  </a:cubicBezTo>
                  <a:cubicBezTo>
                    <a:pt x="0" y="1"/>
                    <a:pt x="0" y="1"/>
                    <a:pt x="0" y="1"/>
                  </a:cubicBezTo>
                  <a:cubicBezTo>
                    <a:pt x="0" y="23"/>
                    <a:pt x="0" y="23"/>
                    <a:pt x="0" y="23"/>
                  </a:cubicBezTo>
                  <a:cubicBezTo>
                    <a:pt x="3" y="23"/>
                    <a:pt x="3" y="23"/>
                    <a:pt x="3" y="23"/>
                  </a:cubicBezTo>
                  <a:cubicBezTo>
                    <a:pt x="3" y="10"/>
                    <a:pt x="3" y="10"/>
                    <a:pt x="3" y="10"/>
                  </a:cubicBezTo>
                  <a:cubicBezTo>
                    <a:pt x="3" y="8"/>
                    <a:pt x="4" y="7"/>
                    <a:pt x="5" y="5"/>
                  </a:cubicBezTo>
                  <a:cubicBezTo>
                    <a:pt x="6" y="4"/>
                    <a:pt x="8" y="3"/>
                    <a:pt x="9" y="3"/>
                  </a:cubicBezTo>
                  <a:cubicBezTo>
                    <a:pt x="13" y="3"/>
                    <a:pt x="15" y="6"/>
                    <a:pt x="15" y="10"/>
                  </a:cubicBezTo>
                  <a:cubicBezTo>
                    <a:pt x="15" y="23"/>
                    <a:pt x="15" y="23"/>
                    <a:pt x="15" y="23"/>
                  </a:cubicBezTo>
                  <a:cubicBezTo>
                    <a:pt x="18" y="23"/>
                    <a:pt x="18" y="23"/>
                    <a:pt x="18" y="23"/>
                  </a:cubicBezTo>
                  <a:cubicBezTo>
                    <a:pt x="18" y="10"/>
                    <a:pt x="18" y="10"/>
                    <a:pt x="18" y="10"/>
                  </a:cubicBezTo>
                  <a:cubicBezTo>
                    <a:pt x="18" y="7"/>
                    <a:pt x="17" y="4"/>
                    <a:pt x="16" y="3"/>
                  </a:cubicBezTo>
                  <a:cubicBezTo>
                    <a:pt x="15" y="1"/>
                    <a:pt x="13"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7" name="Freeform 49"/>
            <p:cNvSpPr>
              <a:spLocks noEditPoints="1"/>
            </p:cNvSpPr>
            <p:nvPr/>
          </p:nvSpPr>
          <p:spPr bwMode="auto">
            <a:xfrm>
              <a:off x="3948113" y="4805363"/>
              <a:ext cx="71437" cy="96838"/>
            </a:xfrm>
            <a:custGeom>
              <a:avLst/>
              <a:gdLst>
                <a:gd name="T0" fmla="*/ 19 w 19"/>
                <a:gd name="T1" fmla="*/ 11 h 24"/>
                <a:gd name="T2" fmla="*/ 17 w 19"/>
                <a:gd name="T3" fmla="*/ 3 h 24"/>
                <a:gd name="T4" fmla="*/ 10 w 19"/>
                <a:gd name="T5" fmla="*/ 0 h 24"/>
                <a:gd name="T6" fmla="*/ 5 w 19"/>
                <a:gd name="T7" fmla="*/ 2 h 24"/>
                <a:gd name="T8" fmla="*/ 1 w 19"/>
                <a:gd name="T9" fmla="*/ 6 h 24"/>
                <a:gd name="T10" fmla="*/ 0 w 19"/>
                <a:gd name="T11" fmla="*/ 12 h 24"/>
                <a:gd name="T12" fmla="*/ 2 w 19"/>
                <a:gd name="T13" fmla="*/ 21 h 24"/>
                <a:gd name="T14" fmla="*/ 10 w 19"/>
                <a:gd name="T15" fmla="*/ 24 h 24"/>
                <a:gd name="T16" fmla="*/ 18 w 19"/>
                <a:gd name="T17" fmla="*/ 21 h 24"/>
                <a:gd name="T18" fmla="*/ 18 w 19"/>
                <a:gd name="T19" fmla="*/ 18 h 24"/>
                <a:gd name="T20" fmla="*/ 11 w 19"/>
                <a:gd name="T21" fmla="*/ 21 h 24"/>
                <a:gd name="T22" fmla="*/ 5 w 19"/>
                <a:gd name="T23" fmla="*/ 19 h 24"/>
                <a:gd name="T24" fmla="*/ 4 w 19"/>
                <a:gd name="T25" fmla="*/ 13 h 24"/>
                <a:gd name="T26" fmla="*/ 19 w 19"/>
                <a:gd name="T27" fmla="*/ 13 h 24"/>
                <a:gd name="T28" fmla="*/ 19 w 19"/>
                <a:gd name="T29" fmla="*/ 11 h 24"/>
                <a:gd name="T30" fmla="*/ 4 w 19"/>
                <a:gd name="T31" fmla="*/ 10 h 24"/>
                <a:gd name="T32" fmla="*/ 6 w 19"/>
                <a:gd name="T33" fmla="*/ 5 h 24"/>
                <a:gd name="T34" fmla="*/ 10 w 19"/>
                <a:gd name="T35" fmla="*/ 3 h 24"/>
                <a:gd name="T36" fmla="*/ 14 w 19"/>
                <a:gd name="T37" fmla="*/ 5 h 24"/>
                <a:gd name="T38" fmla="*/ 15 w 19"/>
                <a:gd name="T39" fmla="*/ 10 h 24"/>
                <a:gd name="T40" fmla="*/ 4 w 19"/>
                <a:gd name="T4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19" y="11"/>
                  </a:moveTo>
                  <a:cubicBezTo>
                    <a:pt x="19" y="8"/>
                    <a:pt x="18" y="5"/>
                    <a:pt x="17" y="3"/>
                  </a:cubicBezTo>
                  <a:cubicBezTo>
                    <a:pt x="15" y="1"/>
                    <a:pt x="13" y="0"/>
                    <a:pt x="10" y="0"/>
                  </a:cubicBezTo>
                  <a:cubicBezTo>
                    <a:pt x="8" y="0"/>
                    <a:pt x="6" y="1"/>
                    <a:pt x="5" y="2"/>
                  </a:cubicBezTo>
                  <a:cubicBezTo>
                    <a:pt x="3" y="3"/>
                    <a:pt x="2" y="4"/>
                    <a:pt x="1" y="6"/>
                  </a:cubicBezTo>
                  <a:cubicBezTo>
                    <a:pt x="0" y="8"/>
                    <a:pt x="0" y="10"/>
                    <a:pt x="0" y="12"/>
                  </a:cubicBezTo>
                  <a:cubicBezTo>
                    <a:pt x="0" y="16"/>
                    <a:pt x="1" y="19"/>
                    <a:pt x="2" y="21"/>
                  </a:cubicBezTo>
                  <a:cubicBezTo>
                    <a:pt x="4" y="23"/>
                    <a:pt x="7" y="24"/>
                    <a:pt x="10" y="24"/>
                  </a:cubicBezTo>
                  <a:cubicBezTo>
                    <a:pt x="13" y="24"/>
                    <a:pt x="16" y="23"/>
                    <a:pt x="18" y="21"/>
                  </a:cubicBezTo>
                  <a:cubicBezTo>
                    <a:pt x="18" y="18"/>
                    <a:pt x="18" y="18"/>
                    <a:pt x="18" y="18"/>
                  </a:cubicBezTo>
                  <a:cubicBezTo>
                    <a:pt x="15" y="20"/>
                    <a:pt x="13" y="21"/>
                    <a:pt x="11" y="21"/>
                  </a:cubicBezTo>
                  <a:cubicBezTo>
                    <a:pt x="8" y="21"/>
                    <a:pt x="7" y="20"/>
                    <a:pt x="5" y="19"/>
                  </a:cubicBezTo>
                  <a:cubicBezTo>
                    <a:pt x="4" y="17"/>
                    <a:pt x="4" y="15"/>
                    <a:pt x="4" y="13"/>
                  </a:cubicBezTo>
                  <a:cubicBezTo>
                    <a:pt x="19" y="13"/>
                    <a:pt x="19" y="13"/>
                    <a:pt x="19" y="13"/>
                  </a:cubicBezTo>
                  <a:lnTo>
                    <a:pt x="19" y="11"/>
                  </a:lnTo>
                  <a:close/>
                  <a:moveTo>
                    <a:pt x="4" y="10"/>
                  </a:moveTo>
                  <a:cubicBezTo>
                    <a:pt x="4" y="8"/>
                    <a:pt x="5" y="6"/>
                    <a:pt x="6" y="5"/>
                  </a:cubicBezTo>
                  <a:cubicBezTo>
                    <a:pt x="7" y="4"/>
                    <a:pt x="8" y="3"/>
                    <a:pt x="10" y="3"/>
                  </a:cubicBezTo>
                  <a:cubicBezTo>
                    <a:pt x="12" y="3"/>
                    <a:pt x="13" y="4"/>
                    <a:pt x="14" y="5"/>
                  </a:cubicBezTo>
                  <a:cubicBezTo>
                    <a:pt x="15" y="6"/>
                    <a:pt x="15" y="8"/>
                    <a:pt x="15" y="10"/>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32" name="Group 231"/>
          <p:cNvGrpSpPr/>
          <p:nvPr/>
        </p:nvGrpSpPr>
        <p:grpSpPr>
          <a:xfrm>
            <a:off x="10439986" y="1831802"/>
            <a:ext cx="307630" cy="307524"/>
            <a:chOff x="1477963" y="-1187450"/>
            <a:chExt cx="9232900" cy="9229725"/>
          </a:xfrm>
          <a:solidFill>
            <a:schemeClr val="accent1"/>
          </a:solidFill>
        </p:grpSpPr>
        <p:sp>
          <p:nvSpPr>
            <p:cNvPr id="23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60" name="Group 259"/>
          <p:cNvGrpSpPr/>
          <p:nvPr/>
        </p:nvGrpSpPr>
        <p:grpSpPr>
          <a:xfrm>
            <a:off x="6504772" y="3422207"/>
            <a:ext cx="240716" cy="400770"/>
            <a:chOff x="12574588" y="3175"/>
            <a:chExt cx="4221162" cy="7027863"/>
          </a:xfrm>
          <a:solidFill>
            <a:schemeClr val="bg1"/>
          </a:solidFill>
        </p:grpSpPr>
        <p:sp>
          <p:nvSpPr>
            <p:cNvPr id="263" name="Freeform 15"/>
            <p:cNvSpPr>
              <a:spLocks noEditPoints="1"/>
            </p:cNvSpPr>
            <p:nvPr/>
          </p:nvSpPr>
          <p:spPr bwMode="auto">
            <a:xfrm>
              <a:off x="12574588" y="3175"/>
              <a:ext cx="4221162" cy="7027863"/>
            </a:xfrm>
            <a:custGeom>
              <a:avLst/>
              <a:gdLst>
                <a:gd name="T0" fmla="*/ 1098 w 1123"/>
                <a:gd name="T1" fmla="*/ 0 h 1871"/>
                <a:gd name="T2" fmla="*/ 1067 w 1123"/>
                <a:gd name="T3" fmla="*/ 0 h 1871"/>
                <a:gd name="T4" fmla="*/ 56 w 1123"/>
                <a:gd name="T5" fmla="*/ 0 h 1871"/>
                <a:gd name="T6" fmla="*/ 26 w 1123"/>
                <a:gd name="T7" fmla="*/ 0 h 1871"/>
                <a:gd name="T8" fmla="*/ 0 w 1123"/>
                <a:gd name="T9" fmla="*/ 25 h 1871"/>
                <a:gd name="T10" fmla="*/ 0 w 1123"/>
                <a:gd name="T11" fmla="*/ 56 h 1871"/>
                <a:gd name="T12" fmla="*/ 0 w 1123"/>
                <a:gd name="T13" fmla="*/ 1815 h 1871"/>
                <a:gd name="T14" fmla="*/ 0 w 1123"/>
                <a:gd name="T15" fmla="*/ 1846 h 1871"/>
                <a:gd name="T16" fmla="*/ 25 w 1123"/>
                <a:gd name="T17" fmla="*/ 1871 h 1871"/>
                <a:gd name="T18" fmla="*/ 1097 w 1123"/>
                <a:gd name="T19" fmla="*/ 1871 h 1871"/>
                <a:gd name="T20" fmla="*/ 1123 w 1123"/>
                <a:gd name="T21" fmla="*/ 1846 h 1871"/>
                <a:gd name="T22" fmla="*/ 1123 w 1123"/>
                <a:gd name="T23" fmla="*/ 1815 h 1871"/>
                <a:gd name="T24" fmla="*/ 1123 w 1123"/>
                <a:gd name="T25" fmla="*/ 56 h 1871"/>
                <a:gd name="T26" fmla="*/ 1123 w 1123"/>
                <a:gd name="T27" fmla="*/ 25 h 1871"/>
                <a:gd name="T28" fmla="*/ 1098 w 1123"/>
                <a:gd name="T29" fmla="*/ 0 h 1871"/>
                <a:gd name="T30" fmla="*/ 617 w 1123"/>
                <a:gd name="T31" fmla="*/ 1820 h 1871"/>
                <a:gd name="T32" fmla="*/ 506 w 1123"/>
                <a:gd name="T33" fmla="*/ 1798 h 1871"/>
                <a:gd name="T34" fmla="*/ 506 w 1123"/>
                <a:gd name="T35" fmla="*/ 1734 h 1871"/>
                <a:gd name="T36" fmla="*/ 617 w 1123"/>
                <a:gd name="T37" fmla="*/ 1709 h 1871"/>
                <a:gd name="T38" fmla="*/ 617 w 1123"/>
                <a:gd name="T39" fmla="*/ 1820 h 1871"/>
                <a:gd name="T40" fmla="*/ 1056 w 1123"/>
                <a:gd name="T41" fmla="*/ 1659 h 1871"/>
                <a:gd name="T42" fmla="*/ 67 w 1123"/>
                <a:gd name="T43" fmla="*/ 1659 h 1871"/>
                <a:gd name="T44" fmla="*/ 67 w 1123"/>
                <a:gd name="T45" fmla="*/ 102 h 1871"/>
                <a:gd name="T46" fmla="*/ 1056 w 1123"/>
                <a:gd name="T47" fmla="*/ 102 h 1871"/>
                <a:gd name="T48" fmla="*/ 1056 w 1123"/>
                <a:gd name="T49" fmla="*/ 1659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3" h="1871">
                  <a:moveTo>
                    <a:pt x="1098" y="0"/>
                  </a:moveTo>
                  <a:cubicBezTo>
                    <a:pt x="1067" y="0"/>
                    <a:pt x="1067" y="0"/>
                    <a:pt x="1067" y="0"/>
                  </a:cubicBezTo>
                  <a:cubicBezTo>
                    <a:pt x="96" y="0"/>
                    <a:pt x="56" y="0"/>
                    <a:pt x="56" y="0"/>
                  </a:cubicBezTo>
                  <a:cubicBezTo>
                    <a:pt x="26" y="0"/>
                    <a:pt x="26" y="0"/>
                    <a:pt x="26" y="0"/>
                  </a:cubicBezTo>
                  <a:cubicBezTo>
                    <a:pt x="11" y="0"/>
                    <a:pt x="0" y="11"/>
                    <a:pt x="0" y="25"/>
                  </a:cubicBezTo>
                  <a:cubicBezTo>
                    <a:pt x="0" y="56"/>
                    <a:pt x="0" y="56"/>
                    <a:pt x="0" y="56"/>
                  </a:cubicBezTo>
                  <a:cubicBezTo>
                    <a:pt x="0" y="1815"/>
                    <a:pt x="0" y="1815"/>
                    <a:pt x="0" y="1815"/>
                  </a:cubicBezTo>
                  <a:cubicBezTo>
                    <a:pt x="0" y="1846"/>
                    <a:pt x="0" y="1846"/>
                    <a:pt x="0" y="1846"/>
                  </a:cubicBezTo>
                  <a:cubicBezTo>
                    <a:pt x="0" y="1860"/>
                    <a:pt x="11" y="1871"/>
                    <a:pt x="25" y="1871"/>
                  </a:cubicBezTo>
                  <a:cubicBezTo>
                    <a:pt x="1097" y="1871"/>
                    <a:pt x="1097" y="1871"/>
                    <a:pt x="1097" y="1871"/>
                  </a:cubicBezTo>
                  <a:cubicBezTo>
                    <a:pt x="1112" y="1871"/>
                    <a:pt x="1123" y="1860"/>
                    <a:pt x="1123" y="1846"/>
                  </a:cubicBezTo>
                  <a:cubicBezTo>
                    <a:pt x="1123" y="1815"/>
                    <a:pt x="1123" y="1815"/>
                    <a:pt x="1123" y="1815"/>
                  </a:cubicBezTo>
                  <a:cubicBezTo>
                    <a:pt x="1123" y="56"/>
                    <a:pt x="1123" y="56"/>
                    <a:pt x="1123" y="56"/>
                  </a:cubicBezTo>
                  <a:cubicBezTo>
                    <a:pt x="1123" y="25"/>
                    <a:pt x="1123" y="25"/>
                    <a:pt x="1123" y="25"/>
                  </a:cubicBezTo>
                  <a:cubicBezTo>
                    <a:pt x="1123" y="11"/>
                    <a:pt x="1112" y="0"/>
                    <a:pt x="1098" y="0"/>
                  </a:cubicBezTo>
                  <a:close/>
                  <a:moveTo>
                    <a:pt x="617" y="1820"/>
                  </a:moveTo>
                  <a:cubicBezTo>
                    <a:pt x="506" y="1798"/>
                    <a:pt x="506" y="1798"/>
                    <a:pt x="506" y="1798"/>
                  </a:cubicBezTo>
                  <a:cubicBezTo>
                    <a:pt x="506" y="1734"/>
                    <a:pt x="506" y="1734"/>
                    <a:pt x="506" y="1734"/>
                  </a:cubicBezTo>
                  <a:cubicBezTo>
                    <a:pt x="617" y="1709"/>
                    <a:pt x="617" y="1709"/>
                    <a:pt x="617" y="1709"/>
                  </a:cubicBezTo>
                  <a:lnTo>
                    <a:pt x="617" y="1820"/>
                  </a:lnTo>
                  <a:close/>
                  <a:moveTo>
                    <a:pt x="1056" y="1659"/>
                  </a:moveTo>
                  <a:cubicBezTo>
                    <a:pt x="67" y="1659"/>
                    <a:pt x="67" y="1659"/>
                    <a:pt x="67" y="1659"/>
                  </a:cubicBezTo>
                  <a:cubicBezTo>
                    <a:pt x="67" y="102"/>
                    <a:pt x="67" y="102"/>
                    <a:pt x="67" y="102"/>
                  </a:cubicBezTo>
                  <a:cubicBezTo>
                    <a:pt x="1056" y="102"/>
                    <a:pt x="1056" y="102"/>
                    <a:pt x="1056" y="102"/>
                  </a:cubicBezTo>
                  <a:lnTo>
                    <a:pt x="105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5" name="Freeform 16"/>
            <p:cNvSpPr>
              <a:spLocks/>
            </p:cNvSpPr>
            <p:nvPr/>
          </p:nvSpPr>
          <p:spPr bwMode="auto">
            <a:xfrm>
              <a:off x="13646150" y="2466975"/>
              <a:ext cx="904875" cy="871538"/>
            </a:xfrm>
            <a:custGeom>
              <a:avLst/>
              <a:gdLst>
                <a:gd name="T0" fmla="*/ 570 w 570"/>
                <a:gd name="T1" fmla="*/ 549 h 549"/>
                <a:gd name="T2" fmla="*/ 570 w 570"/>
                <a:gd name="T3" fmla="*/ 0 h 549"/>
                <a:gd name="T4" fmla="*/ 0 w 570"/>
                <a:gd name="T5" fmla="*/ 81 h 549"/>
                <a:gd name="T6" fmla="*/ 0 w 570"/>
                <a:gd name="T7" fmla="*/ 549 h 549"/>
                <a:gd name="T8" fmla="*/ 570 w 570"/>
                <a:gd name="T9" fmla="*/ 549 h 549"/>
              </a:gdLst>
              <a:ahLst/>
              <a:cxnLst>
                <a:cxn ang="0">
                  <a:pos x="T0" y="T1"/>
                </a:cxn>
                <a:cxn ang="0">
                  <a:pos x="T2" y="T3"/>
                </a:cxn>
                <a:cxn ang="0">
                  <a:pos x="T4" y="T5"/>
                </a:cxn>
                <a:cxn ang="0">
                  <a:pos x="T6" y="T7"/>
                </a:cxn>
                <a:cxn ang="0">
                  <a:pos x="T8" y="T9"/>
                </a:cxn>
              </a:cxnLst>
              <a:rect l="0" t="0" r="r" b="b"/>
              <a:pathLst>
                <a:path w="570" h="549">
                  <a:moveTo>
                    <a:pt x="570" y="549"/>
                  </a:moveTo>
                  <a:lnTo>
                    <a:pt x="570" y="0"/>
                  </a:lnTo>
                  <a:lnTo>
                    <a:pt x="0" y="81"/>
                  </a:lnTo>
                  <a:lnTo>
                    <a:pt x="0" y="549"/>
                  </a:lnTo>
                  <a:lnTo>
                    <a:pt x="570" y="5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Freeform 17"/>
            <p:cNvSpPr>
              <a:spLocks/>
            </p:cNvSpPr>
            <p:nvPr/>
          </p:nvSpPr>
          <p:spPr bwMode="auto">
            <a:xfrm>
              <a:off x="14600238" y="2298700"/>
              <a:ext cx="1184275" cy="1039813"/>
            </a:xfrm>
            <a:custGeom>
              <a:avLst/>
              <a:gdLst>
                <a:gd name="T0" fmla="*/ 0 w 746"/>
                <a:gd name="T1" fmla="*/ 655 h 655"/>
                <a:gd name="T2" fmla="*/ 746 w 746"/>
                <a:gd name="T3" fmla="*/ 655 h 655"/>
                <a:gd name="T4" fmla="*/ 746 w 746"/>
                <a:gd name="T5" fmla="*/ 0 h 655"/>
                <a:gd name="T6" fmla="*/ 0 w 746"/>
                <a:gd name="T7" fmla="*/ 104 h 655"/>
                <a:gd name="T8" fmla="*/ 0 w 746"/>
                <a:gd name="T9" fmla="*/ 655 h 655"/>
              </a:gdLst>
              <a:ahLst/>
              <a:cxnLst>
                <a:cxn ang="0">
                  <a:pos x="T0" y="T1"/>
                </a:cxn>
                <a:cxn ang="0">
                  <a:pos x="T2" y="T3"/>
                </a:cxn>
                <a:cxn ang="0">
                  <a:pos x="T4" y="T5"/>
                </a:cxn>
                <a:cxn ang="0">
                  <a:pos x="T6" y="T7"/>
                </a:cxn>
                <a:cxn ang="0">
                  <a:pos x="T8" y="T9"/>
                </a:cxn>
              </a:cxnLst>
              <a:rect l="0" t="0" r="r" b="b"/>
              <a:pathLst>
                <a:path w="746" h="655">
                  <a:moveTo>
                    <a:pt x="0" y="655"/>
                  </a:moveTo>
                  <a:lnTo>
                    <a:pt x="746" y="655"/>
                  </a:lnTo>
                  <a:lnTo>
                    <a:pt x="746" y="0"/>
                  </a:lnTo>
                  <a:lnTo>
                    <a:pt x="0" y="104"/>
                  </a:lnTo>
                  <a:lnTo>
                    <a:pt x="0"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7" name="Freeform 18"/>
            <p:cNvSpPr>
              <a:spLocks/>
            </p:cNvSpPr>
            <p:nvPr/>
          </p:nvSpPr>
          <p:spPr bwMode="auto">
            <a:xfrm>
              <a:off x="14600230" y="3410374"/>
              <a:ext cx="1184270" cy="1044572"/>
            </a:xfrm>
            <a:custGeom>
              <a:avLst/>
              <a:gdLst>
                <a:gd name="T0" fmla="*/ 0 w 746"/>
                <a:gd name="T1" fmla="*/ 0 h 658"/>
                <a:gd name="T2" fmla="*/ 0 w 746"/>
                <a:gd name="T3" fmla="*/ 554 h 658"/>
                <a:gd name="T4" fmla="*/ 746 w 746"/>
                <a:gd name="T5" fmla="*/ 658 h 658"/>
                <a:gd name="T6" fmla="*/ 746 w 746"/>
                <a:gd name="T7" fmla="*/ 0 h 658"/>
                <a:gd name="T8" fmla="*/ 0 w 746"/>
                <a:gd name="T9" fmla="*/ 0 h 658"/>
              </a:gdLst>
              <a:ahLst/>
              <a:cxnLst>
                <a:cxn ang="0">
                  <a:pos x="T0" y="T1"/>
                </a:cxn>
                <a:cxn ang="0">
                  <a:pos x="T2" y="T3"/>
                </a:cxn>
                <a:cxn ang="0">
                  <a:pos x="T4" y="T5"/>
                </a:cxn>
                <a:cxn ang="0">
                  <a:pos x="T6" y="T7"/>
                </a:cxn>
                <a:cxn ang="0">
                  <a:pos x="T8" y="T9"/>
                </a:cxn>
              </a:cxnLst>
              <a:rect l="0" t="0" r="r" b="b"/>
              <a:pathLst>
                <a:path w="746" h="658">
                  <a:moveTo>
                    <a:pt x="0" y="0"/>
                  </a:moveTo>
                  <a:lnTo>
                    <a:pt x="0" y="554"/>
                  </a:lnTo>
                  <a:lnTo>
                    <a:pt x="746" y="658"/>
                  </a:lnTo>
                  <a:lnTo>
                    <a:pt x="74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8" name="Freeform 19"/>
            <p:cNvSpPr>
              <a:spLocks/>
            </p:cNvSpPr>
            <p:nvPr/>
          </p:nvSpPr>
          <p:spPr bwMode="auto">
            <a:xfrm>
              <a:off x="13646144" y="3410374"/>
              <a:ext cx="904871" cy="871535"/>
            </a:xfrm>
            <a:custGeom>
              <a:avLst/>
              <a:gdLst>
                <a:gd name="T0" fmla="*/ 570 w 570"/>
                <a:gd name="T1" fmla="*/ 0 h 549"/>
                <a:gd name="T2" fmla="*/ 0 w 570"/>
                <a:gd name="T3" fmla="*/ 0 h 549"/>
                <a:gd name="T4" fmla="*/ 0 w 570"/>
                <a:gd name="T5" fmla="*/ 471 h 549"/>
                <a:gd name="T6" fmla="*/ 570 w 570"/>
                <a:gd name="T7" fmla="*/ 549 h 549"/>
                <a:gd name="T8" fmla="*/ 570 w 570"/>
                <a:gd name="T9" fmla="*/ 0 h 549"/>
              </a:gdLst>
              <a:ahLst/>
              <a:cxnLst>
                <a:cxn ang="0">
                  <a:pos x="T0" y="T1"/>
                </a:cxn>
                <a:cxn ang="0">
                  <a:pos x="T2" y="T3"/>
                </a:cxn>
                <a:cxn ang="0">
                  <a:pos x="T4" y="T5"/>
                </a:cxn>
                <a:cxn ang="0">
                  <a:pos x="T6" y="T7"/>
                </a:cxn>
                <a:cxn ang="0">
                  <a:pos x="T8" y="T9"/>
                </a:cxn>
              </a:cxnLst>
              <a:rect l="0" t="0" r="r" b="b"/>
              <a:pathLst>
                <a:path w="570" h="549">
                  <a:moveTo>
                    <a:pt x="570" y="0"/>
                  </a:moveTo>
                  <a:lnTo>
                    <a:pt x="0" y="0"/>
                  </a:lnTo>
                  <a:lnTo>
                    <a:pt x="0" y="471"/>
                  </a:lnTo>
                  <a:lnTo>
                    <a:pt x="570" y="549"/>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69" name="Group 268"/>
          <p:cNvGrpSpPr/>
          <p:nvPr/>
        </p:nvGrpSpPr>
        <p:grpSpPr>
          <a:xfrm>
            <a:off x="6046192" y="4663693"/>
            <a:ext cx="1140378" cy="630432"/>
            <a:chOff x="12292013" y="915988"/>
            <a:chExt cx="8083550" cy="4468812"/>
          </a:xfrm>
          <a:solidFill>
            <a:schemeClr val="bg1"/>
          </a:solidFill>
        </p:grpSpPr>
        <p:sp>
          <p:nvSpPr>
            <p:cNvPr id="270" name="Freeform 17"/>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1" name="Freeform 18"/>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2" name="Freeform 19"/>
            <p:cNvSpPr>
              <a:spLocks/>
            </p:cNvSpPr>
            <p:nvPr/>
          </p:nvSpPr>
          <p:spPr bwMode="auto">
            <a:xfrm>
              <a:off x="15551151" y="2298700"/>
              <a:ext cx="660400" cy="638175"/>
            </a:xfrm>
            <a:custGeom>
              <a:avLst/>
              <a:gdLst>
                <a:gd name="T0" fmla="*/ 0 w 416"/>
                <a:gd name="T1" fmla="*/ 402 h 402"/>
                <a:gd name="T2" fmla="*/ 416 w 416"/>
                <a:gd name="T3" fmla="*/ 402 h 402"/>
                <a:gd name="T4" fmla="*/ 416 w 416"/>
                <a:gd name="T5" fmla="*/ 0 h 402"/>
                <a:gd name="T6" fmla="*/ 0 w 416"/>
                <a:gd name="T7" fmla="*/ 57 h 402"/>
                <a:gd name="T8" fmla="*/ 0 w 416"/>
                <a:gd name="T9" fmla="*/ 402 h 402"/>
              </a:gdLst>
              <a:ahLst/>
              <a:cxnLst>
                <a:cxn ang="0">
                  <a:pos x="T0" y="T1"/>
                </a:cxn>
                <a:cxn ang="0">
                  <a:pos x="T2" y="T3"/>
                </a:cxn>
                <a:cxn ang="0">
                  <a:pos x="T4" y="T5"/>
                </a:cxn>
                <a:cxn ang="0">
                  <a:pos x="T6" y="T7"/>
                </a:cxn>
                <a:cxn ang="0">
                  <a:pos x="T8" y="T9"/>
                </a:cxn>
              </a:cxnLst>
              <a:rect l="0" t="0" r="r" b="b"/>
              <a:pathLst>
                <a:path w="416" h="402">
                  <a:moveTo>
                    <a:pt x="0" y="402"/>
                  </a:moveTo>
                  <a:lnTo>
                    <a:pt x="416" y="402"/>
                  </a:lnTo>
                  <a:lnTo>
                    <a:pt x="416" y="0"/>
                  </a:lnTo>
                  <a:lnTo>
                    <a:pt x="0" y="57"/>
                  </a:lnTo>
                  <a:lnTo>
                    <a:pt x="0"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3" name="Freeform 20"/>
            <p:cNvSpPr>
              <a:spLocks/>
            </p:cNvSpPr>
            <p:nvPr/>
          </p:nvSpPr>
          <p:spPr bwMode="auto">
            <a:xfrm>
              <a:off x="16249651" y="2170113"/>
              <a:ext cx="866775" cy="766762"/>
            </a:xfrm>
            <a:custGeom>
              <a:avLst/>
              <a:gdLst>
                <a:gd name="T0" fmla="*/ 0 w 546"/>
                <a:gd name="T1" fmla="*/ 483 h 483"/>
                <a:gd name="T2" fmla="*/ 546 w 546"/>
                <a:gd name="T3" fmla="*/ 483 h 483"/>
                <a:gd name="T4" fmla="*/ 546 w 546"/>
                <a:gd name="T5" fmla="*/ 0 h 483"/>
                <a:gd name="T6" fmla="*/ 0 w 546"/>
                <a:gd name="T7" fmla="*/ 76 h 483"/>
                <a:gd name="T8" fmla="*/ 0 w 546"/>
                <a:gd name="T9" fmla="*/ 483 h 483"/>
              </a:gdLst>
              <a:ahLst/>
              <a:cxnLst>
                <a:cxn ang="0">
                  <a:pos x="T0" y="T1"/>
                </a:cxn>
                <a:cxn ang="0">
                  <a:pos x="T2" y="T3"/>
                </a:cxn>
                <a:cxn ang="0">
                  <a:pos x="T4" y="T5"/>
                </a:cxn>
                <a:cxn ang="0">
                  <a:pos x="T6" y="T7"/>
                </a:cxn>
                <a:cxn ang="0">
                  <a:pos x="T8" y="T9"/>
                </a:cxn>
              </a:cxnLst>
              <a:rect l="0" t="0" r="r" b="b"/>
              <a:pathLst>
                <a:path w="546" h="483">
                  <a:moveTo>
                    <a:pt x="0" y="483"/>
                  </a:moveTo>
                  <a:lnTo>
                    <a:pt x="546" y="483"/>
                  </a:lnTo>
                  <a:lnTo>
                    <a:pt x="546" y="0"/>
                  </a:lnTo>
                  <a:lnTo>
                    <a:pt x="0" y="76"/>
                  </a:lnTo>
                  <a:lnTo>
                    <a:pt x="0" y="4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Freeform 21"/>
            <p:cNvSpPr>
              <a:spLocks/>
            </p:cNvSpPr>
            <p:nvPr/>
          </p:nvSpPr>
          <p:spPr bwMode="auto">
            <a:xfrm>
              <a:off x="16249651" y="2971800"/>
              <a:ext cx="866775" cy="766762"/>
            </a:xfrm>
            <a:custGeom>
              <a:avLst/>
              <a:gdLst>
                <a:gd name="T0" fmla="*/ 0 w 546"/>
                <a:gd name="T1" fmla="*/ 407 h 483"/>
                <a:gd name="T2" fmla="*/ 546 w 546"/>
                <a:gd name="T3" fmla="*/ 483 h 483"/>
                <a:gd name="T4" fmla="*/ 546 w 546"/>
                <a:gd name="T5" fmla="*/ 0 h 483"/>
                <a:gd name="T6" fmla="*/ 0 w 546"/>
                <a:gd name="T7" fmla="*/ 0 h 483"/>
                <a:gd name="T8" fmla="*/ 0 w 546"/>
                <a:gd name="T9" fmla="*/ 407 h 483"/>
              </a:gdLst>
              <a:ahLst/>
              <a:cxnLst>
                <a:cxn ang="0">
                  <a:pos x="T0" y="T1"/>
                </a:cxn>
                <a:cxn ang="0">
                  <a:pos x="T2" y="T3"/>
                </a:cxn>
                <a:cxn ang="0">
                  <a:pos x="T4" y="T5"/>
                </a:cxn>
                <a:cxn ang="0">
                  <a:pos x="T6" y="T7"/>
                </a:cxn>
                <a:cxn ang="0">
                  <a:pos x="T8" y="T9"/>
                </a:cxn>
              </a:cxnLst>
              <a:rect l="0" t="0" r="r" b="b"/>
              <a:pathLst>
                <a:path w="546" h="483">
                  <a:moveTo>
                    <a:pt x="0" y="407"/>
                  </a:moveTo>
                  <a:lnTo>
                    <a:pt x="546" y="483"/>
                  </a:lnTo>
                  <a:lnTo>
                    <a:pt x="546" y="0"/>
                  </a:lnTo>
                  <a:lnTo>
                    <a:pt x="0" y="0"/>
                  </a:lnTo>
                  <a:lnTo>
                    <a:pt x="0"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3" name="Freeform 22"/>
            <p:cNvSpPr>
              <a:spLocks/>
            </p:cNvSpPr>
            <p:nvPr/>
          </p:nvSpPr>
          <p:spPr bwMode="auto">
            <a:xfrm>
              <a:off x="15551151" y="2971800"/>
              <a:ext cx="660400" cy="642937"/>
            </a:xfrm>
            <a:custGeom>
              <a:avLst/>
              <a:gdLst>
                <a:gd name="T0" fmla="*/ 0 w 416"/>
                <a:gd name="T1" fmla="*/ 345 h 405"/>
                <a:gd name="T2" fmla="*/ 416 w 416"/>
                <a:gd name="T3" fmla="*/ 405 h 405"/>
                <a:gd name="T4" fmla="*/ 416 w 416"/>
                <a:gd name="T5" fmla="*/ 0 h 405"/>
                <a:gd name="T6" fmla="*/ 0 w 416"/>
                <a:gd name="T7" fmla="*/ 0 h 405"/>
                <a:gd name="T8" fmla="*/ 0 w 416"/>
                <a:gd name="T9" fmla="*/ 345 h 405"/>
              </a:gdLst>
              <a:ahLst/>
              <a:cxnLst>
                <a:cxn ang="0">
                  <a:pos x="T0" y="T1"/>
                </a:cxn>
                <a:cxn ang="0">
                  <a:pos x="T2" y="T3"/>
                </a:cxn>
                <a:cxn ang="0">
                  <a:pos x="T4" y="T5"/>
                </a:cxn>
                <a:cxn ang="0">
                  <a:pos x="T6" y="T7"/>
                </a:cxn>
                <a:cxn ang="0">
                  <a:pos x="T8" y="T9"/>
                </a:cxn>
              </a:cxnLst>
              <a:rect l="0" t="0" r="r" b="b"/>
              <a:pathLst>
                <a:path w="416" h="405">
                  <a:moveTo>
                    <a:pt x="0" y="345"/>
                  </a:moveTo>
                  <a:lnTo>
                    <a:pt x="416" y="405"/>
                  </a:lnTo>
                  <a:lnTo>
                    <a:pt x="416" y="0"/>
                  </a:lnTo>
                  <a:lnTo>
                    <a:pt x="0" y="0"/>
                  </a:lnTo>
                  <a:lnTo>
                    <a:pt x="0"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95" name="TextBox 294"/>
          <p:cNvSpPr txBox="1"/>
          <p:nvPr/>
        </p:nvSpPr>
        <p:spPr>
          <a:xfrm>
            <a:off x="5683425" y="5462563"/>
            <a:ext cx="1831421" cy="360099"/>
          </a:xfrm>
          <a:prstGeom prst="rect">
            <a:avLst/>
          </a:prstGeom>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300" b="0" i="0" u="none" strike="noStrike" kern="0" cap="none" spc="0" normalizeH="0" baseline="0" noProof="0" dirty="0">
                <a:ln>
                  <a:noFill/>
                </a:ln>
                <a:solidFill>
                  <a:schemeClr val="bg1"/>
                </a:solidFill>
                <a:effectLst/>
                <a:uLnTx/>
                <a:uFillTx/>
                <a:latin typeface="Segoe UI Light"/>
                <a:ea typeface="ＭＳ Ｐゴシック" charset="0"/>
              </a:rPr>
              <a:t>Windows 10 Azure AD joined devices</a:t>
            </a:r>
          </a:p>
        </p:txBody>
      </p:sp>
      <p:grpSp>
        <p:nvGrpSpPr>
          <p:cNvPr id="25" name="Group 24"/>
          <p:cNvGrpSpPr/>
          <p:nvPr/>
        </p:nvGrpSpPr>
        <p:grpSpPr>
          <a:xfrm>
            <a:off x="6862718" y="4297253"/>
            <a:ext cx="184507" cy="195593"/>
            <a:chOff x="6797076" y="3013652"/>
            <a:chExt cx="224246" cy="237720"/>
          </a:xfrm>
          <a:solidFill>
            <a:schemeClr val="bg1"/>
          </a:solidFill>
        </p:grpSpPr>
        <p:sp>
          <p:nvSpPr>
            <p:cNvPr id="296" name="Oval 14"/>
            <p:cNvSpPr>
              <a:spLocks noChangeArrowheads="1"/>
            </p:cNvSpPr>
            <p:nvPr/>
          </p:nvSpPr>
          <p:spPr bwMode="auto">
            <a:xfrm>
              <a:off x="6833648" y="3013652"/>
              <a:ext cx="151101" cy="1511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297" name="Freeform 15"/>
            <p:cNvSpPr>
              <a:spLocks/>
            </p:cNvSpPr>
            <p:nvPr/>
          </p:nvSpPr>
          <p:spPr bwMode="auto">
            <a:xfrm>
              <a:off x="6797076" y="3084872"/>
              <a:ext cx="125116" cy="166500"/>
            </a:xfrm>
            <a:custGeom>
              <a:avLst/>
              <a:gdLst>
                <a:gd name="T0" fmla="*/ 95 w 130"/>
                <a:gd name="T1" fmla="*/ 0 h 173"/>
                <a:gd name="T2" fmla="*/ 0 w 130"/>
                <a:gd name="T3" fmla="*/ 154 h 173"/>
                <a:gd name="T4" fmla="*/ 47 w 130"/>
                <a:gd name="T5" fmla="*/ 133 h 173"/>
                <a:gd name="T6" fmla="*/ 59 w 130"/>
                <a:gd name="T7" fmla="*/ 173 h 173"/>
                <a:gd name="T8" fmla="*/ 130 w 130"/>
                <a:gd name="T9" fmla="*/ 45 h 173"/>
                <a:gd name="T10" fmla="*/ 95 w 130"/>
                <a:gd name="T11" fmla="*/ 0 h 173"/>
              </a:gdLst>
              <a:ahLst/>
              <a:cxnLst>
                <a:cxn ang="0">
                  <a:pos x="T0" y="T1"/>
                </a:cxn>
                <a:cxn ang="0">
                  <a:pos x="T2" y="T3"/>
                </a:cxn>
                <a:cxn ang="0">
                  <a:pos x="T4" y="T5"/>
                </a:cxn>
                <a:cxn ang="0">
                  <a:pos x="T6" y="T7"/>
                </a:cxn>
                <a:cxn ang="0">
                  <a:pos x="T8" y="T9"/>
                </a:cxn>
                <a:cxn ang="0">
                  <a:pos x="T10" y="T11"/>
                </a:cxn>
              </a:cxnLst>
              <a:rect l="0" t="0" r="r" b="b"/>
              <a:pathLst>
                <a:path w="130" h="173">
                  <a:moveTo>
                    <a:pt x="95" y="0"/>
                  </a:moveTo>
                  <a:lnTo>
                    <a:pt x="0" y="154"/>
                  </a:lnTo>
                  <a:lnTo>
                    <a:pt x="47" y="133"/>
                  </a:lnTo>
                  <a:lnTo>
                    <a:pt x="59" y="173"/>
                  </a:lnTo>
                  <a:lnTo>
                    <a:pt x="130" y="45"/>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298" name="Freeform 16"/>
            <p:cNvSpPr>
              <a:spLocks/>
            </p:cNvSpPr>
            <p:nvPr/>
          </p:nvSpPr>
          <p:spPr bwMode="auto">
            <a:xfrm>
              <a:off x="6895244" y="3084872"/>
              <a:ext cx="126078" cy="166500"/>
            </a:xfrm>
            <a:custGeom>
              <a:avLst/>
              <a:gdLst>
                <a:gd name="T0" fmla="*/ 38 w 131"/>
                <a:gd name="T1" fmla="*/ 0 h 173"/>
                <a:gd name="T2" fmla="*/ 131 w 131"/>
                <a:gd name="T3" fmla="*/ 154 h 173"/>
                <a:gd name="T4" fmla="*/ 86 w 131"/>
                <a:gd name="T5" fmla="*/ 133 h 173"/>
                <a:gd name="T6" fmla="*/ 74 w 131"/>
                <a:gd name="T7" fmla="*/ 173 h 173"/>
                <a:gd name="T8" fmla="*/ 0 w 131"/>
                <a:gd name="T9" fmla="*/ 45 h 173"/>
                <a:gd name="T10" fmla="*/ 38 w 131"/>
                <a:gd name="T11" fmla="*/ 0 h 173"/>
              </a:gdLst>
              <a:ahLst/>
              <a:cxnLst>
                <a:cxn ang="0">
                  <a:pos x="T0" y="T1"/>
                </a:cxn>
                <a:cxn ang="0">
                  <a:pos x="T2" y="T3"/>
                </a:cxn>
                <a:cxn ang="0">
                  <a:pos x="T4" y="T5"/>
                </a:cxn>
                <a:cxn ang="0">
                  <a:pos x="T6" y="T7"/>
                </a:cxn>
                <a:cxn ang="0">
                  <a:pos x="T8" y="T9"/>
                </a:cxn>
                <a:cxn ang="0">
                  <a:pos x="T10" y="T11"/>
                </a:cxn>
              </a:cxnLst>
              <a:rect l="0" t="0" r="r" b="b"/>
              <a:pathLst>
                <a:path w="131" h="173">
                  <a:moveTo>
                    <a:pt x="38" y="0"/>
                  </a:moveTo>
                  <a:lnTo>
                    <a:pt x="131" y="154"/>
                  </a:lnTo>
                  <a:lnTo>
                    <a:pt x="86" y="133"/>
                  </a:lnTo>
                  <a:lnTo>
                    <a:pt x="74" y="173"/>
                  </a:lnTo>
                  <a:lnTo>
                    <a:pt x="0" y="45"/>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sp>
        <p:nvSpPr>
          <p:cNvPr id="377" name="Oval 376"/>
          <p:cNvSpPr/>
          <p:nvPr/>
        </p:nvSpPr>
        <p:spPr bwMode="auto">
          <a:xfrm>
            <a:off x="8481230" y="3047342"/>
            <a:ext cx="339970" cy="339970"/>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78" name="Group 377"/>
          <p:cNvGrpSpPr/>
          <p:nvPr/>
        </p:nvGrpSpPr>
        <p:grpSpPr>
          <a:xfrm>
            <a:off x="8565813" y="3122977"/>
            <a:ext cx="184507" cy="195593"/>
            <a:chOff x="6797076" y="3013652"/>
            <a:chExt cx="224246" cy="237720"/>
          </a:xfrm>
          <a:solidFill>
            <a:schemeClr val="bg1"/>
          </a:solidFill>
        </p:grpSpPr>
        <p:sp>
          <p:nvSpPr>
            <p:cNvPr id="379" name="Oval 14"/>
            <p:cNvSpPr>
              <a:spLocks noChangeArrowheads="1"/>
            </p:cNvSpPr>
            <p:nvPr/>
          </p:nvSpPr>
          <p:spPr bwMode="auto">
            <a:xfrm>
              <a:off x="6833648" y="3013652"/>
              <a:ext cx="151101" cy="1511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80" name="Freeform 15"/>
            <p:cNvSpPr>
              <a:spLocks/>
            </p:cNvSpPr>
            <p:nvPr/>
          </p:nvSpPr>
          <p:spPr bwMode="auto">
            <a:xfrm>
              <a:off x="6797076" y="3084872"/>
              <a:ext cx="125116" cy="166500"/>
            </a:xfrm>
            <a:custGeom>
              <a:avLst/>
              <a:gdLst>
                <a:gd name="T0" fmla="*/ 95 w 130"/>
                <a:gd name="T1" fmla="*/ 0 h 173"/>
                <a:gd name="T2" fmla="*/ 0 w 130"/>
                <a:gd name="T3" fmla="*/ 154 h 173"/>
                <a:gd name="T4" fmla="*/ 47 w 130"/>
                <a:gd name="T5" fmla="*/ 133 h 173"/>
                <a:gd name="T6" fmla="*/ 59 w 130"/>
                <a:gd name="T7" fmla="*/ 173 h 173"/>
                <a:gd name="T8" fmla="*/ 130 w 130"/>
                <a:gd name="T9" fmla="*/ 45 h 173"/>
                <a:gd name="T10" fmla="*/ 95 w 130"/>
                <a:gd name="T11" fmla="*/ 0 h 173"/>
              </a:gdLst>
              <a:ahLst/>
              <a:cxnLst>
                <a:cxn ang="0">
                  <a:pos x="T0" y="T1"/>
                </a:cxn>
                <a:cxn ang="0">
                  <a:pos x="T2" y="T3"/>
                </a:cxn>
                <a:cxn ang="0">
                  <a:pos x="T4" y="T5"/>
                </a:cxn>
                <a:cxn ang="0">
                  <a:pos x="T6" y="T7"/>
                </a:cxn>
                <a:cxn ang="0">
                  <a:pos x="T8" y="T9"/>
                </a:cxn>
                <a:cxn ang="0">
                  <a:pos x="T10" y="T11"/>
                </a:cxn>
              </a:cxnLst>
              <a:rect l="0" t="0" r="r" b="b"/>
              <a:pathLst>
                <a:path w="130" h="173">
                  <a:moveTo>
                    <a:pt x="95" y="0"/>
                  </a:moveTo>
                  <a:lnTo>
                    <a:pt x="0" y="154"/>
                  </a:lnTo>
                  <a:lnTo>
                    <a:pt x="47" y="133"/>
                  </a:lnTo>
                  <a:lnTo>
                    <a:pt x="59" y="173"/>
                  </a:lnTo>
                  <a:lnTo>
                    <a:pt x="130" y="45"/>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81" name="Freeform 16"/>
            <p:cNvSpPr>
              <a:spLocks/>
            </p:cNvSpPr>
            <p:nvPr/>
          </p:nvSpPr>
          <p:spPr bwMode="auto">
            <a:xfrm>
              <a:off x="6895244" y="3084872"/>
              <a:ext cx="126078" cy="166500"/>
            </a:xfrm>
            <a:custGeom>
              <a:avLst/>
              <a:gdLst>
                <a:gd name="T0" fmla="*/ 38 w 131"/>
                <a:gd name="T1" fmla="*/ 0 h 173"/>
                <a:gd name="T2" fmla="*/ 131 w 131"/>
                <a:gd name="T3" fmla="*/ 154 h 173"/>
                <a:gd name="T4" fmla="*/ 86 w 131"/>
                <a:gd name="T5" fmla="*/ 133 h 173"/>
                <a:gd name="T6" fmla="*/ 74 w 131"/>
                <a:gd name="T7" fmla="*/ 173 h 173"/>
                <a:gd name="T8" fmla="*/ 0 w 131"/>
                <a:gd name="T9" fmla="*/ 45 h 173"/>
                <a:gd name="T10" fmla="*/ 38 w 131"/>
                <a:gd name="T11" fmla="*/ 0 h 173"/>
              </a:gdLst>
              <a:ahLst/>
              <a:cxnLst>
                <a:cxn ang="0">
                  <a:pos x="T0" y="T1"/>
                </a:cxn>
                <a:cxn ang="0">
                  <a:pos x="T2" y="T3"/>
                </a:cxn>
                <a:cxn ang="0">
                  <a:pos x="T4" y="T5"/>
                </a:cxn>
                <a:cxn ang="0">
                  <a:pos x="T6" y="T7"/>
                </a:cxn>
                <a:cxn ang="0">
                  <a:pos x="T8" y="T9"/>
                </a:cxn>
                <a:cxn ang="0">
                  <a:pos x="T10" y="T11"/>
                </a:cxn>
              </a:cxnLst>
              <a:rect l="0" t="0" r="r" b="b"/>
              <a:pathLst>
                <a:path w="131" h="173">
                  <a:moveTo>
                    <a:pt x="38" y="0"/>
                  </a:moveTo>
                  <a:lnTo>
                    <a:pt x="131" y="154"/>
                  </a:lnTo>
                  <a:lnTo>
                    <a:pt x="86" y="133"/>
                  </a:lnTo>
                  <a:lnTo>
                    <a:pt x="74" y="173"/>
                  </a:lnTo>
                  <a:lnTo>
                    <a:pt x="0" y="45"/>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grpSp>
        <p:nvGrpSpPr>
          <p:cNvPr id="35" name="Group 34"/>
          <p:cNvGrpSpPr/>
          <p:nvPr/>
        </p:nvGrpSpPr>
        <p:grpSpPr>
          <a:xfrm>
            <a:off x="10805074" y="4936207"/>
            <a:ext cx="744398" cy="931622"/>
            <a:chOff x="7437101" y="5187635"/>
            <a:chExt cx="892313" cy="1116738"/>
          </a:xfrm>
        </p:grpSpPr>
        <p:grpSp>
          <p:nvGrpSpPr>
            <p:cNvPr id="403" name="Group 402"/>
            <p:cNvGrpSpPr/>
            <p:nvPr/>
          </p:nvGrpSpPr>
          <p:grpSpPr>
            <a:xfrm>
              <a:off x="7437101" y="5410858"/>
              <a:ext cx="647251" cy="893515"/>
              <a:chOff x="12679481" y="-2476193"/>
              <a:chExt cx="7318375" cy="10102850"/>
            </a:xfrm>
            <a:solidFill>
              <a:schemeClr val="bg1"/>
            </a:solidFill>
          </p:grpSpPr>
          <p:sp>
            <p:nvSpPr>
              <p:cNvPr id="404"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5"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6"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07" name="Oval 406"/>
            <p:cNvSpPr/>
            <p:nvPr/>
          </p:nvSpPr>
          <p:spPr bwMode="auto">
            <a:xfrm>
              <a:off x="7864080" y="5187635"/>
              <a:ext cx="465334" cy="465334"/>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08" name="Group 407"/>
            <p:cNvGrpSpPr/>
            <p:nvPr/>
          </p:nvGrpSpPr>
          <p:grpSpPr>
            <a:xfrm>
              <a:off x="7963894" y="5296608"/>
              <a:ext cx="265706" cy="265614"/>
              <a:chOff x="1477963" y="-1187450"/>
              <a:chExt cx="9232900" cy="9229725"/>
            </a:xfrm>
            <a:solidFill>
              <a:schemeClr val="bg1"/>
            </a:solidFill>
          </p:grpSpPr>
          <p:sp>
            <p:nvSpPr>
              <p:cNvPr id="409"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343" name="Freeform 16"/>
          <p:cNvSpPr>
            <a:spLocks noEditPoints="1"/>
          </p:cNvSpPr>
          <p:nvPr/>
        </p:nvSpPr>
        <p:spPr bwMode="auto">
          <a:xfrm>
            <a:off x="9132788" y="4327928"/>
            <a:ext cx="146029" cy="157711"/>
          </a:xfrm>
          <a:custGeom>
            <a:avLst/>
            <a:gdLst>
              <a:gd name="T0" fmla="*/ 273 w 318"/>
              <a:gd name="T1" fmla="*/ 176 h 343"/>
              <a:gd name="T2" fmla="*/ 272 w 318"/>
              <a:gd name="T3" fmla="*/ 192 h 343"/>
              <a:gd name="T4" fmla="*/ 269 w 318"/>
              <a:gd name="T5" fmla="*/ 205 h 343"/>
              <a:gd name="T6" fmla="*/ 267 w 318"/>
              <a:gd name="T7" fmla="*/ 212 h 343"/>
              <a:gd name="T8" fmla="*/ 264 w 318"/>
              <a:gd name="T9" fmla="*/ 221 h 343"/>
              <a:gd name="T10" fmla="*/ 261 w 318"/>
              <a:gd name="T11" fmla="*/ 227 h 343"/>
              <a:gd name="T12" fmla="*/ 257 w 318"/>
              <a:gd name="T13" fmla="*/ 233 h 343"/>
              <a:gd name="T14" fmla="*/ 254 w 318"/>
              <a:gd name="T15" fmla="*/ 239 h 343"/>
              <a:gd name="T16" fmla="*/ 249 w 318"/>
              <a:gd name="T17" fmla="*/ 245 h 343"/>
              <a:gd name="T18" fmla="*/ 245 w 318"/>
              <a:gd name="T19" fmla="*/ 250 h 343"/>
              <a:gd name="T20" fmla="*/ 240 w 318"/>
              <a:gd name="T21" fmla="*/ 255 h 343"/>
              <a:gd name="T22" fmla="*/ 217 w 318"/>
              <a:gd name="T23" fmla="*/ 273 h 343"/>
              <a:gd name="T24" fmla="*/ 109 w 318"/>
              <a:gd name="T25" fmla="*/ 225 h 343"/>
              <a:gd name="T26" fmla="*/ 15 w 318"/>
              <a:gd name="T27" fmla="*/ 319 h 343"/>
              <a:gd name="T28" fmla="*/ 215 w 318"/>
              <a:gd name="T29" fmla="*/ 323 h 343"/>
              <a:gd name="T30" fmla="*/ 275 w 318"/>
              <a:gd name="T31" fmla="*/ 283 h 343"/>
              <a:gd name="T32" fmla="*/ 281 w 318"/>
              <a:gd name="T33" fmla="*/ 276 h 343"/>
              <a:gd name="T34" fmla="*/ 287 w 318"/>
              <a:gd name="T35" fmla="*/ 269 h 343"/>
              <a:gd name="T36" fmla="*/ 291 w 318"/>
              <a:gd name="T37" fmla="*/ 263 h 343"/>
              <a:gd name="T38" fmla="*/ 296 w 318"/>
              <a:gd name="T39" fmla="*/ 255 h 343"/>
              <a:gd name="T40" fmla="*/ 300 w 318"/>
              <a:gd name="T41" fmla="*/ 248 h 343"/>
              <a:gd name="T42" fmla="*/ 304 w 318"/>
              <a:gd name="T43" fmla="*/ 240 h 343"/>
              <a:gd name="T44" fmla="*/ 307 w 318"/>
              <a:gd name="T45" fmla="*/ 232 h 343"/>
              <a:gd name="T46" fmla="*/ 310 w 318"/>
              <a:gd name="T47" fmla="*/ 224 h 343"/>
              <a:gd name="T48" fmla="*/ 312 w 318"/>
              <a:gd name="T49" fmla="*/ 216 h 343"/>
              <a:gd name="T50" fmla="*/ 316 w 318"/>
              <a:gd name="T51" fmla="*/ 199 h 343"/>
              <a:gd name="T52" fmla="*/ 317 w 318"/>
              <a:gd name="T53" fmla="*/ 191 h 343"/>
              <a:gd name="T54" fmla="*/ 318 w 318"/>
              <a:gd name="T55" fmla="*/ 183 h 343"/>
              <a:gd name="T56" fmla="*/ 318 w 318"/>
              <a:gd name="T57" fmla="*/ 175 h 343"/>
              <a:gd name="T58" fmla="*/ 271 w 318"/>
              <a:gd name="T59" fmla="*/ 62 h 343"/>
              <a:gd name="T60" fmla="*/ 43 w 318"/>
              <a:gd name="T61" fmla="*/ 66 h 343"/>
              <a:gd name="T62" fmla="*/ 37 w 318"/>
              <a:gd name="T63" fmla="*/ 73 h 343"/>
              <a:gd name="T64" fmla="*/ 32 w 318"/>
              <a:gd name="T65" fmla="*/ 80 h 343"/>
              <a:gd name="T66" fmla="*/ 27 w 318"/>
              <a:gd name="T67" fmla="*/ 86 h 343"/>
              <a:gd name="T68" fmla="*/ 22 w 318"/>
              <a:gd name="T69" fmla="*/ 94 h 343"/>
              <a:gd name="T70" fmla="*/ 18 w 318"/>
              <a:gd name="T71" fmla="*/ 102 h 343"/>
              <a:gd name="T72" fmla="*/ 14 w 318"/>
              <a:gd name="T73" fmla="*/ 110 h 343"/>
              <a:gd name="T74" fmla="*/ 11 w 318"/>
              <a:gd name="T75" fmla="*/ 117 h 343"/>
              <a:gd name="T76" fmla="*/ 8 w 318"/>
              <a:gd name="T77" fmla="*/ 125 h 343"/>
              <a:gd name="T78" fmla="*/ 6 w 318"/>
              <a:gd name="T79" fmla="*/ 133 h 343"/>
              <a:gd name="T80" fmla="*/ 2 w 318"/>
              <a:gd name="T81" fmla="*/ 150 h 343"/>
              <a:gd name="T82" fmla="*/ 1 w 318"/>
              <a:gd name="T83" fmla="*/ 158 h 343"/>
              <a:gd name="T84" fmla="*/ 0 w 318"/>
              <a:gd name="T85" fmla="*/ 166 h 343"/>
              <a:gd name="T86" fmla="*/ 0 w 318"/>
              <a:gd name="T87" fmla="*/ 174 h 343"/>
              <a:gd name="T88" fmla="*/ 46 w 318"/>
              <a:gd name="T89" fmla="*/ 189 h 343"/>
              <a:gd name="T90" fmla="*/ 45 w 318"/>
              <a:gd name="T91" fmla="*/ 173 h 343"/>
              <a:gd name="T92" fmla="*/ 46 w 318"/>
              <a:gd name="T93" fmla="*/ 157 h 343"/>
              <a:gd name="T94" fmla="*/ 49 w 318"/>
              <a:gd name="T95" fmla="*/ 144 h 343"/>
              <a:gd name="T96" fmla="*/ 51 w 318"/>
              <a:gd name="T97" fmla="*/ 137 h 343"/>
              <a:gd name="T98" fmla="*/ 55 w 318"/>
              <a:gd name="T99" fmla="*/ 128 h 343"/>
              <a:gd name="T100" fmla="*/ 58 w 318"/>
              <a:gd name="T101" fmla="*/ 122 h 343"/>
              <a:gd name="T102" fmla="*/ 61 w 318"/>
              <a:gd name="T103" fmla="*/ 116 h 343"/>
              <a:gd name="T104" fmla="*/ 64 w 318"/>
              <a:gd name="T105" fmla="*/ 110 h 343"/>
              <a:gd name="T106" fmla="*/ 69 w 318"/>
              <a:gd name="T107" fmla="*/ 104 h 343"/>
              <a:gd name="T108" fmla="*/ 73 w 318"/>
              <a:gd name="T109" fmla="*/ 99 h 343"/>
              <a:gd name="T110" fmla="*/ 78 w 318"/>
              <a:gd name="T111" fmla="*/ 94 h 343"/>
              <a:gd name="T112" fmla="*/ 109 w 318"/>
              <a:gd name="T113" fmla="*/ 72 h 343"/>
              <a:gd name="T114" fmla="*/ 314 w 318"/>
              <a:gd name="T115" fmla="*/ 13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343">
                <a:moveTo>
                  <a:pt x="272" y="156"/>
                </a:moveTo>
                <a:cubicBezTo>
                  <a:pt x="273" y="162"/>
                  <a:pt x="273" y="167"/>
                  <a:pt x="273" y="173"/>
                </a:cubicBezTo>
                <a:cubicBezTo>
                  <a:pt x="273" y="173"/>
                  <a:pt x="273" y="173"/>
                  <a:pt x="273" y="173"/>
                </a:cubicBezTo>
                <a:cubicBezTo>
                  <a:pt x="273" y="174"/>
                  <a:pt x="273" y="175"/>
                  <a:pt x="273" y="176"/>
                </a:cubicBezTo>
                <a:cubicBezTo>
                  <a:pt x="273" y="176"/>
                  <a:pt x="273" y="176"/>
                  <a:pt x="273" y="176"/>
                </a:cubicBezTo>
                <a:cubicBezTo>
                  <a:pt x="273" y="180"/>
                  <a:pt x="273" y="185"/>
                  <a:pt x="272" y="189"/>
                </a:cubicBezTo>
                <a:cubicBezTo>
                  <a:pt x="272" y="189"/>
                  <a:pt x="272" y="189"/>
                  <a:pt x="272" y="189"/>
                </a:cubicBezTo>
                <a:cubicBezTo>
                  <a:pt x="272" y="190"/>
                  <a:pt x="272" y="191"/>
                  <a:pt x="272" y="192"/>
                </a:cubicBezTo>
                <a:cubicBezTo>
                  <a:pt x="272" y="192"/>
                  <a:pt x="272" y="193"/>
                  <a:pt x="272" y="193"/>
                </a:cubicBezTo>
                <a:cubicBezTo>
                  <a:pt x="271" y="196"/>
                  <a:pt x="271" y="199"/>
                  <a:pt x="270" y="202"/>
                </a:cubicBezTo>
                <a:cubicBezTo>
                  <a:pt x="270" y="203"/>
                  <a:pt x="270" y="203"/>
                  <a:pt x="270" y="203"/>
                </a:cubicBezTo>
                <a:cubicBezTo>
                  <a:pt x="270" y="204"/>
                  <a:pt x="269" y="204"/>
                  <a:pt x="269" y="205"/>
                </a:cubicBezTo>
                <a:cubicBezTo>
                  <a:pt x="269" y="206"/>
                  <a:pt x="269" y="206"/>
                  <a:pt x="269" y="206"/>
                </a:cubicBezTo>
                <a:cubicBezTo>
                  <a:pt x="269" y="207"/>
                  <a:pt x="269" y="208"/>
                  <a:pt x="268" y="208"/>
                </a:cubicBezTo>
                <a:cubicBezTo>
                  <a:pt x="268" y="209"/>
                  <a:pt x="268" y="209"/>
                  <a:pt x="268" y="209"/>
                </a:cubicBezTo>
                <a:cubicBezTo>
                  <a:pt x="268" y="210"/>
                  <a:pt x="267" y="211"/>
                  <a:pt x="267" y="212"/>
                </a:cubicBezTo>
                <a:cubicBezTo>
                  <a:pt x="267" y="212"/>
                  <a:pt x="267" y="212"/>
                  <a:pt x="267" y="212"/>
                </a:cubicBezTo>
                <a:cubicBezTo>
                  <a:pt x="266" y="214"/>
                  <a:pt x="266" y="216"/>
                  <a:pt x="265" y="218"/>
                </a:cubicBezTo>
                <a:cubicBezTo>
                  <a:pt x="265" y="218"/>
                  <a:pt x="265" y="218"/>
                  <a:pt x="265" y="219"/>
                </a:cubicBezTo>
                <a:cubicBezTo>
                  <a:pt x="264" y="219"/>
                  <a:pt x="264" y="220"/>
                  <a:pt x="264" y="221"/>
                </a:cubicBezTo>
                <a:cubicBezTo>
                  <a:pt x="263" y="221"/>
                  <a:pt x="263" y="221"/>
                  <a:pt x="263" y="222"/>
                </a:cubicBezTo>
                <a:cubicBezTo>
                  <a:pt x="263" y="222"/>
                  <a:pt x="263" y="223"/>
                  <a:pt x="262" y="224"/>
                </a:cubicBezTo>
                <a:cubicBezTo>
                  <a:pt x="262" y="224"/>
                  <a:pt x="262" y="224"/>
                  <a:pt x="262" y="225"/>
                </a:cubicBezTo>
                <a:cubicBezTo>
                  <a:pt x="261" y="226"/>
                  <a:pt x="261" y="226"/>
                  <a:pt x="261" y="227"/>
                </a:cubicBezTo>
                <a:cubicBezTo>
                  <a:pt x="261" y="227"/>
                  <a:pt x="260" y="227"/>
                  <a:pt x="260" y="227"/>
                </a:cubicBezTo>
                <a:cubicBezTo>
                  <a:pt x="260" y="228"/>
                  <a:pt x="259" y="229"/>
                  <a:pt x="259" y="230"/>
                </a:cubicBezTo>
                <a:cubicBezTo>
                  <a:pt x="259" y="231"/>
                  <a:pt x="259" y="231"/>
                  <a:pt x="259" y="231"/>
                </a:cubicBezTo>
                <a:cubicBezTo>
                  <a:pt x="258" y="232"/>
                  <a:pt x="258" y="232"/>
                  <a:pt x="257" y="233"/>
                </a:cubicBezTo>
                <a:cubicBezTo>
                  <a:pt x="257" y="233"/>
                  <a:pt x="257" y="234"/>
                  <a:pt x="257" y="234"/>
                </a:cubicBezTo>
                <a:cubicBezTo>
                  <a:pt x="256" y="235"/>
                  <a:pt x="256" y="235"/>
                  <a:pt x="256" y="236"/>
                </a:cubicBezTo>
                <a:cubicBezTo>
                  <a:pt x="255" y="236"/>
                  <a:pt x="255" y="236"/>
                  <a:pt x="255" y="237"/>
                </a:cubicBezTo>
                <a:cubicBezTo>
                  <a:pt x="255" y="237"/>
                  <a:pt x="254" y="238"/>
                  <a:pt x="254" y="239"/>
                </a:cubicBezTo>
                <a:cubicBezTo>
                  <a:pt x="254" y="239"/>
                  <a:pt x="253" y="239"/>
                  <a:pt x="253" y="239"/>
                </a:cubicBezTo>
                <a:cubicBezTo>
                  <a:pt x="253" y="240"/>
                  <a:pt x="252" y="241"/>
                  <a:pt x="252" y="242"/>
                </a:cubicBezTo>
                <a:cubicBezTo>
                  <a:pt x="251" y="242"/>
                  <a:pt x="251" y="242"/>
                  <a:pt x="251" y="242"/>
                </a:cubicBezTo>
                <a:cubicBezTo>
                  <a:pt x="251" y="243"/>
                  <a:pt x="250" y="244"/>
                  <a:pt x="249" y="245"/>
                </a:cubicBezTo>
                <a:cubicBezTo>
                  <a:pt x="249" y="245"/>
                  <a:pt x="249" y="245"/>
                  <a:pt x="249" y="245"/>
                </a:cubicBezTo>
                <a:cubicBezTo>
                  <a:pt x="248" y="246"/>
                  <a:pt x="248" y="247"/>
                  <a:pt x="247" y="247"/>
                </a:cubicBezTo>
                <a:cubicBezTo>
                  <a:pt x="247" y="247"/>
                  <a:pt x="247" y="248"/>
                  <a:pt x="247" y="248"/>
                </a:cubicBezTo>
                <a:cubicBezTo>
                  <a:pt x="246" y="249"/>
                  <a:pt x="246" y="249"/>
                  <a:pt x="245" y="250"/>
                </a:cubicBezTo>
                <a:cubicBezTo>
                  <a:pt x="245" y="250"/>
                  <a:pt x="245" y="250"/>
                  <a:pt x="244" y="251"/>
                </a:cubicBezTo>
                <a:cubicBezTo>
                  <a:pt x="244" y="251"/>
                  <a:pt x="243" y="252"/>
                  <a:pt x="243" y="252"/>
                </a:cubicBezTo>
                <a:cubicBezTo>
                  <a:pt x="243" y="252"/>
                  <a:pt x="242" y="253"/>
                  <a:pt x="242" y="253"/>
                </a:cubicBezTo>
                <a:cubicBezTo>
                  <a:pt x="241" y="254"/>
                  <a:pt x="241" y="255"/>
                  <a:pt x="240" y="255"/>
                </a:cubicBezTo>
                <a:cubicBezTo>
                  <a:pt x="237" y="258"/>
                  <a:pt x="234" y="261"/>
                  <a:pt x="231" y="263"/>
                </a:cubicBezTo>
                <a:cubicBezTo>
                  <a:pt x="230" y="264"/>
                  <a:pt x="228" y="266"/>
                  <a:pt x="227" y="267"/>
                </a:cubicBezTo>
                <a:cubicBezTo>
                  <a:pt x="225" y="268"/>
                  <a:pt x="224" y="269"/>
                  <a:pt x="222" y="270"/>
                </a:cubicBezTo>
                <a:cubicBezTo>
                  <a:pt x="220" y="271"/>
                  <a:pt x="219" y="272"/>
                  <a:pt x="217" y="273"/>
                </a:cubicBezTo>
                <a:cubicBezTo>
                  <a:pt x="216" y="273"/>
                  <a:pt x="216" y="274"/>
                  <a:pt x="215" y="274"/>
                </a:cubicBezTo>
                <a:cubicBezTo>
                  <a:pt x="209" y="277"/>
                  <a:pt x="204" y="280"/>
                  <a:pt x="198" y="282"/>
                </a:cubicBezTo>
                <a:cubicBezTo>
                  <a:pt x="157" y="297"/>
                  <a:pt x="111" y="288"/>
                  <a:pt x="78" y="255"/>
                </a:cubicBezTo>
                <a:cubicBezTo>
                  <a:pt x="109" y="225"/>
                  <a:pt x="109" y="225"/>
                  <a:pt x="109" y="225"/>
                </a:cubicBezTo>
                <a:cubicBezTo>
                  <a:pt x="53" y="217"/>
                  <a:pt x="53" y="217"/>
                  <a:pt x="53" y="217"/>
                </a:cubicBezTo>
                <a:cubicBezTo>
                  <a:pt x="4" y="210"/>
                  <a:pt x="4" y="210"/>
                  <a:pt x="4" y="210"/>
                </a:cubicBezTo>
                <a:cubicBezTo>
                  <a:pt x="0" y="210"/>
                  <a:pt x="0" y="210"/>
                  <a:pt x="0" y="210"/>
                </a:cubicBezTo>
                <a:cubicBezTo>
                  <a:pt x="15" y="319"/>
                  <a:pt x="15" y="319"/>
                  <a:pt x="15" y="319"/>
                </a:cubicBezTo>
                <a:cubicBezTo>
                  <a:pt x="47" y="287"/>
                  <a:pt x="47" y="287"/>
                  <a:pt x="47" y="287"/>
                </a:cubicBezTo>
                <a:cubicBezTo>
                  <a:pt x="89" y="330"/>
                  <a:pt x="150" y="343"/>
                  <a:pt x="204" y="327"/>
                </a:cubicBezTo>
                <a:cubicBezTo>
                  <a:pt x="206" y="327"/>
                  <a:pt x="207" y="326"/>
                  <a:pt x="208" y="326"/>
                </a:cubicBezTo>
                <a:cubicBezTo>
                  <a:pt x="210" y="325"/>
                  <a:pt x="213" y="324"/>
                  <a:pt x="215" y="323"/>
                </a:cubicBezTo>
                <a:cubicBezTo>
                  <a:pt x="233" y="316"/>
                  <a:pt x="250" y="306"/>
                  <a:pt x="266" y="292"/>
                </a:cubicBezTo>
                <a:cubicBezTo>
                  <a:pt x="268" y="291"/>
                  <a:pt x="270" y="289"/>
                  <a:pt x="271" y="287"/>
                </a:cubicBezTo>
                <a:cubicBezTo>
                  <a:pt x="272" y="286"/>
                  <a:pt x="273" y="285"/>
                  <a:pt x="274" y="284"/>
                </a:cubicBezTo>
                <a:cubicBezTo>
                  <a:pt x="275" y="283"/>
                  <a:pt x="275" y="283"/>
                  <a:pt x="275" y="283"/>
                </a:cubicBezTo>
                <a:cubicBezTo>
                  <a:pt x="276" y="282"/>
                  <a:pt x="277" y="281"/>
                  <a:pt x="277" y="281"/>
                </a:cubicBezTo>
                <a:cubicBezTo>
                  <a:pt x="278" y="280"/>
                  <a:pt x="278" y="280"/>
                  <a:pt x="278" y="279"/>
                </a:cubicBezTo>
                <a:cubicBezTo>
                  <a:pt x="279" y="279"/>
                  <a:pt x="280" y="278"/>
                  <a:pt x="280" y="277"/>
                </a:cubicBezTo>
                <a:cubicBezTo>
                  <a:pt x="281" y="277"/>
                  <a:pt x="281" y="276"/>
                  <a:pt x="281" y="276"/>
                </a:cubicBezTo>
                <a:cubicBezTo>
                  <a:pt x="282" y="275"/>
                  <a:pt x="282" y="275"/>
                  <a:pt x="283" y="274"/>
                </a:cubicBezTo>
                <a:cubicBezTo>
                  <a:pt x="283" y="274"/>
                  <a:pt x="284" y="273"/>
                  <a:pt x="284" y="273"/>
                </a:cubicBezTo>
                <a:cubicBezTo>
                  <a:pt x="285" y="272"/>
                  <a:pt x="285" y="271"/>
                  <a:pt x="286" y="271"/>
                </a:cubicBezTo>
                <a:cubicBezTo>
                  <a:pt x="286" y="270"/>
                  <a:pt x="286" y="270"/>
                  <a:pt x="287" y="269"/>
                </a:cubicBezTo>
                <a:cubicBezTo>
                  <a:pt x="287" y="269"/>
                  <a:pt x="288" y="268"/>
                  <a:pt x="288" y="267"/>
                </a:cubicBezTo>
                <a:cubicBezTo>
                  <a:pt x="288" y="267"/>
                  <a:pt x="289" y="266"/>
                  <a:pt x="289" y="266"/>
                </a:cubicBezTo>
                <a:cubicBezTo>
                  <a:pt x="290" y="265"/>
                  <a:pt x="290" y="265"/>
                  <a:pt x="290" y="264"/>
                </a:cubicBezTo>
                <a:cubicBezTo>
                  <a:pt x="291" y="263"/>
                  <a:pt x="291" y="263"/>
                  <a:pt x="291" y="263"/>
                </a:cubicBezTo>
                <a:cubicBezTo>
                  <a:pt x="292" y="262"/>
                  <a:pt x="292" y="261"/>
                  <a:pt x="293" y="260"/>
                </a:cubicBezTo>
                <a:cubicBezTo>
                  <a:pt x="293" y="260"/>
                  <a:pt x="293" y="259"/>
                  <a:pt x="294" y="259"/>
                </a:cubicBezTo>
                <a:cubicBezTo>
                  <a:pt x="294" y="258"/>
                  <a:pt x="295" y="257"/>
                  <a:pt x="295" y="257"/>
                </a:cubicBezTo>
                <a:cubicBezTo>
                  <a:pt x="295" y="256"/>
                  <a:pt x="296" y="256"/>
                  <a:pt x="296" y="255"/>
                </a:cubicBezTo>
                <a:cubicBezTo>
                  <a:pt x="297" y="254"/>
                  <a:pt x="297" y="253"/>
                  <a:pt x="298" y="252"/>
                </a:cubicBezTo>
                <a:cubicBezTo>
                  <a:pt x="298" y="252"/>
                  <a:pt x="298" y="252"/>
                  <a:pt x="298" y="252"/>
                </a:cubicBezTo>
                <a:cubicBezTo>
                  <a:pt x="299" y="251"/>
                  <a:pt x="299" y="249"/>
                  <a:pt x="300" y="248"/>
                </a:cubicBezTo>
                <a:cubicBezTo>
                  <a:pt x="300" y="248"/>
                  <a:pt x="300" y="248"/>
                  <a:pt x="300" y="248"/>
                </a:cubicBezTo>
                <a:cubicBezTo>
                  <a:pt x="301" y="247"/>
                  <a:pt x="301" y="246"/>
                  <a:pt x="302" y="245"/>
                </a:cubicBezTo>
                <a:cubicBezTo>
                  <a:pt x="302" y="244"/>
                  <a:pt x="302" y="244"/>
                  <a:pt x="302" y="243"/>
                </a:cubicBezTo>
                <a:cubicBezTo>
                  <a:pt x="303" y="243"/>
                  <a:pt x="303" y="242"/>
                  <a:pt x="304" y="241"/>
                </a:cubicBezTo>
                <a:cubicBezTo>
                  <a:pt x="304" y="240"/>
                  <a:pt x="304" y="240"/>
                  <a:pt x="304" y="240"/>
                </a:cubicBezTo>
                <a:cubicBezTo>
                  <a:pt x="304" y="239"/>
                  <a:pt x="305" y="238"/>
                  <a:pt x="305" y="237"/>
                </a:cubicBezTo>
                <a:cubicBezTo>
                  <a:pt x="305" y="237"/>
                  <a:pt x="306" y="236"/>
                  <a:pt x="306" y="236"/>
                </a:cubicBezTo>
                <a:cubicBezTo>
                  <a:pt x="306" y="235"/>
                  <a:pt x="306" y="234"/>
                  <a:pt x="307" y="233"/>
                </a:cubicBezTo>
                <a:cubicBezTo>
                  <a:pt x="307" y="233"/>
                  <a:pt x="307" y="232"/>
                  <a:pt x="307" y="232"/>
                </a:cubicBezTo>
                <a:cubicBezTo>
                  <a:pt x="308" y="231"/>
                  <a:pt x="308" y="230"/>
                  <a:pt x="308" y="229"/>
                </a:cubicBezTo>
                <a:cubicBezTo>
                  <a:pt x="308" y="229"/>
                  <a:pt x="309" y="229"/>
                  <a:pt x="309" y="228"/>
                </a:cubicBezTo>
                <a:cubicBezTo>
                  <a:pt x="309" y="227"/>
                  <a:pt x="309" y="226"/>
                  <a:pt x="310" y="225"/>
                </a:cubicBezTo>
                <a:cubicBezTo>
                  <a:pt x="310" y="225"/>
                  <a:pt x="310" y="225"/>
                  <a:pt x="310" y="224"/>
                </a:cubicBezTo>
                <a:cubicBezTo>
                  <a:pt x="310" y="223"/>
                  <a:pt x="311" y="222"/>
                  <a:pt x="311" y="221"/>
                </a:cubicBezTo>
                <a:cubicBezTo>
                  <a:pt x="311" y="221"/>
                  <a:pt x="311" y="221"/>
                  <a:pt x="311" y="220"/>
                </a:cubicBezTo>
                <a:cubicBezTo>
                  <a:pt x="312" y="219"/>
                  <a:pt x="312" y="218"/>
                  <a:pt x="312" y="217"/>
                </a:cubicBezTo>
                <a:cubicBezTo>
                  <a:pt x="312" y="217"/>
                  <a:pt x="312" y="217"/>
                  <a:pt x="312" y="216"/>
                </a:cubicBezTo>
                <a:cubicBezTo>
                  <a:pt x="313" y="212"/>
                  <a:pt x="314" y="208"/>
                  <a:pt x="315" y="204"/>
                </a:cubicBezTo>
                <a:cubicBezTo>
                  <a:pt x="315" y="204"/>
                  <a:pt x="315" y="204"/>
                  <a:pt x="315" y="204"/>
                </a:cubicBezTo>
                <a:cubicBezTo>
                  <a:pt x="315" y="203"/>
                  <a:pt x="316" y="202"/>
                  <a:pt x="316" y="200"/>
                </a:cubicBezTo>
                <a:cubicBezTo>
                  <a:pt x="316" y="200"/>
                  <a:pt x="316" y="200"/>
                  <a:pt x="316" y="199"/>
                </a:cubicBezTo>
                <a:cubicBezTo>
                  <a:pt x="316" y="198"/>
                  <a:pt x="316" y="197"/>
                  <a:pt x="316" y="196"/>
                </a:cubicBezTo>
                <a:cubicBezTo>
                  <a:pt x="317" y="196"/>
                  <a:pt x="317" y="196"/>
                  <a:pt x="317" y="195"/>
                </a:cubicBezTo>
                <a:cubicBezTo>
                  <a:pt x="317" y="194"/>
                  <a:pt x="317" y="193"/>
                  <a:pt x="317" y="192"/>
                </a:cubicBezTo>
                <a:cubicBezTo>
                  <a:pt x="317" y="192"/>
                  <a:pt x="317" y="192"/>
                  <a:pt x="317" y="191"/>
                </a:cubicBezTo>
                <a:cubicBezTo>
                  <a:pt x="317" y="190"/>
                  <a:pt x="317" y="189"/>
                  <a:pt x="317" y="188"/>
                </a:cubicBezTo>
                <a:cubicBezTo>
                  <a:pt x="317" y="188"/>
                  <a:pt x="317" y="188"/>
                  <a:pt x="317" y="187"/>
                </a:cubicBezTo>
                <a:cubicBezTo>
                  <a:pt x="318" y="186"/>
                  <a:pt x="318" y="185"/>
                  <a:pt x="318" y="184"/>
                </a:cubicBezTo>
                <a:cubicBezTo>
                  <a:pt x="318" y="184"/>
                  <a:pt x="318" y="183"/>
                  <a:pt x="318" y="183"/>
                </a:cubicBezTo>
                <a:cubicBezTo>
                  <a:pt x="318" y="182"/>
                  <a:pt x="318" y="181"/>
                  <a:pt x="318" y="180"/>
                </a:cubicBezTo>
                <a:cubicBezTo>
                  <a:pt x="318" y="180"/>
                  <a:pt x="318" y="179"/>
                  <a:pt x="318" y="179"/>
                </a:cubicBezTo>
                <a:cubicBezTo>
                  <a:pt x="318" y="178"/>
                  <a:pt x="318" y="177"/>
                  <a:pt x="318" y="176"/>
                </a:cubicBezTo>
                <a:cubicBezTo>
                  <a:pt x="318" y="175"/>
                  <a:pt x="318" y="175"/>
                  <a:pt x="318" y="175"/>
                </a:cubicBezTo>
                <a:cubicBezTo>
                  <a:pt x="318" y="171"/>
                  <a:pt x="318" y="167"/>
                  <a:pt x="318" y="163"/>
                </a:cubicBezTo>
                <a:cubicBezTo>
                  <a:pt x="318" y="163"/>
                  <a:pt x="318" y="163"/>
                  <a:pt x="318" y="163"/>
                </a:cubicBezTo>
                <a:cubicBezTo>
                  <a:pt x="272" y="156"/>
                  <a:pt x="272" y="156"/>
                  <a:pt x="272" y="156"/>
                </a:cubicBezTo>
                <a:close/>
                <a:moveTo>
                  <a:pt x="271" y="62"/>
                </a:moveTo>
                <a:cubicBezTo>
                  <a:pt x="209" y="0"/>
                  <a:pt x="109" y="0"/>
                  <a:pt x="47" y="62"/>
                </a:cubicBezTo>
                <a:cubicBezTo>
                  <a:pt x="47" y="62"/>
                  <a:pt x="46" y="62"/>
                  <a:pt x="46" y="62"/>
                </a:cubicBezTo>
                <a:cubicBezTo>
                  <a:pt x="45" y="63"/>
                  <a:pt x="45" y="64"/>
                  <a:pt x="44" y="65"/>
                </a:cubicBezTo>
                <a:cubicBezTo>
                  <a:pt x="43" y="66"/>
                  <a:pt x="43" y="66"/>
                  <a:pt x="43" y="66"/>
                </a:cubicBezTo>
                <a:cubicBezTo>
                  <a:pt x="42" y="67"/>
                  <a:pt x="41" y="68"/>
                  <a:pt x="41" y="68"/>
                </a:cubicBezTo>
                <a:cubicBezTo>
                  <a:pt x="40" y="69"/>
                  <a:pt x="40" y="69"/>
                  <a:pt x="40" y="70"/>
                </a:cubicBezTo>
                <a:cubicBezTo>
                  <a:pt x="39" y="70"/>
                  <a:pt x="39" y="71"/>
                  <a:pt x="38" y="72"/>
                </a:cubicBezTo>
                <a:cubicBezTo>
                  <a:pt x="38" y="72"/>
                  <a:pt x="37" y="72"/>
                  <a:pt x="37" y="73"/>
                </a:cubicBezTo>
                <a:cubicBezTo>
                  <a:pt x="36" y="74"/>
                  <a:pt x="36" y="74"/>
                  <a:pt x="35" y="75"/>
                </a:cubicBezTo>
                <a:cubicBezTo>
                  <a:pt x="35" y="75"/>
                  <a:pt x="34" y="76"/>
                  <a:pt x="34" y="76"/>
                </a:cubicBezTo>
                <a:cubicBezTo>
                  <a:pt x="34" y="77"/>
                  <a:pt x="33" y="78"/>
                  <a:pt x="33" y="78"/>
                </a:cubicBezTo>
                <a:cubicBezTo>
                  <a:pt x="32" y="79"/>
                  <a:pt x="32" y="79"/>
                  <a:pt x="32" y="80"/>
                </a:cubicBezTo>
                <a:cubicBezTo>
                  <a:pt x="31" y="80"/>
                  <a:pt x="31" y="81"/>
                  <a:pt x="30" y="82"/>
                </a:cubicBezTo>
                <a:cubicBezTo>
                  <a:pt x="30" y="82"/>
                  <a:pt x="29" y="83"/>
                  <a:pt x="29" y="83"/>
                </a:cubicBezTo>
                <a:cubicBezTo>
                  <a:pt x="29" y="84"/>
                  <a:pt x="28" y="84"/>
                  <a:pt x="28" y="85"/>
                </a:cubicBezTo>
                <a:cubicBezTo>
                  <a:pt x="27" y="85"/>
                  <a:pt x="27" y="86"/>
                  <a:pt x="27" y="86"/>
                </a:cubicBezTo>
                <a:cubicBezTo>
                  <a:pt x="26" y="87"/>
                  <a:pt x="26" y="88"/>
                  <a:pt x="25" y="89"/>
                </a:cubicBezTo>
                <a:cubicBezTo>
                  <a:pt x="25" y="89"/>
                  <a:pt x="25" y="89"/>
                  <a:pt x="24" y="90"/>
                </a:cubicBezTo>
                <a:cubicBezTo>
                  <a:pt x="24" y="91"/>
                  <a:pt x="23" y="91"/>
                  <a:pt x="23" y="92"/>
                </a:cubicBezTo>
                <a:cubicBezTo>
                  <a:pt x="23" y="93"/>
                  <a:pt x="23" y="93"/>
                  <a:pt x="22" y="94"/>
                </a:cubicBezTo>
                <a:cubicBezTo>
                  <a:pt x="22" y="95"/>
                  <a:pt x="21" y="96"/>
                  <a:pt x="20" y="97"/>
                </a:cubicBezTo>
                <a:cubicBezTo>
                  <a:pt x="20" y="97"/>
                  <a:pt x="20" y="97"/>
                  <a:pt x="20" y="97"/>
                </a:cubicBezTo>
                <a:cubicBezTo>
                  <a:pt x="20" y="98"/>
                  <a:pt x="19" y="99"/>
                  <a:pt x="18" y="101"/>
                </a:cubicBezTo>
                <a:cubicBezTo>
                  <a:pt x="18" y="101"/>
                  <a:pt x="18" y="101"/>
                  <a:pt x="18" y="102"/>
                </a:cubicBezTo>
                <a:cubicBezTo>
                  <a:pt x="17" y="103"/>
                  <a:pt x="17" y="103"/>
                  <a:pt x="16" y="104"/>
                </a:cubicBezTo>
                <a:cubicBezTo>
                  <a:pt x="16" y="105"/>
                  <a:pt x="16" y="105"/>
                  <a:pt x="16" y="106"/>
                </a:cubicBezTo>
                <a:cubicBezTo>
                  <a:pt x="15" y="106"/>
                  <a:pt x="15" y="107"/>
                  <a:pt x="15" y="108"/>
                </a:cubicBezTo>
                <a:cubicBezTo>
                  <a:pt x="14" y="109"/>
                  <a:pt x="14" y="109"/>
                  <a:pt x="14" y="110"/>
                </a:cubicBezTo>
                <a:cubicBezTo>
                  <a:pt x="14" y="110"/>
                  <a:pt x="13" y="111"/>
                  <a:pt x="13" y="112"/>
                </a:cubicBezTo>
                <a:cubicBezTo>
                  <a:pt x="13" y="112"/>
                  <a:pt x="13" y="113"/>
                  <a:pt x="12" y="113"/>
                </a:cubicBezTo>
                <a:cubicBezTo>
                  <a:pt x="12" y="114"/>
                  <a:pt x="12" y="115"/>
                  <a:pt x="11" y="116"/>
                </a:cubicBezTo>
                <a:cubicBezTo>
                  <a:pt x="11" y="116"/>
                  <a:pt x="11" y="117"/>
                  <a:pt x="11" y="117"/>
                </a:cubicBezTo>
                <a:cubicBezTo>
                  <a:pt x="11" y="118"/>
                  <a:pt x="10" y="119"/>
                  <a:pt x="10" y="120"/>
                </a:cubicBezTo>
                <a:cubicBezTo>
                  <a:pt x="10" y="120"/>
                  <a:pt x="10" y="120"/>
                  <a:pt x="9" y="121"/>
                </a:cubicBezTo>
                <a:cubicBezTo>
                  <a:pt x="9" y="122"/>
                  <a:pt x="9" y="123"/>
                  <a:pt x="9" y="123"/>
                </a:cubicBezTo>
                <a:cubicBezTo>
                  <a:pt x="8" y="124"/>
                  <a:pt x="8" y="124"/>
                  <a:pt x="8" y="125"/>
                </a:cubicBezTo>
                <a:cubicBezTo>
                  <a:pt x="8" y="126"/>
                  <a:pt x="8" y="127"/>
                  <a:pt x="7" y="127"/>
                </a:cubicBezTo>
                <a:cubicBezTo>
                  <a:pt x="7" y="128"/>
                  <a:pt x="7" y="128"/>
                  <a:pt x="7" y="129"/>
                </a:cubicBezTo>
                <a:cubicBezTo>
                  <a:pt x="7" y="130"/>
                  <a:pt x="6" y="131"/>
                  <a:pt x="6" y="132"/>
                </a:cubicBezTo>
                <a:cubicBezTo>
                  <a:pt x="6" y="132"/>
                  <a:pt x="6" y="132"/>
                  <a:pt x="6" y="133"/>
                </a:cubicBezTo>
                <a:cubicBezTo>
                  <a:pt x="5" y="137"/>
                  <a:pt x="4" y="141"/>
                  <a:pt x="3" y="145"/>
                </a:cubicBezTo>
                <a:cubicBezTo>
                  <a:pt x="3" y="145"/>
                  <a:pt x="3" y="145"/>
                  <a:pt x="3" y="145"/>
                </a:cubicBezTo>
                <a:cubicBezTo>
                  <a:pt x="3" y="146"/>
                  <a:pt x="2" y="147"/>
                  <a:pt x="2" y="149"/>
                </a:cubicBezTo>
                <a:cubicBezTo>
                  <a:pt x="2" y="149"/>
                  <a:pt x="2" y="149"/>
                  <a:pt x="2" y="150"/>
                </a:cubicBezTo>
                <a:cubicBezTo>
                  <a:pt x="2" y="151"/>
                  <a:pt x="2" y="152"/>
                  <a:pt x="2" y="153"/>
                </a:cubicBezTo>
                <a:cubicBezTo>
                  <a:pt x="2" y="153"/>
                  <a:pt x="2" y="153"/>
                  <a:pt x="2" y="154"/>
                </a:cubicBezTo>
                <a:cubicBezTo>
                  <a:pt x="1" y="155"/>
                  <a:pt x="1" y="156"/>
                  <a:pt x="1" y="157"/>
                </a:cubicBezTo>
                <a:cubicBezTo>
                  <a:pt x="1" y="157"/>
                  <a:pt x="1" y="157"/>
                  <a:pt x="1" y="158"/>
                </a:cubicBezTo>
                <a:cubicBezTo>
                  <a:pt x="1" y="159"/>
                  <a:pt x="1" y="160"/>
                  <a:pt x="1" y="161"/>
                </a:cubicBezTo>
                <a:cubicBezTo>
                  <a:pt x="1" y="161"/>
                  <a:pt x="1" y="161"/>
                  <a:pt x="1" y="162"/>
                </a:cubicBezTo>
                <a:cubicBezTo>
                  <a:pt x="1" y="163"/>
                  <a:pt x="1" y="164"/>
                  <a:pt x="0" y="165"/>
                </a:cubicBezTo>
                <a:cubicBezTo>
                  <a:pt x="0" y="165"/>
                  <a:pt x="0" y="165"/>
                  <a:pt x="0" y="166"/>
                </a:cubicBezTo>
                <a:cubicBezTo>
                  <a:pt x="0" y="167"/>
                  <a:pt x="0" y="168"/>
                  <a:pt x="0" y="169"/>
                </a:cubicBezTo>
                <a:cubicBezTo>
                  <a:pt x="0" y="169"/>
                  <a:pt x="0" y="170"/>
                  <a:pt x="0" y="170"/>
                </a:cubicBezTo>
                <a:cubicBezTo>
                  <a:pt x="0" y="171"/>
                  <a:pt x="0" y="172"/>
                  <a:pt x="0" y="173"/>
                </a:cubicBezTo>
                <a:cubicBezTo>
                  <a:pt x="0" y="174"/>
                  <a:pt x="0" y="174"/>
                  <a:pt x="0" y="174"/>
                </a:cubicBezTo>
                <a:cubicBezTo>
                  <a:pt x="0" y="178"/>
                  <a:pt x="0" y="182"/>
                  <a:pt x="1" y="186"/>
                </a:cubicBezTo>
                <a:cubicBezTo>
                  <a:pt x="46" y="193"/>
                  <a:pt x="46" y="193"/>
                  <a:pt x="46" y="193"/>
                </a:cubicBezTo>
                <a:cubicBezTo>
                  <a:pt x="46" y="193"/>
                  <a:pt x="46" y="193"/>
                  <a:pt x="46" y="193"/>
                </a:cubicBezTo>
                <a:cubicBezTo>
                  <a:pt x="46" y="192"/>
                  <a:pt x="46" y="191"/>
                  <a:pt x="46" y="189"/>
                </a:cubicBezTo>
                <a:cubicBezTo>
                  <a:pt x="46" y="189"/>
                  <a:pt x="46" y="189"/>
                  <a:pt x="46" y="189"/>
                </a:cubicBezTo>
                <a:cubicBezTo>
                  <a:pt x="45" y="185"/>
                  <a:pt x="45" y="181"/>
                  <a:pt x="45" y="176"/>
                </a:cubicBezTo>
                <a:cubicBezTo>
                  <a:pt x="45" y="176"/>
                  <a:pt x="45" y="176"/>
                  <a:pt x="45" y="176"/>
                </a:cubicBezTo>
                <a:cubicBezTo>
                  <a:pt x="45" y="175"/>
                  <a:pt x="45" y="174"/>
                  <a:pt x="45" y="173"/>
                </a:cubicBezTo>
                <a:cubicBezTo>
                  <a:pt x="45" y="173"/>
                  <a:pt x="45" y="173"/>
                  <a:pt x="45" y="173"/>
                </a:cubicBezTo>
                <a:cubicBezTo>
                  <a:pt x="45" y="168"/>
                  <a:pt x="45" y="164"/>
                  <a:pt x="46" y="160"/>
                </a:cubicBezTo>
                <a:cubicBezTo>
                  <a:pt x="46" y="160"/>
                  <a:pt x="46" y="160"/>
                  <a:pt x="46" y="159"/>
                </a:cubicBezTo>
                <a:cubicBezTo>
                  <a:pt x="46" y="159"/>
                  <a:pt x="46" y="158"/>
                  <a:pt x="46" y="157"/>
                </a:cubicBezTo>
                <a:cubicBezTo>
                  <a:pt x="46" y="156"/>
                  <a:pt x="46" y="156"/>
                  <a:pt x="46" y="156"/>
                </a:cubicBezTo>
                <a:cubicBezTo>
                  <a:pt x="47" y="153"/>
                  <a:pt x="47" y="150"/>
                  <a:pt x="48" y="147"/>
                </a:cubicBezTo>
                <a:cubicBezTo>
                  <a:pt x="48" y="147"/>
                  <a:pt x="48" y="146"/>
                  <a:pt x="48" y="146"/>
                </a:cubicBezTo>
                <a:cubicBezTo>
                  <a:pt x="48" y="145"/>
                  <a:pt x="49" y="145"/>
                  <a:pt x="49" y="144"/>
                </a:cubicBezTo>
                <a:cubicBezTo>
                  <a:pt x="49" y="143"/>
                  <a:pt x="49" y="143"/>
                  <a:pt x="49" y="143"/>
                </a:cubicBezTo>
                <a:cubicBezTo>
                  <a:pt x="49" y="142"/>
                  <a:pt x="50" y="141"/>
                  <a:pt x="50" y="141"/>
                </a:cubicBezTo>
                <a:cubicBezTo>
                  <a:pt x="50" y="140"/>
                  <a:pt x="50" y="140"/>
                  <a:pt x="50" y="140"/>
                </a:cubicBezTo>
                <a:cubicBezTo>
                  <a:pt x="50" y="139"/>
                  <a:pt x="51" y="138"/>
                  <a:pt x="51" y="137"/>
                </a:cubicBezTo>
                <a:cubicBezTo>
                  <a:pt x="51" y="137"/>
                  <a:pt x="51" y="137"/>
                  <a:pt x="51" y="137"/>
                </a:cubicBezTo>
                <a:cubicBezTo>
                  <a:pt x="52" y="135"/>
                  <a:pt x="52" y="133"/>
                  <a:pt x="53" y="131"/>
                </a:cubicBezTo>
                <a:cubicBezTo>
                  <a:pt x="53" y="131"/>
                  <a:pt x="53" y="130"/>
                  <a:pt x="54" y="130"/>
                </a:cubicBezTo>
                <a:cubicBezTo>
                  <a:pt x="54" y="130"/>
                  <a:pt x="54" y="129"/>
                  <a:pt x="55" y="128"/>
                </a:cubicBezTo>
                <a:cubicBezTo>
                  <a:pt x="55" y="128"/>
                  <a:pt x="55" y="127"/>
                  <a:pt x="55" y="127"/>
                </a:cubicBezTo>
                <a:cubicBezTo>
                  <a:pt x="55" y="126"/>
                  <a:pt x="56" y="126"/>
                  <a:pt x="56" y="125"/>
                </a:cubicBezTo>
                <a:cubicBezTo>
                  <a:pt x="56" y="125"/>
                  <a:pt x="56" y="125"/>
                  <a:pt x="56" y="124"/>
                </a:cubicBezTo>
                <a:cubicBezTo>
                  <a:pt x="57" y="123"/>
                  <a:pt x="57" y="123"/>
                  <a:pt x="58" y="122"/>
                </a:cubicBezTo>
                <a:cubicBezTo>
                  <a:pt x="58" y="122"/>
                  <a:pt x="58" y="122"/>
                  <a:pt x="58" y="121"/>
                </a:cubicBezTo>
                <a:cubicBezTo>
                  <a:pt x="58" y="121"/>
                  <a:pt x="59" y="120"/>
                  <a:pt x="59" y="119"/>
                </a:cubicBezTo>
                <a:cubicBezTo>
                  <a:pt x="59" y="118"/>
                  <a:pt x="59" y="118"/>
                  <a:pt x="60" y="118"/>
                </a:cubicBezTo>
                <a:cubicBezTo>
                  <a:pt x="60" y="117"/>
                  <a:pt x="60" y="117"/>
                  <a:pt x="61" y="116"/>
                </a:cubicBezTo>
                <a:cubicBezTo>
                  <a:pt x="61" y="116"/>
                  <a:pt x="61" y="115"/>
                  <a:pt x="61" y="115"/>
                </a:cubicBezTo>
                <a:cubicBezTo>
                  <a:pt x="62" y="114"/>
                  <a:pt x="62" y="114"/>
                  <a:pt x="63" y="113"/>
                </a:cubicBezTo>
                <a:cubicBezTo>
                  <a:pt x="63" y="113"/>
                  <a:pt x="63" y="113"/>
                  <a:pt x="63" y="112"/>
                </a:cubicBezTo>
                <a:cubicBezTo>
                  <a:pt x="64" y="112"/>
                  <a:pt x="64" y="111"/>
                  <a:pt x="64" y="110"/>
                </a:cubicBezTo>
                <a:cubicBezTo>
                  <a:pt x="65" y="110"/>
                  <a:pt x="65" y="110"/>
                  <a:pt x="65" y="110"/>
                </a:cubicBezTo>
                <a:cubicBezTo>
                  <a:pt x="65" y="109"/>
                  <a:pt x="66" y="108"/>
                  <a:pt x="67" y="107"/>
                </a:cubicBezTo>
                <a:cubicBezTo>
                  <a:pt x="67" y="107"/>
                  <a:pt x="67" y="107"/>
                  <a:pt x="67" y="107"/>
                </a:cubicBezTo>
                <a:cubicBezTo>
                  <a:pt x="67" y="106"/>
                  <a:pt x="68" y="105"/>
                  <a:pt x="69" y="104"/>
                </a:cubicBezTo>
                <a:cubicBezTo>
                  <a:pt x="69" y="104"/>
                  <a:pt x="69" y="104"/>
                  <a:pt x="69" y="104"/>
                </a:cubicBezTo>
                <a:cubicBezTo>
                  <a:pt x="70" y="103"/>
                  <a:pt x="70" y="102"/>
                  <a:pt x="71" y="102"/>
                </a:cubicBezTo>
                <a:cubicBezTo>
                  <a:pt x="71" y="102"/>
                  <a:pt x="71" y="101"/>
                  <a:pt x="72" y="101"/>
                </a:cubicBezTo>
                <a:cubicBezTo>
                  <a:pt x="72" y="100"/>
                  <a:pt x="72" y="100"/>
                  <a:pt x="73" y="99"/>
                </a:cubicBezTo>
                <a:cubicBezTo>
                  <a:pt x="73" y="99"/>
                  <a:pt x="73" y="99"/>
                  <a:pt x="74" y="98"/>
                </a:cubicBezTo>
                <a:cubicBezTo>
                  <a:pt x="74" y="98"/>
                  <a:pt x="75" y="97"/>
                  <a:pt x="75" y="97"/>
                </a:cubicBezTo>
                <a:cubicBezTo>
                  <a:pt x="75" y="96"/>
                  <a:pt x="76" y="96"/>
                  <a:pt x="76" y="96"/>
                </a:cubicBezTo>
                <a:cubicBezTo>
                  <a:pt x="77" y="95"/>
                  <a:pt x="77" y="94"/>
                  <a:pt x="78" y="94"/>
                </a:cubicBezTo>
                <a:cubicBezTo>
                  <a:pt x="81" y="91"/>
                  <a:pt x="84" y="88"/>
                  <a:pt x="87" y="86"/>
                </a:cubicBezTo>
                <a:cubicBezTo>
                  <a:pt x="88" y="85"/>
                  <a:pt x="90" y="83"/>
                  <a:pt x="91" y="82"/>
                </a:cubicBezTo>
                <a:cubicBezTo>
                  <a:pt x="93" y="81"/>
                  <a:pt x="95" y="80"/>
                  <a:pt x="96" y="79"/>
                </a:cubicBezTo>
                <a:cubicBezTo>
                  <a:pt x="100" y="76"/>
                  <a:pt x="105" y="74"/>
                  <a:pt x="109" y="72"/>
                </a:cubicBezTo>
                <a:cubicBezTo>
                  <a:pt x="152" y="51"/>
                  <a:pt x="205" y="58"/>
                  <a:pt x="240" y="94"/>
                </a:cubicBezTo>
                <a:cubicBezTo>
                  <a:pt x="210" y="124"/>
                  <a:pt x="210" y="124"/>
                  <a:pt x="210" y="124"/>
                </a:cubicBezTo>
                <a:cubicBezTo>
                  <a:pt x="265" y="132"/>
                  <a:pt x="265" y="132"/>
                  <a:pt x="265" y="132"/>
                </a:cubicBezTo>
                <a:cubicBezTo>
                  <a:pt x="314" y="139"/>
                  <a:pt x="314" y="139"/>
                  <a:pt x="314" y="139"/>
                </a:cubicBezTo>
                <a:cubicBezTo>
                  <a:pt x="318" y="139"/>
                  <a:pt x="318" y="139"/>
                  <a:pt x="318" y="139"/>
                </a:cubicBezTo>
                <a:cubicBezTo>
                  <a:pt x="303" y="30"/>
                  <a:pt x="303" y="30"/>
                  <a:pt x="303" y="30"/>
                </a:cubicBezTo>
                <a:lnTo>
                  <a:pt x="271" y="62"/>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pic>
        <p:nvPicPr>
          <p:cNvPr id="106" name="Picture 10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43965" y="1137628"/>
            <a:ext cx="1056692" cy="234130"/>
          </a:xfrm>
          <a:prstGeom prst="rect">
            <a:avLst/>
          </a:prstGeom>
        </p:spPr>
      </p:pic>
      <p:sp>
        <p:nvSpPr>
          <p:cNvPr id="105" name="Text Placeholder 5"/>
          <p:cNvSpPr>
            <a:spLocks noGrp="1"/>
          </p:cNvSpPr>
          <p:nvPr>
            <p:ph type="body" sz="quarter" idx="4294967295"/>
          </p:nvPr>
        </p:nvSpPr>
        <p:spPr>
          <a:xfrm>
            <a:off x="269239" y="289767"/>
            <a:ext cx="11653523" cy="410369"/>
          </a:xfrm>
          <a:prstGeom prst="rect">
            <a:avLst/>
          </a:prstGeom>
        </p:spPr>
        <p:txBody>
          <a:bodyPr/>
          <a:lstStyle/>
          <a:p>
            <a:pPr marL="0" indent="0">
              <a:buNone/>
            </a:pPr>
            <a:r>
              <a:rPr lang="en-US" sz="1600" b="1" dirty="0">
                <a:solidFill>
                  <a:schemeClr val="accent4"/>
                </a:solidFill>
                <a:latin typeface="+mn-lt"/>
              </a:rPr>
              <a:t>ENABLE BUSINESS WITHOUT BORDERS</a:t>
            </a:r>
          </a:p>
        </p:txBody>
      </p:sp>
      <p:grpSp>
        <p:nvGrpSpPr>
          <p:cNvPr id="107" name="Group 106"/>
          <p:cNvGrpSpPr/>
          <p:nvPr/>
        </p:nvGrpSpPr>
        <p:grpSpPr>
          <a:xfrm>
            <a:off x="5044143" y="3278083"/>
            <a:ext cx="1607523" cy="1237470"/>
            <a:chOff x="5173191" y="1606854"/>
            <a:chExt cx="1607523" cy="1237470"/>
          </a:xfrm>
        </p:grpSpPr>
        <p:sp>
          <p:nvSpPr>
            <p:cNvPr id="108" name="Rectangle 107"/>
            <p:cNvSpPr/>
            <p:nvPr/>
          </p:nvSpPr>
          <p:spPr bwMode="auto">
            <a:xfrm>
              <a:off x="5173191" y="1606854"/>
              <a:ext cx="1607523"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marL="0" marR="0" lvl="0" indent="0" algn="ctr" defTabSz="913841"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chemeClr val="bg1"/>
                  </a:solidFill>
                  <a:effectLst/>
                  <a:uLnTx/>
                  <a:uFillTx/>
                </a:rPr>
                <a:t>Enterprise  </a:t>
              </a:r>
            </a:p>
            <a:p>
              <a:pPr marL="0" marR="0" lvl="0" indent="0" algn="ctr" defTabSz="913841"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chemeClr val="bg1"/>
                  </a:solidFill>
                  <a:effectLst/>
                  <a:uLnTx/>
                  <a:uFillTx/>
                </a:rPr>
                <a:t>State Roaming</a:t>
              </a:r>
            </a:p>
          </p:txBody>
        </p:sp>
        <p:sp>
          <p:nvSpPr>
            <p:cNvPr id="109" name="Freeform 31"/>
            <p:cNvSpPr>
              <a:spLocks noEditPoints="1"/>
            </p:cNvSpPr>
            <p:nvPr/>
          </p:nvSpPr>
          <p:spPr bwMode="auto">
            <a:xfrm rot="900000">
              <a:off x="5829628" y="2293688"/>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Tree>
    <p:extLst>
      <p:ext uri="{BB962C8B-B14F-4D97-AF65-F5344CB8AC3E}">
        <p14:creationId xmlns:p14="http://schemas.microsoft.com/office/powerpoint/2010/main" val="12084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38"/>
          <p:cNvSpPr>
            <a:spLocks/>
          </p:cNvSpPr>
          <p:nvPr/>
        </p:nvSpPr>
        <p:spPr bwMode="auto">
          <a:xfrm>
            <a:off x="1921707" y="2370171"/>
            <a:ext cx="2962971" cy="194831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bg2"/>
            </a:solid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38"/>
          <p:cNvSpPr>
            <a:spLocks/>
          </p:cNvSpPr>
          <p:nvPr/>
        </p:nvSpPr>
        <p:spPr bwMode="auto">
          <a:xfrm>
            <a:off x="3399579" y="4330508"/>
            <a:ext cx="3217783" cy="211587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3" name="Picture 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3949" y="5154058"/>
            <a:ext cx="863160" cy="858756"/>
          </a:xfrm>
          <a:prstGeom prst="rect">
            <a:avLst/>
          </a:prstGeom>
        </p:spPr>
      </p:pic>
      <p:sp>
        <p:nvSpPr>
          <p:cNvPr id="137" name="TextBox 136"/>
          <p:cNvSpPr txBox="1"/>
          <p:nvPr/>
        </p:nvSpPr>
        <p:spPr>
          <a:xfrm>
            <a:off x="3408575" y="4019158"/>
            <a:ext cx="730888" cy="162737"/>
          </a:xfrm>
          <a:prstGeom prst="rect">
            <a:avLst/>
          </a:prstGeom>
        </p:spPr>
        <p:txBody>
          <a:bodyPr wrap="square" lIns="0" tIns="0" rIns="0" bIns="0" rtlCol="0">
            <a:spAutoFit/>
          </a:bodyPr>
          <a:lstStyle/>
          <a:p>
            <a:pPr marL="0" marR="0" lvl="0" indent="0" algn="ctr" defTabSz="1218316" eaLnBrk="1" fontAlgn="auto" latinLnBrk="0" hangingPunct="1">
              <a:lnSpc>
                <a:spcPct val="90000"/>
              </a:lnSpc>
              <a:spcBef>
                <a:spcPct val="20000"/>
              </a:spcBef>
              <a:spcAft>
                <a:spcPts val="0"/>
              </a:spcAft>
              <a:buClrTx/>
              <a:buSzPct val="80000"/>
              <a:buFontTx/>
              <a:buNone/>
              <a:tabLst/>
              <a:defRPr/>
            </a:pPr>
            <a:r>
              <a:rPr kumimoji="0" lang="en-US" sz="1175" b="0" i="0" u="none" strike="noStrike" kern="0" cap="none" spc="0" normalizeH="0" baseline="0" noProof="0" dirty="0">
                <a:ln>
                  <a:noFill/>
                </a:ln>
                <a:gradFill>
                  <a:gsLst>
                    <a:gs pos="21429">
                      <a:srgbClr val="002050"/>
                    </a:gs>
                    <a:gs pos="100000">
                      <a:srgbClr val="002050"/>
                    </a:gs>
                  </a:gsLst>
                  <a:lin ang="5400000" scaled="0"/>
                </a:gradFill>
                <a:effectLst/>
                <a:uLnTx/>
                <a:uFillTx/>
              </a:rPr>
              <a:t>SaaS apps</a:t>
            </a:r>
          </a:p>
        </p:txBody>
      </p:sp>
      <p:sp>
        <p:nvSpPr>
          <p:cNvPr id="3" name="Rectangle 2"/>
          <p:cNvSpPr/>
          <p:nvPr/>
        </p:nvSpPr>
        <p:spPr>
          <a:xfrm>
            <a:off x="7220461" y="3144204"/>
            <a:ext cx="4328790" cy="649676"/>
          </a:xfrm>
          <a:prstGeom prst="rect">
            <a:avLst/>
          </a:prstGeom>
        </p:spPr>
        <p:txBody>
          <a:bodyPr wrap="square" lIns="179259" tIns="143407" rIns="179259" bIns="143407">
            <a:spAutoFit/>
          </a:bodyPr>
          <a:lstStyle/>
          <a:p>
            <a:pPr marL="0" marR="0" lvl="0" indent="0" defTabSz="895919" eaLnBrk="1" fontAlgn="base" latinLnBrk="0" hangingPunct="1">
              <a:lnSpc>
                <a:spcPct val="9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Centralized access administration for pre-integrated SaaS apps and other cloud-based apps</a:t>
            </a:r>
          </a:p>
        </p:txBody>
      </p:sp>
      <p:sp>
        <p:nvSpPr>
          <p:cNvPr id="6" name="Rectangle 5"/>
          <p:cNvSpPr/>
          <p:nvPr/>
        </p:nvSpPr>
        <p:spPr>
          <a:xfrm>
            <a:off x="7237605" y="4625133"/>
            <a:ext cx="4552898" cy="649676"/>
          </a:xfrm>
          <a:prstGeom prst="rect">
            <a:avLst/>
          </a:prstGeom>
        </p:spPr>
        <p:txBody>
          <a:bodyPr wrap="square" lIns="179259" tIns="143407" rIns="179259" bIns="143407">
            <a:spAutoFit/>
          </a:bodyPr>
          <a:lstStyle/>
          <a:p>
            <a:pPr marL="0" marR="0" lvl="0" indent="0" defTabSz="895919" eaLnBrk="1" fontAlgn="base" latinLnBrk="0" hangingPunct="1">
              <a:lnSpc>
                <a:spcPct val="9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Dynamic groups, device registration, secure business processes with advanced access management capabilities</a:t>
            </a:r>
          </a:p>
        </p:txBody>
      </p:sp>
      <p:sp>
        <p:nvSpPr>
          <p:cNvPr id="16" name="Rectangle 15"/>
          <p:cNvSpPr/>
          <p:nvPr/>
        </p:nvSpPr>
        <p:spPr>
          <a:xfrm>
            <a:off x="7220462" y="2370171"/>
            <a:ext cx="4701474" cy="469646"/>
          </a:xfrm>
          <a:prstGeom prst="rect">
            <a:avLst/>
          </a:prstGeom>
        </p:spPr>
        <p:txBody>
          <a:bodyPr wrap="square" lIns="179259" tIns="143407" rIns="179259" bIns="143407">
            <a:spAutoFit/>
          </a:bodyPr>
          <a:lstStyle/>
          <a:p>
            <a:pPr marL="0" marR="0" lvl="0" indent="0" defTabSz="895919" eaLnBrk="1" fontAlgn="base" latinLnBrk="0" hangingPunct="1">
              <a:lnSpc>
                <a:spcPct val="9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Comprehensive identity and access management console</a:t>
            </a:r>
          </a:p>
        </p:txBody>
      </p:sp>
      <p:sp>
        <p:nvSpPr>
          <p:cNvPr id="19" name="Title 18"/>
          <p:cNvSpPr>
            <a:spLocks noGrp="1"/>
          </p:cNvSpPr>
          <p:nvPr>
            <p:ph type="title"/>
          </p:nvPr>
        </p:nvSpPr>
        <p:spPr/>
        <p:txBody>
          <a:bodyPr/>
          <a:lstStyle/>
          <a:p>
            <a:r>
              <a:rPr lang="en-US" dirty="0"/>
              <a:t>User lifecycle management</a:t>
            </a:r>
            <a:br>
              <a:rPr lang="en-US" dirty="0"/>
            </a:br>
            <a:endParaRPr lang="en-US" b="1" dirty="0">
              <a:solidFill>
                <a:srgbClr val="FF0000"/>
              </a:solidFill>
            </a:endParaRPr>
          </a:p>
        </p:txBody>
      </p:sp>
      <p:sp>
        <p:nvSpPr>
          <p:cNvPr id="48" name="Text Placeholder 7"/>
          <p:cNvSpPr>
            <a:spLocks noGrp="1"/>
          </p:cNvSpPr>
          <p:nvPr>
            <p:ph type="body" sz="quarter" idx="10"/>
          </p:nvPr>
        </p:nvSpPr>
        <p:spPr/>
        <p:txBody>
          <a:bodyPr/>
          <a:lstStyle/>
          <a:p>
            <a:r>
              <a:rPr lang="en-US" sz="1600" b="1" dirty="0">
                <a:solidFill>
                  <a:schemeClr val="accent4"/>
                </a:solidFill>
                <a:latin typeface="+mn-lt"/>
              </a:rPr>
              <a:t>MANAGE ACCESS AT SCALE</a:t>
            </a:r>
          </a:p>
        </p:txBody>
      </p:sp>
      <p:sp>
        <p:nvSpPr>
          <p:cNvPr id="25" name="TextBox 24"/>
          <p:cNvSpPr txBox="1"/>
          <p:nvPr/>
        </p:nvSpPr>
        <p:spPr>
          <a:xfrm>
            <a:off x="153243" y="5253670"/>
            <a:ext cx="1503662" cy="479676"/>
          </a:xfrm>
          <a:prstGeom prst="rect">
            <a:avLst/>
          </a:prstGeom>
          <a:noFill/>
        </p:spPr>
        <p:txBody>
          <a:bodyPr wrap="square" lIns="179259" tIns="143407" rIns="179259" bIns="143407" rtlCol="0">
            <a:spAutoFit/>
          </a:bodyPr>
          <a:lstStyle/>
          <a:p>
            <a:pPr marL="0" marR="0" lvl="0" indent="0" algn="ctr" defTabSz="913957" eaLnBrk="1" fontAlgn="auto" latinLnBrk="0" hangingPunct="1">
              <a:lnSpc>
                <a:spcPct val="90000"/>
              </a:lnSpc>
              <a:spcBef>
                <a:spcPts val="0"/>
              </a:spcBef>
              <a:spcAft>
                <a:spcPts val="0"/>
              </a:spcAft>
              <a:buClrTx/>
              <a:buSzTx/>
              <a:buFontTx/>
              <a:buNone/>
              <a:tabLst/>
              <a:defRPr/>
            </a:pPr>
            <a:r>
              <a:rPr kumimoji="0" lang="en-US" sz="1371" b="0" i="0" u="none" strike="noStrike" kern="0" cap="none" spc="-49" normalizeH="0" baseline="0" noProof="0" dirty="0">
                <a:ln>
                  <a:noFill/>
                </a:ln>
                <a:solidFill>
                  <a:schemeClr val="bg1"/>
                </a:solidFill>
                <a:effectLst/>
                <a:uLnTx/>
                <a:uFillTx/>
              </a:rPr>
              <a:t>IT professional</a:t>
            </a:r>
          </a:p>
        </p:txBody>
      </p:sp>
      <p:sp>
        <p:nvSpPr>
          <p:cNvPr id="131" name="Freeform 130"/>
          <p:cNvSpPr/>
          <p:nvPr/>
        </p:nvSpPr>
        <p:spPr bwMode="auto">
          <a:xfrm rot="1576070" flipH="1">
            <a:off x="2802079" y="4201593"/>
            <a:ext cx="1116080" cy="363192"/>
          </a:xfrm>
          <a:custGeom>
            <a:avLst/>
            <a:gdLst>
              <a:gd name="connsiteX0" fmla="*/ 0 w 2466975"/>
              <a:gd name="connsiteY0" fmla="*/ 1533525 h 1533525"/>
              <a:gd name="connsiteX1" fmla="*/ 2466975 w 2466975"/>
              <a:gd name="connsiteY1" fmla="*/ 0 h 1533525"/>
            </a:gdLst>
            <a:ahLst/>
            <a:cxnLst>
              <a:cxn ang="0">
                <a:pos x="connsiteX0" y="connsiteY0"/>
              </a:cxn>
              <a:cxn ang="0">
                <a:pos x="connsiteX1" y="connsiteY1"/>
              </a:cxn>
            </a:cxnLst>
            <a:rect l="l" t="t" r="r" b="b"/>
            <a:pathLst>
              <a:path w="2466975" h="1533525">
                <a:moveTo>
                  <a:pt x="0" y="1533525"/>
                </a:moveTo>
                <a:lnTo>
                  <a:pt x="2466975" y="0"/>
                </a:lnTo>
              </a:path>
            </a:pathLst>
          </a:custGeom>
          <a:noFill/>
          <a:ln w="38100" cap="rnd">
            <a:solidFill>
              <a:schemeClr val="accent3"/>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FEFEF"/>
              </a:solidFill>
              <a:effectLst/>
              <a:uLnTx/>
              <a:uFillTx/>
            </a:endParaRPr>
          </a:p>
        </p:txBody>
      </p:sp>
      <p:sp>
        <p:nvSpPr>
          <p:cNvPr id="114" name="Freeform 113"/>
          <p:cNvSpPr/>
          <p:nvPr/>
        </p:nvSpPr>
        <p:spPr bwMode="auto">
          <a:xfrm rot="606420">
            <a:off x="1535062" y="4888103"/>
            <a:ext cx="1802991" cy="309362"/>
          </a:xfrm>
          <a:custGeom>
            <a:avLst/>
            <a:gdLst>
              <a:gd name="connsiteX0" fmla="*/ 0 w 2466975"/>
              <a:gd name="connsiteY0" fmla="*/ 1533525 h 1533525"/>
              <a:gd name="connsiteX1" fmla="*/ 2466975 w 2466975"/>
              <a:gd name="connsiteY1" fmla="*/ 0 h 1533525"/>
            </a:gdLst>
            <a:ahLst/>
            <a:cxnLst>
              <a:cxn ang="0">
                <a:pos x="connsiteX0" y="connsiteY0"/>
              </a:cxn>
              <a:cxn ang="0">
                <a:pos x="connsiteX1" y="connsiteY1"/>
              </a:cxn>
            </a:cxnLst>
            <a:rect l="l" t="t" r="r" b="b"/>
            <a:pathLst>
              <a:path w="2466975" h="1533525">
                <a:moveTo>
                  <a:pt x="0" y="1533525"/>
                </a:moveTo>
                <a:lnTo>
                  <a:pt x="2466975" y="0"/>
                </a:lnTo>
              </a:path>
            </a:pathLst>
          </a:custGeom>
          <a:noFill/>
          <a:ln w="38100" cap="rnd">
            <a:solidFill>
              <a:schemeClr val="bg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FEFEF"/>
              </a:solidFill>
              <a:effectLst/>
              <a:uLnTx/>
              <a:uFillTx/>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16144" y="3521262"/>
            <a:ext cx="344473" cy="413731"/>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06537" y="2516671"/>
            <a:ext cx="402643" cy="402627"/>
          </a:xfrm>
          <a:prstGeom prst="rect">
            <a:avLst/>
          </a:prstGeom>
        </p:spPr>
      </p:pic>
      <p:pic>
        <p:nvPicPr>
          <p:cNvPr id="5" name="Picture 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88870" y="2948694"/>
            <a:ext cx="386863" cy="429769"/>
          </a:xfrm>
          <a:prstGeom prst="rect">
            <a:avLst/>
          </a:prstGeom>
        </p:spPr>
      </p:pic>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140483" y="2957867"/>
            <a:ext cx="383603" cy="371630"/>
          </a:xfrm>
          <a:prstGeom prst="rect">
            <a:avLst/>
          </a:prstGeom>
        </p:spPr>
      </p:pic>
      <p:pic>
        <p:nvPicPr>
          <p:cNvPr id="14" name="Picture 1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69818" y="2527238"/>
            <a:ext cx="353614" cy="368776"/>
          </a:xfrm>
          <a:prstGeom prst="rect">
            <a:avLst/>
          </a:prstGeom>
        </p:spPr>
      </p:pic>
      <p:grpSp>
        <p:nvGrpSpPr>
          <p:cNvPr id="70" name="Group 69"/>
          <p:cNvGrpSpPr/>
          <p:nvPr/>
        </p:nvGrpSpPr>
        <p:grpSpPr>
          <a:xfrm>
            <a:off x="461033" y="4148663"/>
            <a:ext cx="903322" cy="1116799"/>
            <a:chOff x="12251162" y="-145458"/>
            <a:chExt cx="6442076" cy="7964488"/>
          </a:xfrm>
          <a:solidFill>
            <a:schemeClr val="bg1"/>
          </a:solidFill>
        </p:grpSpPr>
        <p:sp>
          <p:nvSpPr>
            <p:cNvPr id="71" name="Freeform 5"/>
            <p:cNvSpPr>
              <a:spLocks noEditPoints="1"/>
            </p:cNvSpPr>
            <p:nvPr/>
          </p:nvSpPr>
          <p:spPr bwMode="auto">
            <a:xfrm>
              <a:off x="15608725" y="4736105"/>
              <a:ext cx="3084513" cy="3082925"/>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6"/>
            <p:cNvSpPr>
              <a:spLocks/>
            </p:cNvSpPr>
            <p:nvPr/>
          </p:nvSpPr>
          <p:spPr bwMode="auto">
            <a:xfrm>
              <a:off x="12251162" y="-145458"/>
              <a:ext cx="5251450" cy="6669088"/>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5" name="Group 54"/>
          <p:cNvGrpSpPr/>
          <p:nvPr/>
        </p:nvGrpSpPr>
        <p:grpSpPr>
          <a:xfrm>
            <a:off x="6927129" y="2491181"/>
            <a:ext cx="283216" cy="283218"/>
            <a:chOff x="5372581" y="1617831"/>
            <a:chExt cx="498112" cy="498112"/>
          </a:xfrm>
          <a:solidFill>
            <a:schemeClr val="bg1"/>
          </a:solidFill>
        </p:grpSpPr>
        <p:sp>
          <p:nvSpPr>
            <p:cNvPr id="56" name="Oval 55"/>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7" name="Isosceles Triangle 42"/>
            <p:cNvSpPr/>
            <p:nvPr/>
          </p:nvSpPr>
          <p:spPr bwMode="auto">
            <a:xfrm rot="5400000">
              <a:off x="5559440" y="1802229"/>
              <a:ext cx="181888" cy="13033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58" name="Group 57"/>
          <p:cNvGrpSpPr/>
          <p:nvPr/>
        </p:nvGrpSpPr>
        <p:grpSpPr>
          <a:xfrm>
            <a:off x="6944274" y="4703748"/>
            <a:ext cx="283216" cy="283218"/>
            <a:chOff x="5372581" y="1617831"/>
            <a:chExt cx="498112" cy="498112"/>
          </a:xfrm>
          <a:solidFill>
            <a:schemeClr val="bg1"/>
          </a:solidFill>
        </p:grpSpPr>
        <p:sp>
          <p:nvSpPr>
            <p:cNvPr id="59" name="Oval 58"/>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0" name="Isosceles Triangle 42"/>
            <p:cNvSpPr/>
            <p:nvPr/>
          </p:nvSpPr>
          <p:spPr bwMode="auto">
            <a:xfrm rot="5400000">
              <a:off x="5559440" y="1802229"/>
              <a:ext cx="181888" cy="130330"/>
            </a:xfrm>
            <a:prstGeom prst="triangle">
              <a:avLst/>
            </a:prstGeom>
            <a:solidFill>
              <a:schemeClr val="accent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1" name="Group 60"/>
          <p:cNvGrpSpPr/>
          <p:nvPr/>
        </p:nvGrpSpPr>
        <p:grpSpPr>
          <a:xfrm>
            <a:off x="6927129" y="3265771"/>
            <a:ext cx="283216" cy="283218"/>
            <a:chOff x="5372581" y="1617831"/>
            <a:chExt cx="498112" cy="498112"/>
          </a:xfrm>
          <a:solidFill>
            <a:schemeClr val="bg1"/>
          </a:solidFill>
        </p:grpSpPr>
        <p:sp>
          <p:nvSpPr>
            <p:cNvPr id="65" name="Oval 64"/>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6" name="Isosceles Triangle 42"/>
            <p:cNvSpPr/>
            <p:nvPr/>
          </p:nvSpPr>
          <p:spPr bwMode="auto">
            <a:xfrm rot="5400000">
              <a:off x="5559440" y="1802229"/>
              <a:ext cx="181888" cy="13033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3" name="Group 72"/>
          <p:cNvGrpSpPr/>
          <p:nvPr/>
        </p:nvGrpSpPr>
        <p:grpSpPr>
          <a:xfrm>
            <a:off x="3616097" y="3536050"/>
            <a:ext cx="369056" cy="368927"/>
            <a:chOff x="1477963" y="-1187450"/>
            <a:chExt cx="9232900" cy="9229725"/>
          </a:xfrm>
          <a:solidFill>
            <a:srgbClr val="002050"/>
          </a:solidFill>
        </p:grpSpPr>
        <p:sp>
          <p:nvSpPr>
            <p:cNvPr id="7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 name="Freeform 10"/>
          <p:cNvSpPr>
            <a:spLocks/>
          </p:cNvSpPr>
          <p:nvPr/>
        </p:nvSpPr>
        <p:spPr bwMode="auto">
          <a:xfrm>
            <a:off x="3961797" y="5274809"/>
            <a:ext cx="698335" cy="747390"/>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3722304" y="5632503"/>
            <a:ext cx="382243" cy="382243"/>
            <a:chOff x="5419668" y="6115277"/>
            <a:chExt cx="382297" cy="382297"/>
          </a:xfrm>
        </p:grpSpPr>
        <p:sp>
          <p:nvSpPr>
            <p:cNvPr id="77" name="Oval 76"/>
            <p:cNvSpPr/>
            <p:nvPr/>
          </p:nvSpPr>
          <p:spPr bwMode="auto">
            <a:xfrm>
              <a:off x="5419668" y="6115277"/>
              <a:ext cx="382297" cy="382297"/>
            </a:xfrm>
            <a:prstGeom prst="ellipse">
              <a:avLst/>
            </a:prstGeom>
            <a:solidFill>
              <a:schemeClr val="accent2"/>
            </a:solid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78" name="Picture 77"/>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5467725" y="6162633"/>
              <a:ext cx="287584" cy="287584"/>
            </a:xfrm>
            <a:prstGeom prst="rect">
              <a:avLst/>
            </a:prstGeom>
          </p:spPr>
        </p:pic>
      </p:grpSp>
      <p:grpSp>
        <p:nvGrpSpPr>
          <p:cNvPr id="7" name="Group 6"/>
          <p:cNvGrpSpPr/>
          <p:nvPr/>
        </p:nvGrpSpPr>
        <p:grpSpPr>
          <a:xfrm>
            <a:off x="4517382" y="5630572"/>
            <a:ext cx="382243" cy="382243"/>
            <a:chOff x="4982869" y="5529375"/>
            <a:chExt cx="382297" cy="382297"/>
          </a:xfrm>
        </p:grpSpPr>
        <p:sp>
          <p:nvSpPr>
            <p:cNvPr id="81" name="Oval 80"/>
            <p:cNvSpPr/>
            <p:nvPr/>
          </p:nvSpPr>
          <p:spPr bwMode="auto">
            <a:xfrm>
              <a:off x="4982869" y="5529375"/>
              <a:ext cx="382297" cy="382297"/>
            </a:xfrm>
            <a:prstGeom prst="ellipse">
              <a:avLst/>
            </a:prstGeom>
            <a:solidFill>
              <a:schemeClr val="accent2"/>
            </a:solid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4" name="Freeform 13"/>
            <p:cNvSpPr>
              <a:spLocks noEditPoints="1"/>
            </p:cNvSpPr>
            <p:nvPr/>
          </p:nvSpPr>
          <p:spPr bwMode="auto">
            <a:xfrm>
              <a:off x="5032267" y="5573650"/>
              <a:ext cx="290529" cy="290665"/>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49" name="Freeform 10"/>
          <p:cNvSpPr>
            <a:spLocks/>
          </p:cNvSpPr>
          <p:nvPr/>
        </p:nvSpPr>
        <p:spPr bwMode="auto">
          <a:xfrm>
            <a:off x="2351874" y="3110016"/>
            <a:ext cx="698335" cy="747390"/>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0" name="Group 49"/>
          <p:cNvGrpSpPr/>
          <p:nvPr/>
        </p:nvGrpSpPr>
        <p:grpSpPr>
          <a:xfrm>
            <a:off x="2112380" y="3467709"/>
            <a:ext cx="382243" cy="382243"/>
            <a:chOff x="5419668" y="6115277"/>
            <a:chExt cx="382297" cy="382297"/>
          </a:xfrm>
        </p:grpSpPr>
        <p:sp>
          <p:nvSpPr>
            <p:cNvPr id="51" name="Oval 50"/>
            <p:cNvSpPr/>
            <p:nvPr/>
          </p:nvSpPr>
          <p:spPr bwMode="auto">
            <a:xfrm>
              <a:off x="5419668" y="6115277"/>
              <a:ext cx="382297" cy="382297"/>
            </a:xfrm>
            <a:prstGeom prst="ellipse">
              <a:avLst/>
            </a:prstGeom>
            <a:solidFill>
              <a:schemeClr val="accent2"/>
            </a:solid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2" name="Picture 5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5467725" y="6162636"/>
              <a:ext cx="287584" cy="287584"/>
            </a:xfrm>
            <a:prstGeom prst="rect">
              <a:avLst/>
            </a:prstGeom>
          </p:spPr>
        </p:pic>
      </p:grpSp>
      <p:grpSp>
        <p:nvGrpSpPr>
          <p:cNvPr id="53" name="Group 52"/>
          <p:cNvGrpSpPr/>
          <p:nvPr/>
        </p:nvGrpSpPr>
        <p:grpSpPr>
          <a:xfrm>
            <a:off x="2907458" y="3465781"/>
            <a:ext cx="382243" cy="382243"/>
            <a:chOff x="4982869" y="5529377"/>
            <a:chExt cx="382297" cy="382297"/>
          </a:xfrm>
        </p:grpSpPr>
        <p:sp>
          <p:nvSpPr>
            <p:cNvPr id="54" name="Oval 53"/>
            <p:cNvSpPr/>
            <p:nvPr/>
          </p:nvSpPr>
          <p:spPr bwMode="auto">
            <a:xfrm>
              <a:off x="4982869" y="5529377"/>
              <a:ext cx="382297" cy="382297"/>
            </a:xfrm>
            <a:prstGeom prst="ellipse">
              <a:avLst/>
            </a:prstGeom>
            <a:solidFill>
              <a:schemeClr val="accent2"/>
            </a:solid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7" name="Freeform 13"/>
            <p:cNvSpPr>
              <a:spLocks noEditPoints="1"/>
            </p:cNvSpPr>
            <p:nvPr/>
          </p:nvSpPr>
          <p:spPr bwMode="auto">
            <a:xfrm>
              <a:off x="5032267" y="5573650"/>
              <a:ext cx="290529" cy="290665"/>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395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68" name="Rectangle 67"/>
          <p:cNvSpPr/>
          <p:nvPr/>
        </p:nvSpPr>
        <p:spPr>
          <a:xfrm>
            <a:off x="7237605" y="3860367"/>
            <a:ext cx="4328790" cy="649676"/>
          </a:xfrm>
          <a:prstGeom prst="rect">
            <a:avLst/>
          </a:prstGeom>
        </p:spPr>
        <p:txBody>
          <a:bodyPr wrap="square" lIns="179259" tIns="143407" rIns="179259" bIns="143407">
            <a:spAutoFit/>
          </a:bodyPr>
          <a:lstStyle/>
          <a:p>
            <a:pPr marL="0" marR="0" lvl="0" indent="0" defTabSz="895919" eaLnBrk="1" fontAlgn="base" latinLnBrk="0" hangingPunct="1">
              <a:lnSpc>
                <a:spcPct val="90000"/>
              </a:lnSpc>
              <a:spcBef>
                <a:spcPts val="588"/>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rPr>
              <a:t>Provisioning and deprovisioning with customization options</a:t>
            </a:r>
          </a:p>
        </p:txBody>
      </p:sp>
      <p:grpSp>
        <p:nvGrpSpPr>
          <p:cNvPr id="69" name="Group 68"/>
          <p:cNvGrpSpPr/>
          <p:nvPr/>
        </p:nvGrpSpPr>
        <p:grpSpPr>
          <a:xfrm>
            <a:off x="6944273" y="3981933"/>
            <a:ext cx="283216" cy="283218"/>
            <a:chOff x="5372581" y="1617831"/>
            <a:chExt cx="498112" cy="498112"/>
          </a:xfrm>
          <a:solidFill>
            <a:schemeClr val="bg1"/>
          </a:solidFill>
        </p:grpSpPr>
        <p:sp>
          <p:nvSpPr>
            <p:cNvPr id="80" name="Oval 79"/>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2" name="Isosceles Triangle 42"/>
            <p:cNvSpPr/>
            <p:nvPr/>
          </p:nvSpPr>
          <p:spPr bwMode="auto">
            <a:xfrm rot="5400000">
              <a:off x="5559440" y="1802229"/>
              <a:ext cx="181888" cy="13033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08309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712" y="685800"/>
            <a:ext cx="11655078" cy="899665"/>
          </a:xfrm>
        </p:spPr>
        <p:txBody>
          <a:bodyPr/>
          <a:lstStyle/>
          <a:p>
            <a:r>
              <a:rPr lang="en-US" dirty="0"/>
              <a:t>Identity-driven security</a:t>
            </a:r>
          </a:p>
        </p:txBody>
      </p:sp>
      <p:sp>
        <p:nvSpPr>
          <p:cNvPr id="33" name="TextBox 32"/>
          <p:cNvSpPr txBox="1"/>
          <p:nvPr/>
        </p:nvSpPr>
        <p:spPr>
          <a:xfrm>
            <a:off x="5175684" y="2637740"/>
            <a:ext cx="2631272" cy="2170669"/>
          </a:xfrm>
          <a:prstGeom prst="rect">
            <a:avLst/>
          </a:prstGeom>
          <a:noFill/>
          <a:ln w="19050">
            <a:solidFill>
              <a:schemeClr val="accent3"/>
            </a:solidFill>
          </a:ln>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solidFill>
                  <a:srgbClr val="FFFFFF"/>
                </a:solidFill>
                <a:effectLst/>
                <a:uLnTx/>
                <a:uFillTx/>
                <a:latin typeface="Segoe UI"/>
                <a:ea typeface="+mn-ea"/>
                <a:cs typeface="+mn-cs"/>
              </a:rPr>
              <a:t>Conditions</a:t>
            </a:r>
          </a:p>
        </p:txBody>
      </p:sp>
      <p:sp>
        <p:nvSpPr>
          <p:cNvPr id="39" name="Rectangle 66"/>
          <p:cNvSpPr>
            <a:spLocks noChangeArrowheads="1"/>
          </p:cNvSpPr>
          <p:nvPr/>
        </p:nvSpPr>
        <p:spPr bwMode="auto">
          <a:xfrm>
            <a:off x="8587011" y="3406845"/>
            <a:ext cx="1227573" cy="1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1200" cap="none" spc="0" normalizeH="0" baseline="0" noProof="0" dirty="0">
                <a:ln>
                  <a:noFill/>
                </a:ln>
                <a:solidFill>
                  <a:srgbClr val="FFFFFF"/>
                </a:solidFill>
                <a:effectLst/>
                <a:uLnTx/>
                <a:uFillTx/>
                <a:latin typeface="Segoe UI"/>
                <a:ea typeface="+mn-ea"/>
                <a:cs typeface="+mn-cs"/>
              </a:rPr>
              <a:t>Allow access or </a:t>
            </a:r>
            <a:endParaRPr kumimoji="0" lang="en-US" altLang="en-US" sz="313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Rectangle 67"/>
          <p:cNvSpPr>
            <a:spLocks noChangeArrowheads="1"/>
          </p:cNvSpPr>
          <p:nvPr/>
        </p:nvSpPr>
        <p:spPr bwMode="auto">
          <a:xfrm>
            <a:off x="8857879" y="4730459"/>
            <a:ext cx="819135" cy="1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1200" cap="none" spc="0" normalizeH="0" baseline="0" noProof="0" dirty="0">
                <a:ln>
                  <a:noFill/>
                </a:ln>
                <a:solidFill>
                  <a:srgbClr val="FFFFFF"/>
                </a:solidFill>
                <a:effectLst/>
                <a:uLnTx/>
                <a:uFillTx/>
                <a:latin typeface="Segoe UI"/>
                <a:ea typeface="+mn-ea"/>
                <a:cs typeface="+mn-cs"/>
              </a:rPr>
              <a:t>Block access</a:t>
            </a:r>
            <a:endParaRPr kumimoji="0" lang="en-US" altLang="en-US" sz="313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TextBox 43"/>
          <p:cNvSpPr txBox="1"/>
          <p:nvPr/>
        </p:nvSpPr>
        <p:spPr>
          <a:xfrm>
            <a:off x="8456960" y="2538167"/>
            <a:ext cx="1056672" cy="534056"/>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solidFill>
                  <a:srgbClr val="FFFFFF"/>
                </a:solidFill>
                <a:effectLst/>
                <a:uLnTx/>
                <a:uFillTx/>
                <a:latin typeface="Segoe UI"/>
                <a:ea typeface="+mn-ea"/>
                <a:cs typeface="+mn-cs"/>
              </a:rPr>
              <a:t>Actions</a:t>
            </a:r>
          </a:p>
        </p:txBody>
      </p:sp>
      <p:sp>
        <p:nvSpPr>
          <p:cNvPr id="45" name="Rectangle 66"/>
          <p:cNvSpPr>
            <a:spLocks noChangeArrowheads="1"/>
          </p:cNvSpPr>
          <p:nvPr/>
        </p:nvSpPr>
        <p:spPr bwMode="auto">
          <a:xfrm>
            <a:off x="8630587" y="3858991"/>
            <a:ext cx="1315051" cy="3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1200" cap="none" spc="0" normalizeH="0" baseline="0" noProof="0" dirty="0">
                <a:ln>
                  <a:noFill/>
                </a:ln>
                <a:solidFill>
                  <a:srgbClr val="FFFFFF"/>
                </a:solidFill>
                <a:effectLst/>
                <a:uLnTx/>
                <a:uFillTx/>
                <a:latin typeface="Segoe UI"/>
                <a:ea typeface="+mn-ea"/>
                <a:cs typeface="+mn-cs"/>
              </a:rPr>
              <a:t>Enforce MFA per user/per app</a:t>
            </a:r>
            <a:endParaRPr kumimoji="0" lang="en-US" altLang="en-US" sz="313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Rectangle 45"/>
          <p:cNvSpPr/>
          <p:nvPr/>
        </p:nvSpPr>
        <p:spPr bwMode="auto">
          <a:xfrm>
            <a:off x="5773755" y="3251745"/>
            <a:ext cx="1932663" cy="27079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defTabSz="896091"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solidFill>
                  <a:srgbClr val="FFFFFF"/>
                </a:solidFill>
                <a:effectLst/>
                <a:uLnTx/>
                <a:uFillTx/>
              </a:rPr>
              <a:t>User, </a:t>
            </a:r>
            <a:r>
              <a:rPr kumimoji="0" lang="en-US" sz="1200" b="0" i="0" u="none" strike="noStrike" kern="0" cap="none" spc="-49" normalizeH="0" baseline="0" noProof="0" dirty="0">
                <a:ln>
                  <a:noFill/>
                </a:ln>
                <a:solidFill>
                  <a:srgbClr val="FFFFFF"/>
                </a:solidFill>
                <a:effectLst/>
                <a:uLnTx/>
                <a:uFillTx/>
              </a:rPr>
              <a:t>App sensitivity</a:t>
            </a:r>
          </a:p>
        </p:txBody>
      </p:sp>
      <p:sp>
        <p:nvSpPr>
          <p:cNvPr id="47" name="Rectangle 46"/>
          <p:cNvSpPr/>
          <p:nvPr/>
        </p:nvSpPr>
        <p:spPr bwMode="auto">
          <a:xfrm>
            <a:off x="5773755" y="3604518"/>
            <a:ext cx="1932663" cy="27079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a:ea typeface="+mn-ea"/>
                <a:cs typeface="+mn-cs"/>
              </a:rPr>
              <a:t>Device state</a:t>
            </a:r>
          </a:p>
        </p:txBody>
      </p:sp>
      <p:sp>
        <p:nvSpPr>
          <p:cNvPr id="48" name="Rectangle 47"/>
          <p:cNvSpPr/>
          <p:nvPr/>
        </p:nvSpPr>
        <p:spPr bwMode="auto">
          <a:xfrm>
            <a:off x="5773755" y="3962973"/>
            <a:ext cx="1932663" cy="3050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a:ea typeface="+mn-ea"/>
                <a:cs typeface="+mn-cs"/>
              </a:rPr>
              <a:t>Location</a:t>
            </a:r>
          </a:p>
        </p:txBody>
      </p:sp>
      <p:cxnSp>
        <p:nvCxnSpPr>
          <p:cNvPr id="49" name="Straight Connector 48"/>
          <p:cNvCxnSpPr/>
          <p:nvPr/>
        </p:nvCxnSpPr>
        <p:spPr>
          <a:xfrm>
            <a:off x="4114800" y="3388160"/>
            <a:ext cx="914400"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114800" y="3767896"/>
            <a:ext cx="914400"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56" y="3753127"/>
            <a:ext cx="1916898" cy="14769"/>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535312" y="3753127"/>
            <a:ext cx="15874" cy="1342657"/>
          </a:xfrm>
          <a:prstGeom prst="line">
            <a:avLst/>
          </a:prstGeom>
          <a:ln w="28575" cap="rnd">
            <a:solidFill>
              <a:schemeClr val="accent3"/>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02080" y="2224780"/>
            <a:ext cx="3324565" cy="2761980"/>
            <a:chOff x="730642" y="2306362"/>
            <a:chExt cx="3797063" cy="3154522"/>
          </a:xfrm>
        </p:grpSpPr>
        <p:sp>
          <p:nvSpPr>
            <p:cNvPr id="34" name="Oval 33"/>
            <p:cNvSpPr/>
            <p:nvPr/>
          </p:nvSpPr>
          <p:spPr bwMode="auto">
            <a:xfrm>
              <a:off x="1302304" y="2552387"/>
              <a:ext cx="2623252" cy="2623252"/>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p:cNvSpPr/>
            <p:nvPr/>
          </p:nvSpPr>
          <p:spPr bwMode="auto">
            <a:xfrm>
              <a:off x="2490967" y="2365476"/>
              <a:ext cx="316732" cy="49432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p:cNvSpPr/>
            <p:nvPr/>
          </p:nvSpPr>
          <p:spPr bwMode="auto">
            <a:xfrm>
              <a:off x="3459392" y="3513725"/>
              <a:ext cx="896241" cy="594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bwMode="auto">
            <a:xfrm>
              <a:off x="780737" y="3513725"/>
              <a:ext cx="1022973" cy="594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p:cNvSpPr/>
            <p:nvPr/>
          </p:nvSpPr>
          <p:spPr bwMode="auto">
            <a:xfrm>
              <a:off x="2327643" y="4962668"/>
              <a:ext cx="739730" cy="49821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Freeform 10"/>
            <p:cNvSpPr>
              <a:spLocks/>
            </p:cNvSpPr>
            <p:nvPr/>
          </p:nvSpPr>
          <p:spPr bwMode="auto">
            <a:xfrm>
              <a:off x="2288587" y="3334935"/>
              <a:ext cx="715582" cy="76584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TextBox 84"/>
            <p:cNvSpPr txBox="1"/>
            <p:nvPr/>
          </p:nvSpPr>
          <p:spPr>
            <a:xfrm>
              <a:off x="2253746" y="4156111"/>
              <a:ext cx="785264" cy="534083"/>
            </a:xfrm>
            <a:prstGeom prst="rect">
              <a:avLst/>
            </a:prstGeom>
            <a:noFill/>
          </p:spPr>
          <p:txBody>
            <a:bodyPr wrap="none" lIns="179285" tIns="143428" rIns="179285" bIns="143428">
              <a:spAutoFit/>
            </a:bodyPr>
            <a:lstStyle/>
            <a:p>
              <a:pPr marL="0" marR="0" lvl="0" indent="0" algn="l" defTabSz="914314"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User</a:t>
              </a:r>
            </a:p>
          </p:txBody>
        </p:sp>
        <p:sp>
          <p:nvSpPr>
            <p:cNvPr id="86" name="Freeform 5"/>
            <p:cNvSpPr>
              <a:spLocks noEditPoints="1"/>
            </p:cNvSpPr>
            <p:nvPr/>
          </p:nvSpPr>
          <p:spPr bwMode="auto">
            <a:xfrm>
              <a:off x="2490967" y="2306362"/>
              <a:ext cx="316732" cy="566426"/>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31"/>
            <p:cNvSpPr>
              <a:spLocks noEditPoints="1"/>
            </p:cNvSpPr>
            <p:nvPr/>
          </p:nvSpPr>
          <p:spPr bwMode="auto">
            <a:xfrm>
              <a:off x="2309402" y="4952639"/>
              <a:ext cx="757970" cy="508244"/>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8" name="Group 87"/>
            <p:cNvGrpSpPr/>
            <p:nvPr/>
          </p:nvGrpSpPr>
          <p:grpSpPr>
            <a:xfrm>
              <a:off x="3280483" y="3509643"/>
              <a:ext cx="1247222" cy="689498"/>
              <a:chOff x="12292013" y="915988"/>
              <a:chExt cx="8083550" cy="4468812"/>
            </a:xfrm>
            <a:solidFill>
              <a:schemeClr val="bg1"/>
            </a:solidFill>
          </p:grpSpPr>
          <p:sp>
            <p:nvSpPr>
              <p:cNvPr id="89" name="Freeform 17"/>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8"/>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p:cNvGrpSpPr/>
            <p:nvPr/>
          </p:nvGrpSpPr>
          <p:grpSpPr>
            <a:xfrm>
              <a:off x="730642" y="3465601"/>
              <a:ext cx="1126530" cy="825992"/>
              <a:chOff x="5576213" y="5106429"/>
              <a:chExt cx="1172194" cy="859474"/>
            </a:xfrm>
          </p:grpSpPr>
          <p:sp>
            <p:nvSpPr>
              <p:cNvPr id="96" name="Freeform 32"/>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3"/>
              <p:cNvSpPr>
                <a:spLocks noChangeArrowheads="1"/>
              </p:cNvSpPr>
              <p:nvPr/>
            </p:nvSpPr>
            <p:spPr bwMode="auto">
              <a:xfrm>
                <a:off x="5820653" y="5926813"/>
                <a:ext cx="682807" cy="390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8" name="Freeform 11"/>
          <p:cNvSpPr>
            <a:spLocks noEditPoints="1"/>
          </p:cNvSpPr>
          <p:nvPr/>
        </p:nvSpPr>
        <p:spPr bwMode="auto">
          <a:xfrm>
            <a:off x="5369313" y="3263196"/>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11"/>
          <p:cNvSpPr>
            <a:spLocks noEditPoints="1"/>
          </p:cNvSpPr>
          <p:nvPr/>
        </p:nvSpPr>
        <p:spPr bwMode="auto">
          <a:xfrm>
            <a:off x="5369313" y="3618198"/>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11"/>
          <p:cNvSpPr>
            <a:spLocks noEditPoints="1"/>
          </p:cNvSpPr>
          <p:nvPr/>
        </p:nvSpPr>
        <p:spPr bwMode="auto">
          <a:xfrm>
            <a:off x="5369313" y="3962443"/>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111"/>
          <p:cNvSpPr/>
          <p:nvPr/>
        </p:nvSpPr>
        <p:spPr bwMode="auto">
          <a:xfrm>
            <a:off x="0" y="5435994"/>
            <a:ext cx="12192000" cy="14220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4" name="Straight Connector 113"/>
          <p:cNvCxnSpPr/>
          <p:nvPr/>
        </p:nvCxnSpPr>
        <p:spPr>
          <a:xfrm>
            <a:off x="8551186" y="5128930"/>
            <a:ext cx="512462"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01450" y="5527089"/>
            <a:ext cx="3672709" cy="1102312"/>
            <a:chOff x="1801450" y="5527089"/>
            <a:chExt cx="3672709" cy="1102312"/>
          </a:xfrm>
        </p:grpSpPr>
        <p:sp>
          <p:nvSpPr>
            <p:cNvPr id="124" name="TextBox 123"/>
            <p:cNvSpPr txBox="1"/>
            <p:nvPr/>
          </p:nvSpPr>
          <p:spPr>
            <a:xfrm>
              <a:off x="1801450" y="5527089"/>
              <a:ext cx="3672709" cy="61538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a:ea typeface="+mn-ea"/>
                  <a:cs typeface="+mn-cs"/>
                </a:rPr>
                <a:t>NOTIFICATIONS, ANALYSIS, REMEDIATION, RISK-BASED POLICIES</a:t>
              </a:r>
            </a:p>
          </p:txBody>
        </p:sp>
        <p:grpSp>
          <p:nvGrpSpPr>
            <p:cNvPr id="10" name="Group 9"/>
            <p:cNvGrpSpPr/>
            <p:nvPr/>
          </p:nvGrpSpPr>
          <p:grpSpPr>
            <a:xfrm>
              <a:off x="3314748" y="5987181"/>
              <a:ext cx="646112" cy="642220"/>
              <a:chOff x="2478088" y="5992811"/>
              <a:chExt cx="1844675" cy="1833561"/>
            </a:xfrm>
            <a:solidFill>
              <a:schemeClr val="bg1"/>
            </a:solidFill>
          </p:grpSpPr>
          <p:sp>
            <p:nvSpPr>
              <p:cNvPr id="8" name="Freeform 5"/>
              <p:cNvSpPr>
                <a:spLocks/>
              </p:cNvSpPr>
              <p:nvPr/>
            </p:nvSpPr>
            <p:spPr bwMode="auto">
              <a:xfrm>
                <a:off x="2900268" y="6235809"/>
                <a:ext cx="715187" cy="1046171"/>
              </a:xfrm>
              <a:custGeom>
                <a:avLst/>
                <a:gdLst>
                  <a:gd name="T0" fmla="*/ 406 w 454"/>
                  <a:gd name="T1" fmla="*/ 0 h 663"/>
                  <a:gd name="T2" fmla="*/ 212 w 454"/>
                  <a:gd name="T3" fmla="*/ 0 h 663"/>
                  <a:gd name="T4" fmla="*/ 0 w 454"/>
                  <a:gd name="T5" fmla="*/ 361 h 663"/>
                  <a:gd name="T6" fmla="*/ 204 w 454"/>
                  <a:gd name="T7" fmla="*/ 361 h 663"/>
                  <a:gd name="T8" fmla="*/ 59 w 454"/>
                  <a:gd name="T9" fmla="*/ 663 h 663"/>
                  <a:gd name="T10" fmla="*/ 454 w 454"/>
                  <a:gd name="T11" fmla="*/ 259 h 663"/>
                  <a:gd name="T12" fmla="*/ 214 w 454"/>
                  <a:gd name="T13" fmla="*/ 259 h 663"/>
                  <a:gd name="T14" fmla="*/ 406 w 454"/>
                  <a:gd name="T15" fmla="*/ 0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663">
                    <a:moveTo>
                      <a:pt x="406" y="0"/>
                    </a:moveTo>
                    <a:lnTo>
                      <a:pt x="212" y="0"/>
                    </a:lnTo>
                    <a:lnTo>
                      <a:pt x="0" y="361"/>
                    </a:lnTo>
                    <a:lnTo>
                      <a:pt x="204" y="361"/>
                    </a:lnTo>
                    <a:lnTo>
                      <a:pt x="59" y="663"/>
                    </a:lnTo>
                    <a:lnTo>
                      <a:pt x="454" y="259"/>
                    </a:lnTo>
                    <a:lnTo>
                      <a:pt x="214" y="259"/>
                    </a:lnTo>
                    <a:lnTo>
                      <a:pt x="4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6"/>
              <p:cNvSpPr>
                <a:spLocks noEditPoints="1"/>
              </p:cNvSpPr>
              <p:nvPr/>
            </p:nvSpPr>
            <p:spPr bwMode="auto">
              <a:xfrm>
                <a:off x="2478088" y="5992811"/>
                <a:ext cx="1844675" cy="1833561"/>
              </a:xfrm>
              <a:custGeom>
                <a:avLst/>
                <a:gdLst>
                  <a:gd name="T0" fmla="*/ 479 w 493"/>
                  <a:gd name="T1" fmla="*/ 414 h 489"/>
                  <a:gd name="T2" fmla="*/ 374 w 493"/>
                  <a:gd name="T3" fmla="*/ 309 h 489"/>
                  <a:gd name="T4" fmla="*/ 358 w 493"/>
                  <a:gd name="T5" fmla="*/ 310 h 489"/>
                  <a:gd name="T6" fmla="*/ 364 w 493"/>
                  <a:gd name="T7" fmla="*/ 300 h 489"/>
                  <a:gd name="T8" fmla="*/ 364 w 493"/>
                  <a:gd name="T9" fmla="*/ 300 h 489"/>
                  <a:gd name="T10" fmla="*/ 394 w 493"/>
                  <a:gd name="T11" fmla="*/ 197 h 489"/>
                  <a:gd name="T12" fmla="*/ 197 w 493"/>
                  <a:gd name="T13" fmla="*/ 0 h 489"/>
                  <a:gd name="T14" fmla="*/ 0 w 493"/>
                  <a:gd name="T15" fmla="*/ 197 h 489"/>
                  <a:gd name="T16" fmla="*/ 197 w 493"/>
                  <a:gd name="T17" fmla="*/ 394 h 489"/>
                  <a:gd name="T18" fmla="*/ 305 w 493"/>
                  <a:gd name="T19" fmla="*/ 361 h 489"/>
                  <a:gd name="T20" fmla="*/ 305 w 493"/>
                  <a:gd name="T21" fmla="*/ 361 h 489"/>
                  <a:gd name="T22" fmla="*/ 314 w 493"/>
                  <a:gd name="T23" fmla="*/ 355 h 489"/>
                  <a:gd name="T24" fmla="*/ 314 w 493"/>
                  <a:gd name="T25" fmla="*/ 371 h 489"/>
                  <a:gd name="T26" fmla="*/ 419 w 493"/>
                  <a:gd name="T27" fmla="*/ 475 h 489"/>
                  <a:gd name="T28" fmla="*/ 470 w 493"/>
                  <a:gd name="T29" fmla="*/ 475 h 489"/>
                  <a:gd name="T30" fmla="*/ 479 w 493"/>
                  <a:gd name="T31" fmla="*/ 466 h 489"/>
                  <a:gd name="T32" fmla="*/ 479 w 493"/>
                  <a:gd name="T33" fmla="*/ 414 h 489"/>
                  <a:gd name="T34" fmla="*/ 41 w 493"/>
                  <a:gd name="T35" fmla="*/ 197 h 489"/>
                  <a:gd name="T36" fmla="*/ 197 w 493"/>
                  <a:gd name="T37" fmla="*/ 41 h 489"/>
                  <a:gd name="T38" fmla="*/ 353 w 493"/>
                  <a:gd name="T39" fmla="*/ 197 h 489"/>
                  <a:gd name="T40" fmla="*/ 197 w 493"/>
                  <a:gd name="T41" fmla="*/ 353 h 489"/>
                  <a:gd name="T42" fmla="*/ 41 w 493"/>
                  <a:gd name="T43" fmla="*/ 19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89">
                    <a:moveTo>
                      <a:pt x="479" y="414"/>
                    </a:moveTo>
                    <a:cubicBezTo>
                      <a:pt x="374" y="309"/>
                      <a:pt x="374" y="309"/>
                      <a:pt x="374" y="309"/>
                    </a:cubicBezTo>
                    <a:cubicBezTo>
                      <a:pt x="358" y="310"/>
                      <a:pt x="358" y="310"/>
                      <a:pt x="358" y="310"/>
                    </a:cubicBezTo>
                    <a:cubicBezTo>
                      <a:pt x="358" y="310"/>
                      <a:pt x="361" y="306"/>
                      <a:pt x="364" y="300"/>
                    </a:cubicBezTo>
                    <a:cubicBezTo>
                      <a:pt x="364" y="300"/>
                      <a:pt x="364" y="300"/>
                      <a:pt x="364" y="300"/>
                    </a:cubicBezTo>
                    <a:cubicBezTo>
                      <a:pt x="383" y="270"/>
                      <a:pt x="394" y="235"/>
                      <a:pt x="394" y="197"/>
                    </a:cubicBezTo>
                    <a:cubicBezTo>
                      <a:pt x="394" y="88"/>
                      <a:pt x="306" y="0"/>
                      <a:pt x="197" y="0"/>
                    </a:cubicBezTo>
                    <a:cubicBezTo>
                      <a:pt x="88" y="0"/>
                      <a:pt x="0" y="88"/>
                      <a:pt x="0" y="197"/>
                    </a:cubicBezTo>
                    <a:cubicBezTo>
                      <a:pt x="0" y="305"/>
                      <a:pt x="88" y="394"/>
                      <a:pt x="197" y="394"/>
                    </a:cubicBezTo>
                    <a:cubicBezTo>
                      <a:pt x="237" y="394"/>
                      <a:pt x="274" y="382"/>
                      <a:pt x="305" y="361"/>
                    </a:cubicBezTo>
                    <a:cubicBezTo>
                      <a:pt x="305" y="361"/>
                      <a:pt x="305" y="361"/>
                      <a:pt x="305" y="361"/>
                    </a:cubicBezTo>
                    <a:cubicBezTo>
                      <a:pt x="311" y="358"/>
                      <a:pt x="314" y="355"/>
                      <a:pt x="314" y="355"/>
                    </a:cubicBezTo>
                    <a:cubicBezTo>
                      <a:pt x="314" y="371"/>
                      <a:pt x="314" y="371"/>
                      <a:pt x="314" y="371"/>
                    </a:cubicBezTo>
                    <a:cubicBezTo>
                      <a:pt x="419" y="475"/>
                      <a:pt x="419" y="475"/>
                      <a:pt x="419" y="475"/>
                    </a:cubicBezTo>
                    <a:cubicBezTo>
                      <a:pt x="433" y="489"/>
                      <a:pt x="456" y="489"/>
                      <a:pt x="470" y="475"/>
                    </a:cubicBezTo>
                    <a:cubicBezTo>
                      <a:pt x="479" y="466"/>
                      <a:pt x="479" y="466"/>
                      <a:pt x="479" y="466"/>
                    </a:cubicBezTo>
                    <a:cubicBezTo>
                      <a:pt x="493" y="451"/>
                      <a:pt x="493" y="428"/>
                      <a:pt x="479" y="414"/>
                    </a:cubicBezTo>
                    <a:close/>
                    <a:moveTo>
                      <a:pt x="41" y="197"/>
                    </a:moveTo>
                    <a:cubicBezTo>
                      <a:pt x="41" y="111"/>
                      <a:pt x="111" y="41"/>
                      <a:pt x="197" y="41"/>
                    </a:cubicBezTo>
                    <a:cubicBezTo>
                      <a:pt x="283" y="41"/>
                      <a:pt x="353" y="111"/>
                      <a:pt x="353" y="197"/>
                    </a:cubicBezTo>
                    <a:cubicBezTo>
                      <a:pt x="353" y="283"/>
                      <a:pt x="283" y="353"/>
                      <a:pt x="197" y="353"/>
                    </a:cubicBezTo>
                    <a:cubicBezTo>
                      <a:pt x="111" y="353"/>
                      <a:pt x="41" y="283"/>
                      <a:pt x="4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4" name="Straight Connector 13"/>
          <p:cNvCxnSpPr/>
          <p:nvPr/>
        </p:nvCxnSpPr>
        <p:spPr>
          <a:xfrm>
            <a:off x="1801450" y="5572513"/>
            <a:ext cx="0" cy="1106288"/>
          </a:xfrm>
          <a:prstGeom prst="line">
            <a:avLst/>
          </a:prstGeom>
          <a:noFill/>
          <a:ln w="19050">
            <a:solidFill>
              <a:schemeClr val="accent3"/>
            </a:solidFill>
          </a:ln>
        </p:spPr>
      </p:cxnSp>
      <p:grpSp>
        <p:nvGrpSpPr>
          <p:cNvPr id="28" name="Group 27"/>
          <p:cNvGrpSpPr/>
          <p:nvPr/>
        </p:nvGrpSpPr>
        <p:grpSpPr>
          <a:xfrm>
            <a:off x="5978405" y="5536206"/>
            <a:ext cx="2294990" cy="1075529"/>
            <a:chOff x="5978405" y="5536206"/>
            <a:chExt cx="2294990" cy="1075529"/>
          </a:xfrm>
        </p:grpSpPr>
        <p:sp>
          <p:nvSpPr>
            <p:cNvPr id="116" name="TextBox 115"/>
            <p:cNvSpPr txBox="1"/>
            <p:nvPr/>
          </p:nvSpPr>
          <p:spPr>
            <a:xfrm>
              <a:off x="5978405" y="5536206"/>
              <a:ext cx="2294990" cy="452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a:ea typeface="+mn-ea"/>
                  <a:cs typeface="+mn-cs"/>
                </a:rPr>
                <a:t>CLOUD APP DISCOVERY</a:t>
              </a:r>
            </a:p>
          </p:txBody>
        </p:sp>
        <p:grpSp>
          <p:nvGrpSpPr>
            <p:cNvPr id="93" name="Group 92"/>
            <p:cNvGrpSpPr/>
            <p:nvPr/>
          </p:nvGrpSpPr>
          <p:grpSpPr>
            <a:xfrm>
              <a:off x="6635221" y="5988302"/>
              <a:ext cx="948106" cy="623433"/>
              <a:chOff x="9829800" y="1937911"/>
              <a:chExt cx="1401998" cy="921892"/>
            </a:xfrm>
          </p:grpSpPr>
          <p:sp>
            <p:nvSpPr>
              <p:cNvPr id="94" name="Freeform 38"/>
              <p:cNvSpPr>
                <a:spLocks/>
              </p:cNvSpPr>
              <p:nvPr/>
            </p:nvSpPr>
            <p:spPr bwMode="auto">
              <a:xfrm>
                <a:off x="9829800" y="1937911"/>
                <a:ext cx="1401998" cy="92189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5" name="Group 94"/>
              <p:cNvGrpSpPr/>
              <p:nvPr/>
            </p:nvGrpSpPr>
            <p:grpSpPr>
              <a:xfrm>
                <a:off x="10325214" y="2254351"/>
                <a:ext cx="442977" cy="442824"/>
                <a:chOff x="1477963" y="-1187450"/>
                <a:chExt cx="9232900" cy="9229725"/>
              </a:xfrm>
              <a:solidFill>
                <a:schemeClr val="accent1"/>
              </a:solidFill>
            </p:grpSpPr>
            <p:sp>
              <p:nvSpPr>
                <p:cNvPr id="11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21" name="Freeform 13"/>
          <p:cNvSpPr>
            <a:spLocks/>
          </p:cNvSpPr>
          <p:nvPr/>
        </p:nvSpPr>
        <p:spPr bwMode="auto">
          <a:xfrm>
            <a:off x="8755063" y="6475413"/>
            <a:ext cx="9525" cy="3175"/>
          </a:xfrm>
          <a:custGeom>
            <a:avLst/>
            <a:gdLst>
              <a:gd name="T0" fmla="*/ 0 w 6"/>
              <a:gd name="T1" fmla="*/ 2 h 2"/>
              <a:gd name="T2" fmla="*/ 6 w 6"/>
              <a:gd name="T3" fmla="*/ 2 h 2"/>
              <a:gd name="T4" fmla="*/ 4 w 6"/>
              <a:gd name="T5" fmla="*/ 0 h 2"/>
              <a:gd name="T6" fmla="*/ 0 w 6"/>
              <a:gd name="T7" fmla="*/ 2 h 2"/>
            </a:gdLst>
            <a:ahLst/>
            <a:cxnLst>
              <a:cxn ang="0">
                <a:pos x="T0" y="T1"/>
              </a:cxn>
              <a:cxn ang="0">
                <a:pos x="T2" y="T3"/>
              </a:cxn>
              <a:cxn ang="0">
                <a:pos x="T4" y="T5"/>
              </a:cxn>
              <a:cxn ang="0">
                <a:pos x="T6" y="T7"/>
              </a:cxn>
            </a:cxnLst>
            <a:rect l="0" t="0" r="r" b="b"/>
            <a:pathLst>
              <a:path w="6" h="2">
                <a:moveTo>
                  <a:pt x="0" y="2"/>
                </a:moveTo>
                <a:lnTo>
                  <a:pt x="6" y="2"/>
                </a:lnTo>
                <a:lnTo>
                  <a:pt x="4"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4"/>
          <p:cNvSpPr>
            <a:spLocks/>
          </p:cNvSpPr>
          <p:nvPr/>
        </p:nvSpPr>
        <p:spPr bwMode="auto">
          <a:xfrm>
            <a:off x="8674101" y="6475413"/>
            <a:ext cx="7938" cy="3175"/>
          </a:xfrm>
          <a:custGeom>
            <a:avLst/>
            <a:gdLst>
              <a:gd name="T0" fmla="*/ 0 w 5"/>
              <a:gd name="T1" fmla="*/ 2 h 2"/>
              <a:gd name="T2" fmla="*/ 5 w 5"/>
              <a:gd name="T3" fmla="*/ 2 h 2"/>
              <a:gd name="T4" fmla="*/ 3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5" y="2"/>
                </a:lnTo>
                <a:lnTo>
                  <a:pt x="3"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15"/>
          <p:cNvSpPr>
            <a:spLocks/>
          </p:cNvSpPr>
          <p:nvPr/>
        </p:nvSpPr>
        <p:spPr bwMode="auto">
          <a:xfrm>
            <a:off x="8837613" y="6475413"/>
            <a:ext cx="11113" cy="3175"/>
          </a:xfrm>
          <a:custGeom>
            <a:avLst/>
            <a:gdLst>
              <a:gd name="T0" fmla="*/ 0 w 7"/>
              <a:gd name="T1" fmla="*/ 2 h 2"/>
              <a:gd name="T2" fmla="*/ 7 w 7"/>
              <a:gd name="T3" fmla="*/ 2 h 2"/>
              <a:gd name="T4" fmla="*/ 4 w 7"/>
              <a:gd name="T5" fmla="*/ 0 h 2"/>
              <a:gd name="T6" fmla="*/ 0 w 7"/>
              <a:gd name="T7" fmla="*/ 2 h 2"/>
            </a:gdLst>
            <a:ahLst/>
            <a:cxnLst>
              <a:cxn ang="0">
                <a:pos x="T0" y="T1"/>
              </a:cxn>
              <a:cxn ang="0">
                <a:pos x="T2" y="T3"/>
              </a:cxn>
              <a:cxn ang="0">
                <a:pos x="T4" y="T5"/>
              </a:cxn>
              <a:cxn ang="0">
                <a:pos x="T6" y="T7"/>
              </a:cxn>
            </a:cxnLst>
            <a:rect l="0" t="0" r="r" b="b"/>
            <a:pathLst>
              <a:path w="7" h="2">
                <a:moveTo>
                  <a:pt x="0" y="2"/>
                </a:moveTo>
                <a:lnTo>
                  <a:pt x="7" y="2"/>
                </a:lnTo>
                <a:lnTo>
                  <a:pt x="4"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 name="Group 28"/>
          <p:cNvGrpSpPr/>
          <p:nvPr/>
        </p:nvGrpSpPr>
        <p:grpSpPr>
          <a:xfrm>
            <a:off x="8850416" y="5527089"/>
            <a:ext cx="3082374" cy="1079271"/>
            <a:chOff x="8706186" y="5527089"/>
            <a:chExt cx="3082374" cy="1079271"/>
          </a:xfrm>
        </p:grpSpPr>
        <p:sp>
          <p:nvSpPr>
            <p:cNvPr id="118" name="TextBox 117"/>
            <p:cNvSpPr txBox="1"/>
            <p:nvPr/>
          </p:nvSpPr>
          <p:spPr>
            <a:xfrm>
              <a:off x="8706186" y="5527089"/>
              <a:ext cx="3082374" cy="452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a:ea typeface="+mn-ea"/>
                  <a:cs typeface="+mn-cs"/>
                </a:rPr>
                <a:t>PRIVILEGED IDENTITY MANAGEMENT</a:t>
              </a:r>
            </a:p>
          </p:txBody>
        </p:sp>
        <p:grpSp>
          <p:nvGrpSpPr>
            <p:cNvPr id="26" name="Group 25"/>
            <p:cNvGrpSpPr/>
            <p:nvPr/>
          </p:nvGrpSpPr>
          <p:grpSpPr>
            <a:xfrm>
              <a:off x="9976797" y="5987180"/>
              <a:ext cx="561781" cy="619180"/>
              <a:chOff x="8237538" y="5811838"/>
              <a:chExt cx="730250" cy="804863"/>
            </a:xfrm>
            <a:solidFill>
              <a:schemeClr val="bg1"/>
            </a:solidFill>
          </p:grpSpPr>
          <p:sp>
            <p:nvSpPr>
              <p:cNvPr id="18" name="Freeform 10"/>
              <p:cNvSpPr>
                <a:spLocks/>
              </p:cNvSpPr>
              <p:nvPr/>
            </p:nvSpPr>
            <p:spPr bwMode="auto">
              <a:xfrm>
                <a:off x="8764588" y="6478588"/>
                <a:ext cx="73025" cy="38100"/>
              </a:xfrm>
              <a:custGeom>
                <a:avLst/>
                <a:gdLst>
                  <a:gd name="T0" fmla="*/ 24 w 46"/>
                  <a:gd name="T1" fmla="*/ 24 h 24"/>
                  <a:gd name="T2" fmla="*/ 46 w 46"/>
                  <a:gd name="T3" fmla="*/ 0 h 24"/>
                  <a:gd name="T4" fmla="*/ 0 w 46"/>
                  <a:gd name="T5" fmla="*/ 0 h 24"/>
                  <a:gd name="T6" fmla="*/ 24 w 46"/>
                  <a:gd name="T7" fmla="*/ 24 h 24"/>
                </a:gdLst>
                <a:ahLst/>
                <a:cxnLst>
                  <a:cxn ang="0">
                    <a:pos x="T0" y="T1"/>
                  </a:cxn>
                  <a:cxn ang="0">
                    <a:pos x="T2" y="T3"/>
                  </a:cxn>
                  <a:cxn ang="0">
                    <a:pos x="T4" y="T5"/>
                  </a:cxn>
                  <a:cxn ang="0">
                    <a:pos x="T6" y="T7"/>
                  </a:cxn>
                </a:cxnLst>
                <a:rect l="0" t="0" r="r" b="b"/>
                <a:pathLst>
                  <a:path w="46" h="24">
                    <a:moveTo>
                      <a:pt x="24" y="24"/>
                    </a:moveTo>
                    <a:lnTo>
                      <a:pt x="46" y="0"/>
                    </a:lnTo>
                    <a:lnTo>
                      <a:pt x="0" y="0"/>
                    </a:ln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1"/>
              <p:cNvSpPr>
                <a:spLocks/>
              </p:cNvSpPr>
              <p:nvPr/>
            </p:nvSpPr>
            <p:spPr bwMode="auto">
              <a:xfrm>
                <a:off x="8682038" y="6478588"/>
                <a:ext cx="73025" cy="38100"/>
              </a:xfrm>
              <a:custGeom>
                <a:avLst/>
                <a:gdLst>
                  <a:gd name="T0" fmla="*/ 24 w 46"/>
                  <a:gd name="T1" fmla="*/ 24 h 24"/>
                  <a:gd name="T2" fmla="*/ 46 w 46"/>
                  <a:gd name="T3" fmla="*/ 0 h 24"/>
                  <a:gd name="T4" fmla="*/ 0 w 46"/>
                  <a:gd name="T5" fmla="*/ 0 h 24"/>
                  <a:gd name="T6" fmla="*/ 24 w 46"/>
                  <a:gd name="T7" fmla="*/ 24 h 24"/>
                </a:gdLst>
                <a:ahLst/>
                <a:cxnLst>
                  <a:cxn ang="0">
                    <a:pos x="T0" y="T1"/>
                  </a:cxn>
                  <a:cxn ang="0">
                    <a:pos x="T2" y="T3"/>
                  </a:cxn>
                  <a:cxn ang="0">
                    <a:pos x="T4" y="T5"/>
                  </a:cxn>
                  <a:cxn ang="0">
                    <a:pos x="T6" y="T7"/>
                  </a:cxn>
                </a:cxnLst>
                <a:rect l="0" t="0" r="r" b="b"/>
                <a:pathLst>
                  <a:path w="46" h="24">
                    <a:moveTo>
                      <a:pt x="24" y="24"/>
                    </a:moveTo>
                    <a:lnTo>
                      <a:pt x="46" y="0"/>
                    </a:lnTo>
                    <a:lnTo>
                      <a:pt x="0" y="0"/>
                    </a:ln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5" name="Group 24"/>
              <p:cNvGrpSpPr/>
              <p:nvPr/>
            </p:nvGrpSpPr>
            <p:grpSpPr>
              <a:xfrm>
                <a:off x="8237538" y="5811838"/>
                <a:ext cx="730250" cy="804863"/>
                <a:chOff x="8237538" y="5811838"/>
                <a:chExt cx="730250" cy="804863"/>
              </a:xfrm>
              <a:grpFill/>
            </p:grpSpPr>
            <p:sp>
              <p:nvSpPr>
                <p:cNvPr id="20" name="Freeform 12"/>
                <p:cNvSpPr>
                  <a:spLocks/>
                </p:cNvSpPr>
                <p:nvPr/>
              </p:nvSpPr>
              <p:spPr bwMode="auto">
                <a:xfrm>
                  <a:off x="8456613" y="5811838"/>
                  <a:ext cx="444500" cy="509588"/>
                </a:xfrm>
                <a:custGeom>
                  <a:avLst/>
                  <a:gdLst>
                    <a:gd name="T0" fmla="*/ 90 w 345"/>
                    <a:gd name="T1" fmla="*/ 396 h 396"/>
                    <a:gd name="T2" fmla="*/ 344 w 345"/>
                    <a:gd name="T3" fmla="*/ 396 h 396"/>
                    <a:gd name="T4" fmla="*/ 345 w 345"/>
                    <a:gd name="T5" fmla="*/ 396 h 396"/>
                    <a:gd name="T6" fmla="*/ 231 w 345"/>
                    <a:gd name="T7" fmla="*/ 322 h 396"/>
                    <a:gd name="T8" fmla="*/ 173 w 345"/>
                    <a:gd name="T9" fmla="*/ 295 h 396"/>
                    <a:gd name="T10" fmla="*/ 173 w 345"/>
                    <a:gd name="T11" fmla="*/ 275 h 396"/>
                    <a:gd name="T12" fmla="*/ 244 w 345"/>
                    <a:gd name="T13" fmla="*/ 138 h 396"/>
                    <a:gd name="T14" fmla="*/ 129 w 345"/>
                    <a:gd name="T15" fmla="*/ 0 h 396"/>
                    <a:gd name="T16" fmla="*/ 127 w 345"/>
                    <a:gd name="T17" fmla="*/ 0 h 396"/>
                    <a:gd name="T18" fmla="*/ 126 w 345"/>
                    <a:gd name="T19" fmla="*/ 0 h 396"/>
                    <a:gd name="T20" fmla="*/ 11 w 345"/>
                    <a:gd name="T21" fmla="*/ 138 h 396"/>
                    <a:gd name="T22" fmla="*/ 81 w 345"/>
                    <a:gd name="T23" fmla="*/ 275 h 396"/>
                    <a:gd name="T24" fmla="*/ 81 w 345"/>
                    <a:gd name="T25" fmla="*/ 295 h 396"/>
                    <a:gd name="T26" fmla="*/ 24 w 345"/>
                    <a:gd name="T27" fmla="*/ 322 h 396"/>
                    <a:gd name="T28" fmla="*/ 0 w 345"/>
                    <a:gd name="T29" fmla="*/ 334 h 396"/>
                    <a:gd name="T30" fmla="*/ 90 w 345"/>
                    <a:gd name="T31"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396">
                      <a:moveTo>
                        <a:pt x="90" y="396"/>
                      </a:moveTo>
                      <a:cubicBezTo>
                        <a:pt x="344" y="396"/>
                        <a:pt x="344" y="396"/>
                        <a:pt x="344" y="396"/>
                      </a:cubicBezTo>
                      <a:cubicBezTo>
                        <a:pt x="345" y="396"/>
                        <a:pt x="345" y="396"/>
                        <a:pt x="345" y="396"/>
                      </a:cubicBezTo>
                      <a:cubicBezTo>
                        <a:pt x="323" y="368"/>
                        <a:pt x="266" y="340"/>
                        <a:pt x="231" y="322"/>
                      </a:cubicBezTo>
                      <a:cubicBezTo>
                        <a:pt x="186" y="300"/>
                        <a:pt x="173" y="295"/>
                        <a:pt x="173" y="295"/>
                      </a:cubicBezTo>
                      <a:cubicBezTo>
                        <a:pt x="173" y="275"/>
                        <a:pt x="173" y="275"/>
                        <a:pt x="173" y="275"/>
                      </a:cubicBezTo>
                      <a:cubicBezTo>
                        <a:pt x="215" y="252"/>
                        <a:pt x="244" y="199"/>
                        <a:pt x="244" y="138"/>
                      </a:cubicBezTo>
                      <a:cubicBezTo>
                        <a:pt x="244" y="56"/>
                        <a:pt x="192" y="0"/>
                        <a:pt x="129" y="0"/>
                      </a:cubicBezTo>
                      <a:cubicBezTo>
                        <a:pt x="128" y="0"/>
                        <a:pt x="128" y="0"/>
                        <a:pt x="127" y="0"/>
                      </a:cubicBezTo>
                      <a:cubicBezTo>
                        <a:pt x="127" y="0"/>
                        <a:pt x="127" y="0"/>
                        <a:pt x="126" y="0"/>
                      </a:cubicBezTo>
                      <a:cubicBezTo>
                        <a:pt x="63" y="0"/>
                        <a:pt x="11" y="56"/>
                        <a:pt x="11" y="138"/>
                      </a:cubicBezTo>
                      <a:cubicBezTo>
                        <a:pt x="11" y="199"/>
                        <a:pt x="40" y="252"/>
                        <a:pt x="81" y="275"/>
                      </a:cubicBezTo>
                      <a:cubicBezTo>
                        <a:pt x="81" y="295"/>
                        <a:pt x="81" y="295"/>
                        <a:pt x="81" y="295"/>
                      </a:cubicBezTo>
                      <a:cubicBezTo>
                        <a:pt x="81" y="295"/>
                        <a:pt x="68" y="300"/>
                        <a:pt x="24" y="322"/>
                      </a:cubicBezTo>
                      <a:cubicBezTo>
                        <a:pt x="17" y="326"/>
                        <a:pt x="9" y="330"/>
                        <a:pt x="0" y="334"/>
                      </a:cubicBezTo>
                      <a:cubicBezTo>
                        <a:pt x="33" y="344"/>
                        <a:pt x="73" y="366"/>
                        <a:pt x="90" y="3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6"/>
                <p:cNvSpPr>
                  <a:spLocks noEditPoints="1"/>
                </p:cNvSpPr>
                <p:nvPr/>
              </p:nvSpPr>
              <p:spPr bwMode="auto">
                <a:xfrm>
                  <a:off x="8237538" y="6275388"/>
                  <a:ext cx="730250" cy="341313"/>
                </a:xfrm>
                <a:custGeom>
                  <a:avLst/>
                  <a:gdLst>
                    <a:gd name="T0" fmla="*/ 559 w 566"/>
                    <a:gd name="T1" fmla="*/ 112 h 265"/>
                    <a:gd name="T2" fmla="*/ 515 w 566"/>
                    <a:gd name="T3" fmla="*/ 67 h 265"/>
                    <a:gd name="T4" fmla="*/ 514 w 566"/>
                    <a:gd name="T5" fmla="*/ 67 h 265"/>
                    <a:gd name="T6" fmla="*/ 248 w 566"/>
                    <a:gd name="T7" fmla="*/ 67 h 265"/>
                    <a:gd name="T8" fmla="*/ 170 w 566"/>
                    <a:gd name="T9" fmla="*/ 5 h 265"/>
                    <a:gd name="T10" fmla="*/ 133 w 566"/>
                    <a:gd name="T11" fmla="*/ 0 h 265"/>
                    <a:gd name="T12" fmla="*/ 0 w 566"/>
                    <a:gd name="T13" fmla="*/ 132 h 265"/>
                    <a:gd name="T14" fmla="*/ 133 w 566"/>
                    <a:gd name="T15" fmla="*/ 265 h 265"/>
                    <a:gd name="T16" fmla="*/ 249 w 566"/>
                    <a:gd name="T17" fmla="*/ 197 h 265"/>
                    <a:gd name="T18" fmla="*/ 301 w 566"/>
                    <a:gd name="T19" fmla="*/ 197 h 265"/>
                    <a:gd name="T20" fmla="*/ 339 w 566"/>
                    <a:gd name="T21" fmla="*/ 158 h 265"/>
                    <a:gd name="T22" fmla="*/ 342 w 566"/>
                    <a:gd name="T23" fmla="*/ 155 h 265"/>
                    <a:gd name="T24" fmla="*/ 345 w 566"/>
                    <a:gd name="T25" fmla="*/ 158 h 265"/>
                    <a:gd name="T26" fmla="*/ 402 w 566"/>
                    <a:gd name="T27" fmla="*/ 158 h 265"/>
                    <a:gd name="T28" fmla="*/ 406 w 566"/>
                    <a:gd name="T29" fmla="*/ 155 h 265"/>
                    <a:gd name="T30" fmla="*/ 409 w 566"/>
                    <a:gd name="T31" fmla="*/ 158 h 265"/>
                    <a:gd name="T32" fmla="*/ 466 w 566"/>
                    <a:gd name="T33" fmla="*/ 158 h 265"/>
                    <a:gd name="T34" fmla="*/ 470 w 566"/>
                    <a:gd name="T35" fmla="*/ 155 h 265"/>
                    <a:gd name="T36" fmla="*/ 474 w 566"/>
                    <a:gd name="T37" fmla="*/ 158 h 265"/>
                    <a:gd name="T38" fmla="*/ 503 w 566"/>
                    <a:gd name="T39" fmla="*/ 188 h 265"/>
                    <a:gd name="T40" fmla="*/ 504 w 566"/>
                    <a:gd name="T41" fmla="*/ 188 h 265"/>
                    <a:gd name="T42" fmla="*/ 559 w 566"/>
                    <a:gd name="T43" fmla="*/ 132 h 265"/>
                    <a:gd name="T44" fmla="*/ 559 w 566"/>
                    <a:gd name="T45" fmla="*/ 112 h 265"/>
                    <a:gd name="T46" fmla="*/ 74 w 566"/>
                    <a:gd name="T47" fmla="*/ 166 h 265"/>
                    <a:gd name="T48" fmla="*/ 39 w 566"/>
                    <a:gd name="T49" fmla="*/ 130 h 265"/>
                    <a:gd name="T50" fmla="*/ 71 w 566"/>
                    <a:gd name="T51" fmla="*/ 95 h 265"/>
                    <a:gd name="T52" fmla="*/ 74 w 566"/>
                    <a:gd name="T53" fmla="*/ 95 h 265"/>
                    <a:gd name="T54" fmla="*/ 110 w 566"/>
                    <a:gd name="T55" fmla="*/ 130 h 265"/>
                    <a:gd name="T56" fmla="*/ 96 w 566"/>
                    <a:gd name="T57" fmla="*/ 158 h 265"/>
                    <a:gd name="T58" fmla="*/ 74 w 566"/>
                    <a:gd name="T59"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265">
                      <a:moveTo>
                        <a:pt x="559" y="112"/>
                      </a:moveTo>
                      <a:cubicBezTo>
                        <a:pt x="515" y="67"/>
                        <a:pt x="515" y="67"/>
                        <a:pt x="515" y="67"/>
                      </a:cubicBezTo>
                      <a:cubicBezTo>
                        <a:pt x="514" y="67"/>
                        <a:pt x="514" y="67"/>
                        <a:pt x="514" y="67"/>
                      </a:cubicBezTo>
                      <a:cubicBezTo>
                        <a:pt x="248" y="67"/>
                        <a:pt x="248" y="67"/>
                        <a:pt x="248" y="67"/>
                      </a:cubicBezTo>
                      <a:cubicBezTo>
                        <a:pt x="231" y="37"/>
                        <a:pt x="203" y="15"/>
                        <a:pt x="170" y="5"/>
                      </a:cubicBezTo>
                      <a:cubicBezTo>
                        <a:pt x="158" y="2"/>
                        <a:pt x="146" y="0"/>
                        <a:pt x="133" y="0"/>
                      </a:cubicBezTo>
                      <a:cubicBezTo>
                        <a:pt x="59" y="0"/>
                        <a:pt x="0" y="59"/>
                        <a:pt x="0" y="132"/>
                      </a:cubicBezTo>
                      <a:cubicBezTo>
                        <a:pt x="0" y="206"/>
                        <a:pt x="59" y="265"/>
                        <a:pt x="133" y="265"/>
                      </a:cubicBezTo>
                      <a:cubicBezTo>
                        <a:pt x="183" y="265"/>
                        <a:pt x="226" y="238"/>
                        <a:pt x="249" y="197"/>
                      </a:cubicBezTo>
                      <a:cubicBezTo>
                        <a:pt x="301" y="197"/>
                        <a:pt x="301" y="197"/>
                        <a:pt x="301" y="197"/>
                      </a:cubicBezTo>
                      <a:cubicBezTo>
                        <a:pt x="339" y="158"/>
                        <a:pt x="339" y="158"/>
                        <a:pt x="339" y="158"/>
                      </a:cubicBezTo>
                      <a:cubicBezTo>
                        <a:pt x="342" y="155"/>
                        <a:pt x="342" y="155"/>
                        <a:pt x="342" y="155"/>
                      </a:cubicBezTo>
                      <a:cubicBezTo>
                        <a:pt x="345" y="158"/>
                        <a:pt x="345" y="158"/>
                        <a:pt x="345" y="158"/>
                      </a:cubicBezTo>
                      <a:cubicBezTo>
                        <a:pt x="402" y="158"/>
                        <a:pt x="402" y="158"/>
                        <a:pt x="402" y="158"/>
                      </a:cubicBezTo>
                      <a:cubicBezTo>
                        <a:pt x="406" y="155"/>
                        <a:pt x="406" y="155"/>
                        <a:pt x="406" y="155"/>
                      </a:cubicBezTo>
                      <a:cubicBezTo>
                        <a:pt x="409" y="158"/>
                        <a:pt x="409" y="158"/>
                        <a:pt x="409" y="158"/>
                      </a:cubicBezTo>
                      <a:cubicBezTo>
                        <a:pt x="466" y="158"/>
                        <a:pt x="466" y="158"/>
                        <a:pt x="466" y="158"/>
                      </a:cubicBezTo>
                      <a:cubicBezTo>
                        <a:pt x="470" y="155"/>
                        <a:pt x="470" y="155"/>
                        <a:pt x="470" y="155"/>
                      </a:cubicBezTo>
                      <a:cubicBezTo>
                        <a:pt x="474" y="158"/>
                        <a:pt x="474" y="158"/>
                        <a:pt x="474" y="158"/>
                      </a:cubicBezTo>
                      <a:cubicBezTo>
                        <a:pt x="503" y="188"/>
                        <a:pt x="503" y="188"/>
                        <a:pt x="503" y="188"/>
                      </a:cubicBezTo>
                      <a:cubicBezTo>
                        <a:pt x="504" y="188"/>
                        <a:pt x="504" y="188"/>
                        <a:pt x="504" y="188"/>
                      </a:cubicBezTo>
                      <a:cubicBezTo>
                        <a:pt x="559" y="132"/>
                        <a:pt x="559" y="132"/>
                        <a:pt x="559" y="132"/>
                      </a:cubicBezTo>
                      <a:cubicBezTo>
                        <a:pt x="566" y="125"/>
                        <a:pt x="566" y="119"/>
                        <a:pt x="559" y="112"/>
                      </a:cubicBezTo>
                      <a:close/>
                      <a:moveTo>
                        <a:pt x="74" y="166"/>
                      </a:moveTo>
                      <a:cubicBezTo>
                        <a:pt x="55" y="166"/>
                        <a:pt x="39" y="150"/>
                        <a:pt x="39" y="130"/>
                      </a:cubicBezTo>
                      <a:cubicBezTo>
                        <a:pt x="39" y="112"/>
                        <a:pt x="53" y="97"/>
                        <a:pt x="71" y="95"/>
                      </a:cubicBezTo>
                      <a:cubicBezTo>
                        <a:pt x="72" y="95"/>
                        <a:pt x="73" y="95"/>
                        <a:pt x="74" y="95"/>
                      </a:cubicBezTo>
                      <a:cubicBezTo>
                        <a:pt x="94" y="95"/>
                        <a:pt x="110" y="111"/>
                        <a:pt x="110" y="130"/>
                      </a:cubicBezTo>
                      <a:cubicBezTo>
                        <a:pt x="110" y="142"/>
                        <a:pt x="105" y="152"/>
                        <a:pt x="96" y="158"/>
                      </a:cubicBezTo>
                      <a:cubicBezTo>
                        <a:pt x="90" y="163"/>
                        <a:pt x="83"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7" name="Group 116"/>
          <p:cNvGrpSpPr>
            <a:grpSpLocks noChangeAspect="1"/>
          </p:cNvGrpSpPr>
          <p:nvPr/>
        </p:nvGrpSpPr>
        <p:grpSpPr>
          <a:xfrm>
            <a:off x="3801021" y="4108108"/>
            <a:ext cx="1156430" cy="1321234"/>
            <a:chOff x="3315756" y="3038485"/>
            <a:chExt cx="3157068" cy="3606958"/>
          </a:xfrm>
        </p:grpSpPr>
        <p:sp>
          <p:nvSpPr>
            <p:cNvPr id="119" name="Rectangle 118"/>
            <p:cNvSpPr/>
            <p:nvPr/>
          </p:nvSpPr>
          <p:spPr bwMode="auto">
            <a:xfrm>
              <a:off x="4251941" y="3617830"/>
              <a:ext cx="1034762" cy="17092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0" name="Group 119"/>
            <p:cNvGrpSpPr/>
            <p:nvPr/>
          </p:nvGrpSpPr>
          <p:grpSpPr>
            <a:xfrm>
              <a:off x="3315756" y="3038485"/>
              <a:ext cx="3157068" cy="3606958"/>
              <a:chOff x="3315756" y="2978967"/>
              <a:chExt cx="3157068" cy="3606958"/>
            </a:xfrm>
          </p:grpSpPr>
          <p:grpSp>
            <p:nvGrpSpPr>
              <p:cNvPr id="121" name="Group 120"/>
              <p:cNvGrpSpPr/>
              <p:nvPr/>
            </p:nvGrpSpPr>
            <p:grpSpPr>
              <a:xfrm>
                <a:off x="3315756" y="3486084"/>
                <a:ext cx="3157068" cy="3099841"/>
                <a:chOff x="3012988" y="3330175"/>
                <a:chExt cx="3157068" cy="3099841"/>
              </a:xfrm>
            </p:grpSpPr>
            <p:sp>
              <p:nvSpPr>
                <p:cNvPr id="134" name="TextBox 133"/>
                <p:cNvSpPr txBox="1"/>
                <p:nvPr/>
              </p:nvSpPr>
              <p:spPr>
                <a:xfrm>
                  <a:off x="3012988" y="4935386"/>
                  <a:ext cx="3157068" cy="1494630"/>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0"/>
                    </a:spcAft>
                    <a:buClrTx/>
                    <a:buSzTx/>
                    <a:buFontTx/>
                    <a:buNone/>
                    <a:tabLst/>
                    <a:defRPr/>
                  </a:pPr>
                  <a:r>
                    <a:rPr kumimoji="0" lang="en-US" sz="686" b="1" i="0" u="none" strike="noStrike" kern="1200" cap="none" spc="294" normalizeH="0" baseline="0" noProof="0" dirty="0">
                      <a:ln>
                        <a:noFill/>
                      </a:ln>
                      <a:solidFill>
                        <a:srgbClr val="FFFFFF"/>
                      </a:solidFill>
                      <a:effectLst/>
                      <a:uLnTx/>
                      <a:uFillTx/>
                      <a:latin typeface="Segoe UI"/>
                      <a:ea typeface="+mn-ea"/>
                      <a:cs typeface="+mn-cs"/>
                    </a:rPr>
                    <a:t>  </a:t>
                  </a:r>
                </a:p>
                <a:p>
                  <a:pPr marL="0" marR="0" lvl="0" indent="0" algn="l" defTabSz="914133" rtl="0" eaLnBrk="1" fontAlgn="auto" latinLnBrk="0" hangingPunct="1">
                    <a:lnSpc>
                      <a:spcPct val="90000"/>
                    </a:lnSpc>
                    <a:spcBef>
                      <a:spcPts val="0"/>
                    </a:spcBef>
                    <a:spcAft>
                      <a:spcPts val="0"/>
                    </a:spcAft>
                    <a:buClrTx/>
                    <a:buSzTx/>
                    <a:buFontTx/>
                    <a:buNone/>
                    <a:tabLst/>
                    <a:defRPr/>
                  </a:pPr>
                  <a:r>
                    <a:rPr kumimoji="0" lang="en-US" sz="686" b="1" i="0" u="none" strike="noStrike" kern="1200" cap="none" spc="294" normalizeH="0" baseline="0" noProof="0" dirty="0">
                      <a:ln>
                        <a:noFill/>
                      </a:ln>
                      <a:solidFill>
                        <a:srgbClr val="FFFFFF"/>
                      </a:solidFill>
                      <a:effectLst/>
                      <a:uLnTx/>
                      <a:uFillTx/>
                      <a:latin typeface="Segoe UI"/>
                      <a:ea typeface="+mn-ea"/>
                      <a:cs typeface="+mn-cs"/>
                    </a:rPr>
                    <a:t>   </a:t>
                  </a:r>
                  <a:r>
                    <a:rPr kumimoji="0" lang="en-US" sz="1176" b="0" i="0" u="none" strike="noStrike" kern="1200" cap="none" spc="0" normalizeH="0" baseline="0" noProof="0" dirty="0">
                      <a:ln>
                        <a:noFill/>
                      </a:ln>
                      <a:solidFill>
                        <a:srgbClr val="FFFFFF"/>
                      </a:solidFill>
                      <a:effectLst/>
                      <a:uLnTx/>
                      <a:uFillTx/>
                      <a:latin typeface="Segoe UI"/>
                      <a:ea typeface="+mn-ea"/>
                      <a:cs typeface="+mn-cs"/>
                    </a:rPr>
                    <a:t>MFA</a:t>
                  </a:r>
                </a:p>
              </p:txBody>
            </p:sp>
            <p:grpSp>
              <p:nvGrpSpPr>
                <p:cNvPr id="135" name="Group 134"/>
                <p:cNvGrpSpPr/>
                <p:nvPr/>
              </p:nvGrpSpPr>
              <p:grpSpPr>
                <a:xfrm>
                  <a:off x="4274609" y="3657058"/>
                  <a:ext cx="364509" cy="450651"/>
                  <a:chOff x="12251162" y="-145458"/>
                  <a:chExt cx="6442076" cy="7964488"/>
                </a:xfrm>
                <a:solidFill>
                  <a:schemeClr val="bg1"/>
                </a:solidFill>
              </p:grpSpPr>
              <p:sp>
                <p:nvSpPr>
                  <p:cNvPr id="143" name="Freeform 5"/>
                  <p:cNvSpPr>
                    <a:spLocks noEditPoints="1"/>
                  </p:cNvSpPr>
                  <p:nvPr/>
                </p:nvSpPr>
                <p:spPr bwMode="auto">
                  <a:xfrm>
                    <a:off x="15608725" y="4736105"/>
                    <a:ext cx="3084513" cy="3082925"/>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6"/>
                  <p:cNvSpPr>
                    <a:spLocks/>
                  </p:cNvSpPr>
                  <p:nvPr/>
                </p:nvSpPr>
                <p:spPr bwMode="auto">
                  <a:xfrm>
                    <a:off x="12251162" y="-145458"/>
                    <a:ext cx="5251450" cy="6669088"/>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6" name="Freeform 5"/>
                <p:cNvSpPr>
                  <a:spLocks noEditPoints="1"/>
                </p:cNvSpPr>
                <p:nvPr/>
              </p:nvSpPr>
              <p:spPr bwMode="auto">
                <a:xfrm>
                  <a:off x="3917182" y="3330175"/>
                  <a:ext cx="1074135" cy="1920923"/>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37" name="Group 136"/>
                <p:cNvGrpSpPr/>
                <p:nvPr/>
              </p:nvGrpSpPr>
              <p:grpSpPr>
                <a:xfrm>
                  <a:off x="4021133" y="4257661"/>
                  <a:ext cx="841620" cy="477215"/>
                  <a:chOff x="5064468" y="2669415"/>
                  <a:chExt cx="858496" cy="486784"/>
                </a:xfrm>
                <a:solidFill>
                  <a:schemeClr val="bg2"/>
                </a:solidFill>
              </p:grpSpPr>
              <p:grpSp>
                <p:nvGrpSpPr>
                  <p:cNvPr id="138" name="Group 137"/>
                  <p:cNvGrpSpPr/>
                  <p:nvPr/>
                </p:nvGrpSpPr>
                <p:grpSpPr>
                  <a:xfrm>
                    <a:off x="5064468" y="2669415"/>
                    <a:ext cx="858496" cy="288115"/>
                    <a:chOff x="10308455" y="2774544"/>
                    <a:chExt cx="1138237" cy="288115"/>
                  </a:xfrm>
                  <a:grpFill/>
                </p:grpSpPr>
                <p:sp>
                  <p:nvSpPr>
                    <p:cNvPr id="140" name="Rectangle 139"/>
                    <p:cNvSpPr/>
                    <p:nvPr/>
                  </p:nvSpPr>
                  <p:spPr bwMode="auto">
                    <a:xfrm>
                      <a:off x="10308455" y="2774544"/>
                      <a:ext cx="1138237" cy="5988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41" name="Rectangle 140"/>
                    <p:cNvSpPr/>
                    <p:nvPr/>
                  </p:nvSpPr>
                  <p:spPr bwMode="auto">
                    <a:xfrm>
                      <a:off x="10308455" y="2888660"/>
                      <a:ext cx="1138237" cy="5988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42" name="Rectangle 141"/>
                    <p:cNvSpPr/>
                    <p:nvPr/>
                  </p:nvSpPr>
                  <p:spPr bwMode="auto">
                    <a:xfrm>
                      <a:off x="10308455" y="3002776"/>
                      <a:ext cx="1138237" cy="5988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grpSp>
              <p:sp>
                <p:nvSpPr>
                  <p:cNvPr id="139" name="Rectangle 138"/>
                  <p:cNvSpPr/>
                  <p:nvPr/>
                </p:nvSpPr>
                <p:spPr bwMode="auto">
                  <a:xfrm>
                    <a:off x="5064468" y="3054725"/>
                    <a:ext cx="858495" cy="101474"/>
                  </a:xfrm>
                  <a:prstGeom prst="rect">
                    <a:avLst/>
                  </a:prstGeom>
                  <a:no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grpSp>
          </p:grpSp>
          <p:grpSp>
            <p:nvGrpSpPr>
              <p:cNvPr id="122" name="Group 121"/>
              <p:cNvGrpSpPr/>
              <p:nvPr/>
            </p:nvGrpSpPr>
            <p:grpSpPr>
              <a:xfrm>
                <a:off x="5292479" y="2978967"/>
                <a:ext cx="299040" cy="595842"/>
                <a:chOff x="4929292" y="3136359"/>
                <a:chExt cx="598911" cy="1193344"/>
              </a:xfrm>
            </p:grpSpPr>
            <p:sp>
              <p:nvSpPr>
                <p:cNvPr id="131" name="Freeform 37"/>
                <p:cNvSpPr>
                  <a:spLocks/>
                </p:cNvSpPr>
                <p:nvPr/>
              </p:nvSpPr>
              <p:spPr bwMode="auto">
                <a:xfrm rot="8100000">
                  <a:off x="4929292" y="3831869"/>
                  <a:ext cx="178739" cy="470503"/>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38"/>
                <p:cNvSpPr>
                  <a:spLocks/>
                </p:cNvSpPr>
                <p:nvPr/>
              </p:nvSpPr>
              <p:spPr bwMode="auto">
                <a:xfrm rot="8100000">
                  <a:off x="5025412" y="3512325"/>
                  <a:ext cx="283879" cy="812210"/>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39"/>
                <p:cNvSpPr>
                  <a:spLocks/>
                </p:cNvSpPr>
                <p:nvPr/>
              </p:nvSpPr>
              <p:spPr bwMode="auto">
                <a:xfrm rot="8100000">
                  <a:off x="5177297" y="3136359"/>
                  <a:ext cx="350906" cy="1193344"/>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Group 122"/>
              <p:cNvGrpSpPr/>
              <p:nvPr/>
            </p:nvGrpSpPr>
            <p:grpSpPr>
              <a:xfrm>
                <a:off x="3820505" y="3188707"/>
                <a:ext cx="595843" cy="299040"/>
                <a:chOff x="4094089" y="3804232"/>
                <a:chExt cx="595843" cy="299040"/>
              </a:xfrm>
            </p:grpSpPr>
            <p:sp>
              <p:nvSpPr>
                <p:cNvPr id="125" name="Freeform 37"/>
                <p:cNvSpPr>
                  <a:spLocks/>
                </p:cNvSpPr>
                <p:nvPr/>
              </p:nvSpPr>
              <p:spPr bwMode="auto">
                <a:xfrm rot="13500000">
                  <a:off x="4180576" y="3731392"/>
                  <a:ext cx="89245" cy="234925"/>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38"/>
                <p:cNvSpPr>
                  <a:spLocks/>
                </p:cNvSpPr>
                <p:nvPr/>
              </p:nvSpPr>
              <p:spPr bwMode="auto">
                <a:xfrm rot="13500000">
                  <a:off x="4228570" y="3720326"/>
                  <a:ext cx="141742" cy="405541"/>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39"/>
                <p:cNvSpPr>
                  <a:spLocks/>
                </p:cNvSpPr>
                <p:nvPr/>
              </p:nvSpPr>
              <p:spPr bwMode="auto">
                <a:xfrm rot="13500000">
                  <a:off x="4304406" y="3717746"/>
                  <a:ext cx="175209" cy="595843"/>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15" name="TextBox 114"/>
          <p:cNvSpPr txBox="1"/>
          <p:nvPr/>
        </p:nvSpPr>
        <p:spPr>
          <a:xfrm>
            <a:off x="52431" y="5834783"/>
            <a:ext cx="1675083" cy="61538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a:ea typeface="+mn-ea"/>
                <a:cs typeface="+mn-cs"/>
              </a:rPr>
              <a:t>IDENTITY PROTECTION</a:t>
            </a:r>
          </a:p>
        </p:txBody>
      </p:sp>
      <p:sp>
        <p:nvSpPr>
          <p:cNvPr id="126" name="Rectangle 125"/>
          <p:cNvSpPr/>
          <p:nvPr/>
        </p:nvSpPr>
        <p:spPr bwMode="auto">
          <a:xfrm>
            <a:off x="5773755" y="4343930"/>
            <a:ext cx="1932663" cy="3050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a:ea typeface="+mn-ea"/>
                <a:cs typeface="+mn-cs"/>
              </a:rPr>
              <a:t>Risk</a:t>
            </a:r>
          </a:p>
        </p:txBody>
      </p:sp>
      <p:sp>
        <p:nvSpPr>
          <p:cNvPr id="127" name="Freeform 11"/>
          <p:cNvSpPr>
            <a:spLocks noEditPoints="1"/>
          </p:cNvSpPr>
          <p:nvPr/>
        </p:nvSpPr>
        <p:spPr bwMode="auto">
          <a:xfrm>
            <a:off x="5369313" y="4343400"/>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76692" y="2445872"/>
            <a:ext cx="2077476" cy="2569998"/>
          </a:xfrm>
          <a:prstGeom prst="rect">
            <a:avLst/>
          </a:prstGeom>
        </p:spPr>
      </p:pic>
      <p:sp>
        <p:nvSpPr>
          <p:cNvPr id="98" name="Freeform 15"/>
          <p:cNvSpPr>
            <a:spLocks noEditPoints="1"/>
          </p:cNvSpPr>
          <p:nvPr/>
        </p:nvSpPr>
        <p:spPr bwMode="auto">
          <a:xfrm>
            <a:off x="9103531" y="4989521"/>
            <a:ext cx="290243" cy="290243"/>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11"/>
          <p:cNvSpPr>
            <a:spLocks noEditPoints="1"/>
          </p:cNvSpPr>
          <p:nvPr/>
        </p:nvSpPr>
        <p:spPr bwMode="auto">
          <a:xfrm>
            <a:off x="8118229" y="3357511"/>
            <a:ext cx="294927" cy="294927"/>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p:cNvGrpSpPr/>
          <p:nvPr/>
        </p:nvGrpSpPr>
        <p:grpSpPr>
          <a:xfrm>
            <a:off x="8162537" y="3913421"/>
            <a:ext cx="206309" cy="364869"/>
            <a:chOff x="12548790" y="-1264290"/>
            <a:chExt cx="5541963" cy="9801225"/>
          </a:xfrm>
          <a:solidFill>
            <a:schemeClr val="bg1"/>
          </a:solidFill>
        </p:grpSpPr>
        <p:sp>
          <p:nvSpPr>
            <p:cNvPr id="100" name="Freeform 19"/>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20"/>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2" name="Text Placeholder 7"/>
          <p:cNvSpPr>
            <a:spLocks noGrp="1"/>
          </p:cNvSpPr>
          <p:nvPr>
            <p:ph type="body" sz="quarter" idx="10"/>
          </p:nvPr>
        </p:nvSpPr>
        <p:spPr>
          <a:xfrm>
            <a:off x="269239" y="289767"/>
            <a:ext cx="11653523" cy="406265"/>
          </a:xfrm>
        </p:spPr>
        <p:txBody>
          <a:bodyPr/>
          <a:lstStyle/>
          <a:p>
            <a:r>
              <a:rPr lang="en-US" dirty="0"/>
              <a:t>CLOUD-POWERED PROTECTION</a:t>
            </a:r>
          </a:p>
        </p:txBody>
      </p:sp>
    </p:spTree>
    <p:extLst>
      <p:ext uri="{BB962C8B-B14F-4D97-AF65-F5344CB8AC3E}">
        <p14:creationId xmlns:p14="http://schemas.microsoft.com/office/powerpoint/2010/main" val="38266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gradFill>
                  <a:gsLst>
                    <a:gs pos="0">
                      <a:schemeClr val="tx1"/>
                    </a:gs>
                    <a:gs pos="100000">
                      <a:schemeClr val="tx1"/>
                    </a:gs>
                  </a:gsLst>
                  <a:lin ang="5400000" scaled="0"/>
                </a:gradFill>
              </a:rPr>
              <a:t>Identity is the new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63465" y="5948926"/>
            <a:ext cx="2710488" cy="424671"/>
          </a:xfrm>
          <a:prstGeom prst="rect">
            <a:avLst/>
          </a:prstGeom>
          <a:noFill/>
        </p:spPr>
        <p:txBody>
          <a:bodyPr wrap="square" rtlCol="0" anchor="ctr">
            <a:spAutoFit/>
          </a:bodyPr>
          <a:lstStyle/>
          <a:p>
            <a:pPr algn="ctr" defTabSz="913927" fontAlgn="base">
              <a:lnSpc>
                <a:spcPct val="90000"/>
              </a:lnSpc>
              <a:spcBef>
                <a:spcPct val="0"/>
              </a:spcBef>
              <a:spcAft>
                <a:spcPct val="0"/>
              </a:spcAft>
            </a:pPr>
            <a:r>
              <a:rPr lang="en-US" sz="2353" spc="29">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342011" y="5646877"/>
            <a:ext cx="743483" cy="723449"/>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897222" y="5215528"/>
            <a:ext cx="457135" cy="457135"/>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57727" y="4622376"/>
            <a:ext cx="457135" cy="457135"/>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233766" y="4456441"/>
            <a:ext cx="457135" cy="457135"/>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462565" y="3604133"/>
            <a:ext cx="457135" cy="457135"/>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24469" y="1568867"/>
            <a:ext cx="783499" cy="764106"/>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611786" y="5607853"/>
            <a:ext cx="457135" cy="465557"/>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716229" y="4278481"/>
            <a:ext cx="457135" cy="457135"/>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066732" y="2473145"/>
            <a:ext cx="457135" cy="457135"/>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789270" y="1185111"/>
            <a:ext cx="458810" cy="457135"/>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581697" y="4333078"/>
            <a:ext cx="457135" cy="457135"/>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09162" y="4393924"/>
            <a:ext cx="457135" cy="457135"/>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6884195" y="4986960"/>
            <a:ext cx="457135" cy="457135"/>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745815" y="5313627"/>
            <a:ext cx="457135" cy="457135"/>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386724" y="5209769"/>
            <a:ext cx="457135" cy="457135"/>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023510" y="4096742"/>
            <a:ext cx="416003" cy="416003"/>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370261" y="4356588"/>
            <a:ext cx="457135" cy="457135"/>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334847" y="5798939"/>
            <a:ext cx="457135" cy="457135"/>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212752" y="5127810"/>
            <a:ext cx="457135" cy="457135"/>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0813048" y="4431258"/>
            <a:ext cx="457135" cy="457135"/>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847208" y="2001082"/>
            <a:ext cx="457135" cy="457135"/>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288828" y="2140364"/>
            <a:ext cx="457135" cy="457135"/>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574437" y="2085297"/>
            <a:ext cx="495840" cy="495840"/>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404845" y="1872644"/>
            <a:ext cx="457135" cy="457135"/>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490358" y="2419917"/>
            <a:ext cx="457135" cy="457135"/>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16285" y="3072477"/>
            <a:ext cx="457135" cy="457135"/>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419417" y="1358669"/>
            <a:ext cx="457135" cy="457135"/>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068060" y="5899998"/>
            <a:ext cx="1387078"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a:r>
              <a:rPr lang="en-US"/>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2860" y="1267131"/>
            <a:ext cx="1829852"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a:r>
              <a:rPr lang="en-US"/>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766862" y="1363079"/>
            <a:ext cx="1496362"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t>Partners &amp;</a:t>
            </a:r>
            <a:br>
              <a:rPr lang="en-US"/>
            </a:br>
            <a:r>
              <a:rPr lang="en-US"/>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657881" y="3040263"/>
            <a:ext cx="687021" cy="687019"/>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603066" y="1562693"/>
            <a:ext cx="457135" cy="457135"/>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8869980" y="3609342"/>
            <a:ext cx="457135" cy="457135"/>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29"/>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173612" y="2990446"/>
            <a:ext cx="457135" cy="457135"/>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29"/>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158157" y="3030442"/>
            <a:ext cx="457136" cy="457135"/>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29"/>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308462" y="3196874"/>
            <a:ext cx="156545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062520" y="1255933"/>
            <a:ext cx="457135" cy="457135"/>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181">
                <a:defRPr/>
              </a:pPr>
              <a:endParaRPr lang="en-US" sz="865">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30515" y="5072295"/>
            <a:ext cx="457135" cy="457135"/>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332751" y="5914411"/>
            <a:ext cx="498365" cy="365708"/>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8942056" y="1304844"/>
            <a:ext cx="838537" cy="838537"/>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563801" y="3380636"/>
            <a:ext cx="373125" cy="2956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630747" y="3219014"/>
            <a:ext cx="527409" cy="3999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492234" y="1593054"/>
            <a:ext cx="182024" cy="54133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606236" y="1505083"/>
            <a:ext cx="465862" cy="448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179500" y="2481314"/>
            <a:ext cx="2444031" cy="9491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166154" y="2190522"/>
            <a:ext cx="1256861" cy="120476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128134" y="2009533"/>
            <a:ext cx="635670" cy="132010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743033" y="1795105"/>
            <a:ext cx="1333332" cy="157959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713155" y="2486918"/>
            <a:ext cx="1556370" cy="10122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8828765" y="4723847"/>
            <a:ext cx="43628" cy="3433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585669" y="3101069"/>
            <a:ext cx="1649152" cy="31681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7843810" y="1685646"/>
            <a:ext cx="338724" cy="3262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140268" y="3419015"/>
            <a:ext cx="2729713" cy="4188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128455" y="3219014"/>
            <a:ext cx="2045156" cy="18748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06475" y="2810107"/>
            <a:ext cx="150829" cy="32931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038831" y="4561645"/>
            <a:ext cx="780832" cy="435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672053" y="2689566"/>
            <a:ext cx="394681" cy="1214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657881" y="3455106"/>
            <a:ext cx="1443855" cy="111156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384663" y="4803352"/>
            <a:ext cx="882125" cy="4606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42456" y="1545949"/>
            <a:ext cx="390650" cy="2935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244853" y="1451962"/>
            <a:ext cx="1195263" cy="2303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462401" y="1801431"/>
            <a:ext cx="105807" cy="34564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028975" y="3431950"/>
            <a:ext cx="1105362" cy="18882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279012" y="5835357"/>
            <a:ext cx="457135" cy="457135"/>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793309" y="3873080"/>
            <a:ext cx="672851" cy="108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16104" y="3468510"/>
            <a:ext cx="2207152" cy="3238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09637" y="4663542"/>
            <a:ext cx="1103242" cy="13880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162582" y="4581440"/>
            <a:ext cx="1077800" cy="489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50280" y="5337699"/>
            <a:ext cx="583223" cy="6341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54132" y="4810512"/>
            <a:ext cx="553632" cy="4444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580677" y="4880556"/>
            <a:ext cx="275363" cy="46609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492516" y="5278583"/>
            <a:ext cx="282551" cy="33879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795473" y="5578974"/>
            <a:ext cx="843828" cy="14872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057332" y="5295725"/>
            <a:ext cx="331109" cy="1705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755928" y="5116961"/>
            <a:ext cx="346398" cy="14119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159959" y="4855373"/>
            <a:ext cx="173965" cy="299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492516" y="4778170"/>
            <a:ext cx="353554" cy="17716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0949078" y="5463774"/>
            <a:ext cx="290475" cy="1715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781828" y="3225940"/>
            <a:ext cx="2265366" cy="9824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141912" y="3415113"/>
            <a:ext cx="1244874" cy="10847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162321" y="3433995"/>
            <a:ext cx="832099" cy="158598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160957" y="3421283"/>
            <a:ext cx="346623" cy="24140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736147" y="5972917"/>
            <a:ext cx="605314" cy="9100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231107" y="5411074"/>
            <a:ext cx="213965" cy="4208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260170" y="3487578"/>
            <a:ext cx="126554" cy="18871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7845338" y="2186835"/>
            <a:ext cx="731706" cy="1105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183500" y="1155922"/>
            <a:ext cx="457135" cy="457135"/>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033935" y="1578658"/>
            <a:ext cx="257540" cy="106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049905" y="1859089"/>
            <a:ext cx="371583" cy="1565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51614" y="3421348"/>
            <a:ext cx="457135" cy="457135"/>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36175" y="3655320"/>
            <a:ext cx="457135" cy="457135"/>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102326" y="4888393"/>
            <a:ext cx="457135" cy="457135"/>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395872" y="2318583"/>
            <a:ext cx="457135" cy="457135"/>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600197" y="5067158"/>
            <a:ext cx="457135" cy="457135"/>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766185" y="5184582"/>
            <a:ext cx="457135" cy="457135"/>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161594" y="4561646"/>
            <a:ext cx="420102" cy="1780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415830" y="4401136"/>
            <a:ext cx="312170" cy="3350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308309" y="4797199"/>
            <a:ext cx="205188" cy="29998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809103" y="4366917"/>
            <a:ext cx="223916" cy="1286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204571" y="5295726"/>
            <a:ext cx="395627" cy="267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688427" y="4795432"/>
            <a:ext cx="215665" cy="40790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05000" y="3691139"/>
            <a:ext cx="931174" cy="19275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358510" y="1632398"/>
            <a:ext cx="457135" cy="457135"/>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cstate="hqprint">
              <a:biLevel thresh="50000"/>
              <a:extLst>
                <a:ext uri="{28A0092B-C50C-407E-A947-70E740481C1C}">
                  <a14:useLocalDpi xmlns:a14="http://schemas.microsoft.com/office/drawing/2010/main"/>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15475" y="3161247"/>
            <a:ext cx="457135" cy="457135"/>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36828" y="2614398"/>
            <a:ext cx="457135" cy="457135"/>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128533" y="2872501"/>
            <a:ext cx="457135" cy="457135"/>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cstate="hqprint">
              <a:biLevel thresh="50000"/>
              <a:extLst>
                <a:ext uri="{28A0092B-C50C-407E-A947-70E740481C1C}">
                  <a14:useLocalDpi xmlns:a14="http://schemas.microsoft.com/office/drawing/2010/main"/>
                </a:ext>
              </a:extLst>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52266" y="1772514"/>
            <a:ext cx="457135" cy="457135"/>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algn="ctr"/>
              <a:endParaRPr lang="en-US" sz="1836"/>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880547" y="2810108"/>
            <a:ext cx="314931" cy="1293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748699" y="2022587"/>
            <a:ext cx="572935" cy="22835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53007" y="2547152"/>
            <a:ext cx="312349" cy="5826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61885" y="2390672"/>
            <a:ext cx="513637" cy="5136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183633" y="2449782"/>
            <a:ext cx="457135" cy="457135"/>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cstate="hqprint">
              <a:biLevel thresh="75000"/>
              <a:extLst>
                <a:ext uri="{28A0092B-C50C-407E-A947-70E740481C1C}">
                  <a14:useLocalDpi xmlns:a14="http://schemas.microsoft.com/office/drawing/2010/main"/>
                </a:ext>
              </a:extLst>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786061" y="2708774"/>
            <a:ext cx="264296" cy="7530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261437" y="3004588"/>
            <a:ext cx="542336" cy="3852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44042" y="2863335"/>
            <a:ext cx="89637" cy="30908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280834" y="2229650"/>
            <a:ext cx="14467" cy="2434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2981231" y="1639018"/>
            <a:ext cx="32217" cy="37072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42457" y="2162704"/>
            <a:ext cx="361318" cy="518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16581" y="3498778"/>
            <a:ext cx="86919" cy="2033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012184" y="2437850"/>
            <a:ext cx="2167632" cy="1730395"/>
            <a:chOff x="6066724" y="2662016"/>
            <a:chExt cx="2167940" cy="1730640"/>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sp useBgFill="1">
        <p:nvSpPr>
          <p:cNvPr id="322" name="TextBox 321">
            <a:extLst>
              <a:ext uri="{FF2B5EF4-FFF2-40B4-BE49-F238E27FC236}">
                <a16:creationId xmlns:a16="http://schemas.microsoft.com/office/drawing/2014/main" id="{46681F7D-93C4-4932-A77B-E01B0E87B6ED}"/>
              </a:ext>
            </a:extLst>
          </p:cNvPr>
          <p:cNvSpPr txBox="1"/>
          <p:nvPr/>
        </p:nvSpPr>
        <p:spPr>
          <a:xfrm>
            <a:off x="5539675" y="4015996"/>
            <a:ext cx="1173617" cy="536063"/>
          </a:xfrm>
          <a:prstGeom prst="rect">
            <a:avLst/>
          </a:prstGeom>
        </p:spPr>
        <p:txBody>
          <a:bodyPr wrap="none" lIns="45713" tIns="45713" rIns="45713" bIns="45713" rtlCol="0" anchor="b">
            <a:noAutofit/>
          </a:bodyPr>
          <a:lstStyle/>
          <a:p>
            <a:pPr algn="ctr" defTabSz="896214">
              <a:lnSpc>
                <a:spcPct val="90000"/>
              </a:lnSpc>
              <a:spcAft>
                <a:spcPts val="588"/>
              </a:spcAft>
              <a:defRPr/>
            </a:pPr>
            <a:r>
              <a:rPr lang="en-US" sz="2745" kern="0" spc="-49">
                <a:gradFill>
                  <a:gsLst>
                    <a:gs pos="20000">
                      <a:schemeClr val="tx1"/>
                    </a:gs>
                    <a:gs pos="68000">
                      <a:schemeClr val="tx1"/>
                    </a:gs>
                  </a:gsLst>
                  <a:lin ang="5400000" scaled="0"/>
                </a:gradFill>
                <a:latin typeface="Segoe UI Semibold" panose="020B0702040204020203" pitchFamily="34" charset="0"/>
                <a:cs typeface="Segoe UI Semibold" panose="020B0702040204020203" pitchFamily="34" charset="0"/>
              </a:rPr>
              <a:t>Identity</a:t>
            </a:r>
          </a:p>
        </p:txBody>
      </p:sp>
    </p:spTree>
    <p:extLst>
      <p:ext uri="{BB962C8B-B14F-4D97-AF65-F5344CB8AC3E}">
        <p14:creationId xmlns:p14="http://schemas.microsoft.com/office/powerpoint/2010/main" val="1404012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8"/>
                                        </p:tgtEl>
                                        <p:attrNameLst>
                                          <p:attrName>style.visibility</p:attrName>
                                        </p:attrNameLst>
                                      </p:cBhvr>
                                      <p:to>
                                        <p:strVal val="visible"/>
                                      </p:to>
                                    </p:set>
                                    <p:animEffect transition="in" filter="fade">
                                      <p:cBhvr>
                                        <p:cTn id="11" dur="500"/>
                                        <p:tgtEl>
                                          <p:spTgt spid="378"/>
                                        </p:tgtEl>
                                      </p:cBhvr>
                                    </p:animEffect>
                                  </p:childTnLst>
                                </p:cTn>
                              </p:par>
                              <p:par>
                                <p:cTn id="12" presetID="10" presetClass="entr" presetSubtype="0" fill="hold" nodeType="with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10" presetClass="entr" presetSubtype="0" fill="hold" nodeType="withEffect">
                                  <p:stCondLst>
                                    <p:cond delay="0"/>
                                  </p:stCondLst>
                                  <p:childTnLst>
                                    <p:set>
                                      <p:cBhvr>
                                        <p:cTn id="16" dur="1" fill="hold">
                                          <p:stCondLst>
                                            <p:cond delay="0"/>
                                          </p:stCondLst>
                                        </p:cTn>
                                        <p:tgtEl>
                                          <p:spTgt spid="596"/>
                                        </p:tgtEl>
                                        <p:attrNameLst>
                                          <p:attrName>style.visibility</p:attrName>
                                        </p:attrNameLst>
                                      </p:cBhvr>
                                      <p:to>
                                        <p:strVal val="visible"/>
                                      </p:to>
                                    </p:set>
                                    <p:animEffect transition="in" filter="fade">
                                      <p:cBhvr>
                                        <p:cTn id="17" dur="500"/>
                                        <p:tgtEl>
                                          <p:spTgt spid="596"/>
                                        </p:tgtEl>
                                      </p:cBhvr>
                                    </p:animEffect>
                                  </p:childTnLst>
                                </p:cTn>
                              </p:par>
                              <p:par>
                                <p:cTn id="18" presetID="10" presetClass="entr" presetSubtype="0" fill="hold" nodeType="withEffect">
                                  <p:stCondLst>
                                    <p:cond delay="0"/>
                                  </p:stCondLst>
                                  <p:childTnLst>
                                    <p:set>
                                      <p:cBhvr>
                                        <p:cTn id="19" dur="1" fill="hold">
                                          <p:stCondLst>
                                            <p:cond delay="0"/>
                                          </p:stCondLst>
                                        </p:cTn>
                                        <p:tgtEl>
                                          <p:spTgt spid="592"/>
                                        </p:tgtEl>
                                        <p:attrNameLst>
                                          <p:attrName>style.visibility</p:attrName>
                                        </p:attrNameLst>
                                      </p:cBhvr>
                                      <p:to>
                                        <p:strVal val="visible"/>
                                      </p:to>
                                    </p:set>
                                    <p:animEffect transition="in" filter="fade">
                                      <p:cBhvr>
                                        <p:cTn id="20" dur="500"/>
                                        <p:tgtEl>
                                          <p:spTgt spid="5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04"/>
                                        </p:tgtEl>
                                        <p:attrNameLst>
                                          <p:attrName>style.visibility</p:attrName>
                                        </p:attrNameLst>
                                      </p:cBhvr>
                                      <p:to>
                                        <p:strVal val="visible"/>
                                      </p:to>
                                    </p:set>
                                    <p:animEffect transition="in" filter="fade">
                                      <p:cBhvr>
                                        <p:cTn id="24" dur="500"/>
                                        <p:tgtEl>
                                          <p:spTgt spid="404"/>
                                        </p:tgtEl>
                                      </p:cBhvr>
                                    </p:animEffect>
                                  </p:childTnLst>
                                </p:cTn>
                              </p:par>
                              <p:par>
                                <p:cTn id="25" presetID="10" presetClass="entr" presetSubtype="0" fill="hold" nodeType="withEffect">
                                  <p:stCondLst>
                                    <p:cond delay="0"/>
                                  </p:stCondLst>
                                  <p:childTnLst>
                                    <p:set>
                                      <p:cBhvr>
                                        <p:cTn id="26" dur="1" fill="hold">
                                          <p:stCondLst>
                                            <p:cond delay="0"/>
                                          </p:stCondLst>
                                        </p:cTn>
                                        <p:tgtEl>
                                          <p:spTgt spid="270"/>
                                        </p:tgtEl>
                                        <p:attrNameLst>
                                          <p:attrName>style.visibility</p:attrName>
                                        </p:attrNameLst>
                                      </p:cBhvr>
                                      <p:to>
                                        <p:strVal val="visible"/>
                                      </p:to>
                                    </p:set>
                                    <p:animEffect transition="in" filter="fade">
                                      <p:cBhvr>
                                        <p:cTn id="27" dur="500"/>
                                        <p:tgtEl>
                                          <p:spTgt spid="27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374"/>
                                        </p:tgtEl>
                                        <p:attrNameLst>
                                          <p:attrName>style.visibility</p:attrName>
                                        </p:attrNameLst>
                                      </p:cBhvr>
                                      <p:to>
                                        <p:strVal val="visible"/>
                                      </p:to>
                                    </p:set>
                                    <p:animEffect transition="in" filter="fade">
                                      <p:cBhvr>
                                        <p:cTn id="38" dur="500"/>
                                        <p:tgtEl>
                                          <p:spTgt spid="374"/>
                                        </p:tgtEl>
                                      </p:cBhvr>
                                    </p:animEffect>
                                  </p:childTnLst>
                                </p:cTn>
                              </p:par>
                            </p:childTnLst>
                          </p:cTn>
                        </p:par>
                        <p:par>
                          <p:cTn id="39" fill="hold">
                            <p:stCondLst>
                              <p:cond delay="2500"/>
                            </p:stCondLst>
                            <p:childTnLst>
                              <p:par>
                                <p:cTn id="40" presetID="1" presetClass="entr" presetSubtype="0" fill="hold" nodeType="afterEffect">
                                  <p:stCondLst>
                                    <p:cond delay="500"/>
                                  </p:stCondLst>
                                  <p:childTnLst>
                                    <p:set>
                                      <p:cBhvr>
                                        <p:cTn id="41" dur="1" fill="hold">
                                          <p:stCondLst>
                                            <p:cond delay="0"/>
                                          </p:stCondLst>
                                        </p:cTn>
                                        <p:tgtEl>
                                          <p:spTgt spid="12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322"/>
                                        </p:tgtEl>
                                        <p:attrNameLst>
                                          <p:attrName>style.visibility</p:attrName>
                                        </p:attrNameLst>
                                      </p:cBhvr>
                                      <p:to>
                                        <p:strVal val="visible"/>
                                      </p:to>
                                    </p:set>
                                  </p:childTnLst>
                                </p:cTn>
                              </p:par>
                            </p:childTnLst>
                          </p:cTn>
                        </p:par>
                        <p:par>
                          <p:cTn id="44" fill="hold">
                            <p:stCondLst>
                              <p:cond delay="3000"/>
                            </p:stCondLst>
                            <p:childTnLst>
                              <p:par>
                                <p:cTn id="45" presetID="16" presetClass="entr" presetSubtype="37" fill="hold" nodeType="after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barn(outVertical)">
                                      <p:cBhvr>
                                        <p:cTn id="47" dur="500"/>
                                        <p:tgtEl>
                                          <p:spTgt spid="176"/>
                                        </p:tgtEl>
                                      </p:cBhvr>
                                    </p:animEffect>
                                  </p:childTnLst>
                                </p:cTn>
                              </p:par>
                              <p:par>
                                <p:cTn id="48" presetID="16" presetClass="entr" presetSubtype="37" fill="hold" nodeType="with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barn(outVertical)">
                                      <p:cBhvr>
                                        <p:cTn id="50" dur="500"/>
                                        <p:tgtEl>
                                          <p:spTgt spid="179"/>
                                        </p:tgtEl>
                                      </p:cBhvr>
                                    </p:animEffect>
                                  </p:childTnLst>
                                </p:cTn>
                              </p:par>
                              <p:par>
                                <p:cTn id="51" presetID="16" presetClass="entr" presetSubtype="37" fill="hold" nodeType="with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barn(outVertical)">
                                      <p:cBhvr>
                                        <p:cTn id="53" dur="500"/>
                                        <p:tgtEl>
                                          <p:spTgt spid="194"/>
                                        </p:tgtEl>
                                      </p:cBhvr>
                                    </p:animEffect>
                                  </p:childTnLst>
                                </p:cTn>
                              </p:par>
                              <p:par>
                                <p:cTn id="54" presetID="16" presetClass="entr" presetSubtype="37" fill="hold"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barn(outVertical)">
                                      <p:cBhvr>
                                        <p:cTn id="56" dur="500"/>
                                        <p:tgtEl>
                                          <p:spTgt spid="202"/>
                                        </p:tgtEl>
                                      </p:cBhvr>
                                    </p:animEffect>
                                  </p:childTnLst>
                                </p:cTn>
                              </p:par>
                              <p:par>
                                <p:cTn id="57" presetID="16" presetClass="entr" presetSubtype="37" fill="hold" nodeType="withEffect">
                                  <p:stCondLst>
                                    <p:cond delay="0"/>
                                  </p:stCondLst>
                                  <p:childTnLst>
                                    <p:set>
                                      <p:cBhvr>
                                        <p:cTn id="58" dur="1" fill="hold">
                                          <p:stCondLst>
                                            <p:cond delay="0"/>
                                          </p:stCondLst>
                                        </p:cTn>
                                        <p:tgtEl>
                                          <p:spTgt spid="211"/>
                                        </p:tgtEl>
                                        <p:attrNameLst>
                                          <p:attrName>style.visibility</p:attrName>
                                        </p:attrNameLst>
                                      </p:cBhvr>
                                      <p:to>
                                        <p:strVal val="visible"/>
                                      </p:to>
                                    </p:set>
                                    <p:animEffect transition="in" filter="barn(outVertical)">
                                      <p:cBhvr>
                                        <p:cTn id="59" dur="500"/>
                                        <p:tgtEl>
                                          <p:spTgt spid="211"/>
                                        </p:tgtEl>
                                      </p:cBhvr>
                                    </p:animEffect>
                                  </p:childTnLst>
                                </p:cTn>
                              </p:par>
                              <p:par>
                                <p:cTn id="60" presetID="16" presetClass="entr" presetSubtype="37" fill="hold" nodeType="withEffect">
                                  <p:stCondLst>
                                    <p:cond delay="0"/>
                                  </p:stCondLst>
                                  <p:childTnLst>
                                    <p:set>
                                      <p:cBhvr>
                                        <p:cTn id="61" dur="1" fill="hold">
                                          <p:stCondLst>
                                            <p:cond delay="0"/>
                                          </p:stCondLst>
                                        </p:cTn>
                                        <p:tgtEl>
                                          <p:spTgt spid="216"/>
                                        </p:tgtEl>
                                        <p:attrNameLst>
                                          <p:attrName>style.visibility</p:attrName>
                                        </p:attrNameLst>
                                      </p:cBhvr>
                                      <p:to>
                                        <p:strVal val="visible"/>
                                      </p:to>
                                    </p:set>
                                    <p:animEffect transition="in" filter="barn(outVertical)">
                                      <p:cBhvr>
                                        <p:cTn id="62" dur="500"/>
                                        <p:tgtEl>
                                          <p:spTgt spid="216"/>
                                        </p:tgtEl>
                                      </p:cBhvr>
                                    </p:animEffect>
                                  </p:childTnLst>
                                </p:cTn>
                              </p:par>
                              <p:par>
                                <p:cTn id="63" presetID="16" presetClass="entr" presetSubtype="37" fill="hold" nodeType="withEffect">
                                  <p:stCondLst>
                                    <p:cond delay="0"/>
                                  </p:stCondLst>
                                  <p:childTnLst>
                                    <p:set>
                                      <p:cBhvr>
                                        <p:cTn id="64" dur="1" fill="hold">
                                          <p:stCondLst>
                                            <p:cond delay="0"/>
                                          </p:stCondLst>
                                        </p:cTn>
                                        <p:tgtEl>
                                          <p:spTgt spid="223"/>
                                        </p:tgtEl>
                                        <p:attrNameLst>
                                          <p:attrName>style.visibility</p:attrName>
                                        </p:attrNameLst>
                                      </p:cBhvr>
                                      <p:to>
                                        <p:strVal val="visible"/>
                                      </p:to>
                                    </p:set>
                                    <p:animEffect transition="in" filter="barn(outVertical)">
                                      <p:cBhvr>
                                        <p:cTn id="65" dur="500"/>
                                        <p:tgtEl>
                                          <p:spTgt spid="223"/>
                                        </p:tgtEl>
                                      </p:cBhvr>
                                    </p:animEffect>
                                  </p:childTnLst>
                                </p:cTn>
                              </p:par>
                              <p:par>
                                <p:cTn id="66" presetID="16" presetClass="entr" presetSubtype="37"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barn(outVertical)">
                                      <p:cBhvr>
                                        <p:cTn id="68" dur="500"/>
                                        <p:tgtEl>
                                          <p:spTgt spid="226"/>
                                        </p:tgtEl>
                                      </p:cBhvr>
                                    </p:animEffect>
                                  </p:childTnLst>
                                </p:cTn>
                              </p:par>
                              <p:par>
                                <p:cTn id="69" presetID="16" presetClass="entr" presetSubtype="37" fill="hold" nodeType="withEffect">
                                  <p:stCondLst>
                                    <p:cond delay="0"/>
                                  </p:stCondLst>
                                  <p:childTnLst>
                                    <p:set>
                                      <p:cBhvr>
                                        <p:cTn id="70" dur="1" fill="hold">
                                          <p:stCondLst>
                                            <p:cond delay="0"/>
                                          </p:stCondLst>
                                        </p:cTn>
                                        <p:tgtEl>
                                          <p:spTgt spid="231"/>
                                        </p:tgtEl>
                                        <p:attrNameLst>
                                          <p:attrName>style.visibility</p:attrName>
                                        </p:attrNameLst>
                                      </p:cBhvr>
                                      <p:to>
                                        <p:strVal val="visible"/>
                                      </p:to>
                                    </p:set>
                                    <p:animEffect transition="in" filter="barn(outVertical)">
                                      <p:cBhvr>
                                        <p:cTn id="71" dur="500"/>
                                        <p:tgtEl>
                                          <p:spTgt spid="231"/>
                                        </p:tgtEl>
                                      </p:cBhvr>
                                    </p:animEffect>
                                  </p:childTnLst>
                                </p:cTn>
                              </p:par>
                              <p:par>
                                <p:cTn id="72" presetID="16" presetClass="entr" presetSubtype="37" fill="hold" nodeType="withEffect">
                                  <p:stCondLst>
                                    <p:cond delay="0"/>
                                  </p:stCondLst>
                                  <p:childTnLst>
                                    <p:set>
                                      <p:cBhvr>
                                        <p:cTn id="73" dur="1" fill="hold">
                                          <p:stCondLst>
                                            <p:cond delay="0"/>
                                          </p:stCondLst>
                                        </p:cTn>
                                        <p:tgtEl>
                                          <p:spTgt spid="238"/>
                                        </p:tgtEl>
                                        <p:attrNameLst>
                                          <p:attrName>style.visibility</p:attrName>
                                        </p:attrNameLst>
                                      </p:cBhvr>
                                      <p:to>
                                        <p:strVal val="visible"/>
                                      </p:to>
                                    </p:set>
                                    <p:animEffect transition="in" filter="barn(outVertical)">
                                      <p:cBhvr>
                                        <p:cTn id="74" dur="500"/>
                                        <p:tgtEl>
                                          <p:spTgt spid="238"/>
                                        </p:tgtEl>
                                      </p:cBhvr>
                                    </p:animEffect>
                                  </p:childTnLst>
                                </p:cTn>
                              </p:par>
                              <p:par>
                                <p:cTn id="75" presetID="16" presetClass="entr" presetSubtype="37" fill="hold" nodeType="withEffect">
                                  <p:stCondLst>
                                    <p:cond delay="0"/>
                                  </p:stCondLst>
                                  <p:childTnLst>
                                    <p:set>
                                      <p:cBhvr>
                                        <p:cTn id="76" dur="1" fill="hold">
                                          <p:stCondLst>
                                            <p:cond delay="0"/>
                                          </p:stCondLst>
                                        </p:cTn>
                                        <p:tgtEl>
                                          <p:spTgt spid="245"/>
                                        </p:tgtEl>
                                        <p:attrNameLst>
                                          <p:attrName>style.visibility</p:attrName>
                                        </p:attrNameLst>
                                      </p:cBhvr>
                                      <p:to>
                                        <p:strVal val="visible"/>
                                      </p:to>
                                    </p:set>
                                    <p:animEffect transition="in" filter="barn(outVertical)">
                                      <p:cBhvr>
                                        <p:cTn id="77" dur="500"/>
                                        <p:tgtEl>
                                          <p:spTgt spid="245"/>
                                        </p:tgtEl>
                                      </p:cBhvr>
                                    </p:animEffect>
                                  </p:childTnLst>
                                </p:cTn>
                              </p:par>
                              <p:par>
                                <p:cTn id="78" presetID="16" presetClass="entr" presetSubtype="37" fill="hold" nodeType="withEffect">
                                  <p:stCondLst>
                                    <p:cond delay="0"/>
                                  </p:stCondLst>
                                  <p:childTnLst>
                                    <p:set>
                                      <p:cBhvr>
                                        <p:cTn id="79" dur="1" fill="hold">
                                          <p:stCondLst>
                                            <p:cond delay="0"/>
                                          </p:stCondLst>
                                        </p:cTn>
                                        <p:tgtEl>
                                          <p:spTgt spid="251"/>
                                        </p:tgtEl>
                                        <p:attrNameLst>
                                          <p:attrName>style.visibility</p:attrName>
                                        </p:attrNameLst>
                                      </p:cBhvr>
                                      <p:to>
                                        <p:strVal val="visible"/>
                                      </p:to>
                                    </p:set>
                                    <p:animEffect transition="in" filter="barn(outVertical)">
                                      <p:cBhvr>
                                        <p:cTn id="80" dur="500"/>
                                        <p:tgtEl>
                                          <p:spTgt spid="251"/>
                                        </p:tgtEl>
                                      </p:cBhvr>
                                    </p:animEffect>
                                  </p:childTnLst>
                                </p:cTn>
                              </p:par>
                              <p:par>
                                <p:cTn id="81" presetID="16" presetClass="entr" presetSubtype="37"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barn(outVertical)">
                                      <p:cBhvr>
                                        <p:cTn id="83" dur="500"/>
                                        <p:tgtEl>
                                          <p:spTgt spid="352"/>
                                        </p:tgtEl>
                                      </p:cBhvr>
                                    </p:animEffect>
                                  </p:childTnLst>
                                </p:cTn>
                              </p:par>
                              <p:par>
                                <p:cTn id="84" presetID="16" presetClass="entr" presetSubtype="37" fill="hold" nodeType="withEffect">
                                  <p:stCondLst>
                                    <p:cond delay="0"/>
                                  </p:stCondLst>
                                  <p:childTnLst>
                                    <p:set>
                                      <p:cBhvr>
                                        <p:cTn id="85" dur="1" fill="hold">
                                          <p:stCondLst>
                                            <p:cond delay="0"/>
                                          </p:stCondLst>
                                        </p:cTn>
                                        <p:tgtEl>
                                          <p:spTgt spid="376"/>
                                        </p:tgtEl>
                                        <p:attrNameLst>
                                          <p:attrName>style.visibility</p:attrName>
                                        </p:attrNameLst>
                                      </p:cBhvr>
                                      <p:to>
                                        <p:strVal val="visible"/>
                                      </p:to>
                                    </p:set>
                                    <p:animEffect transition="in" filter="barn(outVertical)">
                                      <p:cBhvr>
                                        <p:cTn id="86" dur="500"/>
                                        <p:tgtEl>
                                          <p:spTgt spid="376"/>
                                        </p:tgtEl>
                                      </p:cBhvr>
                                    </p:animEffect>
                                  </p:childTnLst>
                                </p:cTn>
                              </p:par>
                              <p:par>
                                <p:cTn id="87" presetID="16" presetClass="entr" presetSubtype="37" fill="hold" nodeType="withEffect">
                                  <p:stCondLst>
                                    <p:cond delay="0"/>
                                  </p:stCondLst>
                                  <p:childTnLst>
                                    <p:set>
                                      <p:cBhvr>
                                        <p:cTn id="88" dur="1" fill="hold">
                                          <p:stCondLst>
                                            <p:cond delay="0"/>
                                          </p:stCondLst>
                                        </p:cTn>
                                        <p:tgtEl>
                                          <p:spTgt spid="379"/>
                                        </p:tgtEl>
                                        <p:attrNameLst>
                                          <p:attrName>style.visibility</p:attrName>
                                        </p:attrNameLst>
                                      </p:cBhvr>
                                      <p:to>
                                        <p:strVal val="visible"/>
                                      </p:to>
                                    </p:set>
                                    <p:animEffect transition="in" filter="barn(outVertical)">
                                      <p:cBhvr>
                                        <p:cTn id="89" dur="500"/>
                                        <p:tgtEl>
                                          <p:spTgt spid="379"/>
                                        </p:tgtEl>
                                      </p:cBhvr>
                                    </p:animEffect>
                                  </p:childTnLst>
                                </p:cTn>
                              </p:par>
                              <p:par>
                                <p:cTn id="90" presetID="16" presetClass="entr" presetSubtype="37" fill="hold" nodeType="withEffect">
                                  <p:stCondLst>
                                    <p:cond delay="0"/>
                                  </p:stCondLst>
                                  <p:childTnLst>
                                    <p:set>
                                      <p:cBhvr>
                                        <p:cTn id="91" dur="1" fill="hold">
                                          <p:stCondLst>
                                            <p:cond delay="0"/>
                                          </p:stCondLst>
                                        </p:cTn>
                                        <p:tgtEl>
                                          <p:spTgt spid="389"/>
                                        </p:tgtEl>
                                        <p:attrNameLst>
                                          <p:attrName>style.visibility</p:attrName>
                                        </p:attrNameLst>
                                      </p:cBhvr>
                                      <p:to>
                                        <p:strVal val="visible"/>
                                      </p:to>
                                    </p:set>
                                    <p:animEffect transition="in" filter="barn(outVertical)">
                                      <p:cBhvr>
                                        <p:cTn id="92" dur="500"/>
                                        <p:tgtEl>
                                          <p:spTgt spid="389"/>
                                        </p:tgtEl>
                                      </p:cBhvr>
                                    </p:animEffect>
                                  </p:childTnLst>
                                </p:cTn>
                              </p:par>
                              <p:par>
                                <p:cTn id="93" presetID="16" presetClass="entr" presetSubtype="37" fill="hold" nodeType="withEffect">
                                  <p:stCondLst>
                                    <p:cond delay="0"/>
                                  </p:stCondLst>
                                  <p:childTnLst>
                                    <p:set>
                                      <p:cBhvr>
                                        <p:cTn id="94" dur="1" fill="hold">
                                          <p:stCondLst>
                                            <p:cond delay="0"/>
                                          </p:stCondLst>
                                        </p:cTn>
                                        <p:tgtEl>
                                          <p:spTgt spid="402"/>
                                        </p:tgtEl>
                                        <p:attrNameLst>
                                          <p:attrName>style.visibility</p:attrName>
                                        </p:attrNameLst>
                                      </p:cBhvr>
                                      <p:to>
                                        <p:strVal val="visible"/>
                                      </p:to>
                                    </p:set>
                                    <p:animEffect transition="in" filter="barn(outVertical)">
                                      <p:cBhvr>
                                        <p:cTn id="95" dur="500"/>
                                        <p:tgtEl>
                                          <p:spTgt spid="402"/>
                                        </p:tgtEl>
                                      </p:cBhvr>
                                    </p:animEffect>
                                  </p:childTnLst>
                                </p:cTn>
                              </p:par>
                              <p:par>
                                <p:cTn id="96" presetID="16" presetClass="entr" presetSubtype="37" fill="hold" nodeType="withEffect">
                                  <p:stCondLst>
                                    <p:cond delay="0"/>
                                  </p:stCondLst>
                                  <p:childTnLst>
                                    <p:set>
                                      <p:cBhvr>
                                        <p:cTn id="97" dur="1" fill="hold">
                                          <p:stCondLst>
                                            <p:cond delay="0"/>
                                          </p:stCondLst>
                                        </p:cTn>
                                        <p:tgtEl>
                                          <p:spTgt spid="413"/>
                                        </p:tgtEl>
                                        <p:attrNameLst>
                                          <p:attrName>style.visibility</p:attrName>
                                        </p:attrNameLst>
                                      </p:cBhvr>
                                      <p:to>
                                        <p:strVal val="visible"/>
                                      </p:to>
                                    </p:set>
                                    <p:animEffect transition="in" filter="barn(outVertical)">
                                      <p:cBhvr>
                                        <p:cTn id="98" dur="500"/>
                                        <p:tgtEl>
                                          <p:spTgt spid="413"/>
                                        </p:tgtEl>
                                      </p:cBhvr>
                                    </p:animEffect>
                                  </p:childTnLst>
                                </p:cTn>
                              </p:par>
                              <p:par>
                                <p:cTn id="99" presetID="16" presetClass="entr" presetSubtype="37" fill="hold" nodeType="withEffect">
                                  <p:stCondLst>
                                    <p:cond delay="0"/>
                                  </p:stCondLst>
                                  <p:childTnLst>
                                    <p:set>
                                      <p:cBhvr>
                                        <p:cTn id="100" dur="1" fill="hold">
                                          <p:stCondLst>
                                            <p:cond delay="0"/>
                                          </p:stCondLst>
                                        </p:cTn>
                                        <p:tgtEl>
                                          <p:spTgt spid="417"/>
                                        </p:tgtEl>
                                        <p:attrNameLst>
                                          <p:attrName>style.visibility</p:attrName>
                                        </p:attrNameLst>
                                      </p:cBhvr>
                                      <p:to>
                                        <p:strVal val="visible"/>
                                      </p:to>
                                    </p:set>
                                    <p:animEffect transition="in" filter="barn(outVertical)">
                                      <p:cBhvr>
                                        <p:cTn id="101" dur="500"/>
                                        <p:tgtEl>
                                          <p:spTgt spid="417"/>
                                        </p:tgtEl>
                                      </p:cBhvr>
                                    </p:animEffect>
                                  </p:childTnLst>
                                </p:cTn>
                              </p:par>
                              <p:par>
                                <p:cTn id="102" presetID="16" presetClass="entr" presetSubtype="37" fill="hold" nodeType="withEffect">
                                  <p:stCondLst>
                                    <p:cond delay="0"/>
                                  </p:stCondLst>
                                  <p:childTnLst>
                                    <p:set>
                                      <p:cBhvr>
                                        <p:cTn id="103" dur="1" fill="hold">
                                          <p:stCondLst>
                                            <p:cond delay="0"/>
                                          </p:stCondLst>
                                        </p:cTn>
                                        <p:tgtEl>
                                          <p:spTgt spid="419"/>
                                        </p:tgtEl>
                                        <p:attrNameLst>
                                          <p:attrName>style.visibility</p:attrName>
                                        </p:attrNameLst>
                                      </p:cBhvr>
                                      <p:to>
                                        <p:strVal val="visible"/>
                                      </p:to>
                                    </p:set>
                                    <p:animEffect transition="in" filter="barn(outVertical)">
                                      <p:cBhvr>
                                        <p:cTn id="104" dur="500"/>
                                        <p:tgtEl>
                                          <p:spTgt spid="419"/>
                                        </p:tgtEl>
                                      </p:cBhvr>
                                    </p:animEffect>
                                  </p:childTnLst>
                                </p:cTn>
                              </p:par>
                              <p:par>
                                <p:cTn id="105" presetID="16" presetClass="entr" presetSubtype="37" fill="hold" nodeType="withEffect">
                                  <p:stCondLst>
                                    <p:cond delay="0"/>
                                  </p:stCondLst>
                                  <p:childTnLst>
                                    <p:set>
                                      <p:cBhvr>
                                        <p:cTn id="106" dur="1" fill="hold">
                                          <p:stCondLst>
                                            <p:cond delay="0"/>
                                          </p:stCondLst>
                                        </p:cTn>
                                        <p:tgtEl>
                                          <p:spTgt spid="420"/>
                                        </p:tgtEl>
                                        <p:attrNameLst>
                                          <p:attrName>style.visibility</p:attrName>
                                        </p:attrNameLst>
                                      </p:cBhvr>
                                      <p:to>
                                        <p:strVal val="visible"/>
                                      </p:to>
                                    </p:set>
                                    <p:animEffect transition="in" filter="barn(outVertical)">
                                      <p:cBhvr>
                                        <p:cTn id="107" dur="500"/>
                                        <p:tgtEl>
                                          <p:spTgt spid="420"/>
                                        </p:tgtEl>
                                      </p:cBhvr>
                                    </p:animEffect>
                                  </p:childTnLst>
                                </p:cTn>
                              </p:par>
                              <p:par>
                                <p:cTn id="108" presetID="16" presetClass="entr" presetSubtype="37" fill="hold" nodeType="withEffect">
                                  <p:stCondLst>
                                    <p:cond delay="0"/>
                                  </p:stCondLst>
                                  <p:childTnLst>
                                    <p:set>
                                      <p:cBhvr>
                                        <p:cTn id="109" dur="1" fill="hold">
                                          <p:stCondLst>
                                            <p:cond delay="0"/>
                                          </p:stCondLst>
                                        </p:cTn>
                                        <p:tgtEl>
                                          <p:spTgt spid="421"/>
                                        </p:tgtEl>
                                        <p:attrNameLst>
                                          <p:attrName>style.visibility</p:attrName>
                                        </p:attrNameLst>
                                      </p:cBhvr>
                                      <p:to>
                                        <p:strVal val="visible"/>
                                      </p:to>
                                    </p:set>
                                    <p:animEffect transition="in" filter="barn(outVertical)">
                                      <p:cBhvr>
                                        <p:cTn id="110" dur="500"/>
                                        <p:tgtEl>
                                          <p:spTgt spid="421"/>
                                        </p:tgtEl>
                                      </p:cBhvr>
                                    </p:animEffect>
                                  </p:childTnLst>
                                </p:cTn>
                              </p:par>
                              <p:par>
                                <p:cTn id="111" presetID="16" presetClass="entr" presetSubtype="37" fill="hold" nodeType="withEffect">
                                  <p:stCondLst>
                                    <p:cond delay="0"/>
                                  </p:stCondLst>
                                  <p:childTnLst>
                                    <p:set>
                                      <p:cBhvr>
                                        <p:cTn id="112" dur="1" fill="hold">
                                          <p:stCondLst>
                                            <p:cond delay="0"/>
                                          </p:stCondLst>
                                        </p:cTn>
                                        <p:tgtEl>
                                          <p:spTgt spid="422"/>
                                        </p:tgtEl>
                                        <p:attrNameLst>
                                          <p:attrName>style.visibility</p:attrName>
                                        </p:attrNameLst>
                                      </p:cBhvr>
                                      <p:to>
                                        <p:strVal val="visible"/>
                                      </p:to>
                                    </p:set>
                                    <p:animEffect transition="in" filter="barn(outVertical)">
                                      <p:cBhvr>
                                        <p:cTn id="113" dur="500"/>
                                        <p:tgtEl>
                                          <p:spTgt spid="422"/>
                                        </p:tgtEl>
                                      </p:cBhvr>
                                    </p:animEffect>
                                  </p:childTnLst>
                                </p:cTn>
                              </p:par>
                              <p:par>
                                <p:cTn id="114" presetID="16" presetClass="entr" presetSubtype="37" fill="hold" nodeType="withEffect">
                                  <p:stCondLst>
                                    <p:cond delay="0"/>
                                  </p:stCondLst>
                                  <p:childTnLst>
                                    <p:set>
                                      <p:cBhvr>
                                        <p:cTn id="115" dur="1" fill="hold">
                                          <p:stCondLst>
                                            <p:cond delay="0"/>
                                          </p:stCondLst>
                                        </p:cTn>
                                        <p:tgtEl>
                                          <p:spTgt spid="438"/>
                                        </p:tgtEl>
                                        <p:attrNameLst>
                                          <p:attrName>style.visibility</p:attrName>
                                        </p:attrNameLst>
                                      </p:cBhvr>
                                      <p:to>
                                        <p:strVal val="visible"/>
                                      </p:to>
                                    </p:set>
                                    <p:animEffect transition="in" filter="barn(outVertical)">
                                      <p:cBhvr>
                                        <p:cTn id="116" dur="500"/>
                                        <p:tgtEl>
                                          <p:spTgt spid="438"/>
                                        </p:tgtEl>
                                      </p:cBhvr>
                                    </p:animEffect>
                                  </p:childTnLst>
                                </p:cTn>
                              </p:par>
                              <p:par>
                                <p:cTn id="117" presetID="16" presetClass="entr" presetSubtype="37" fill="hold" nodeType="withEffect">
                                  <p:stCondLst>
                                    <p:cond delay="0"/>
                                  </p:stCondLst>
                                  <p:childTnLst>
                                    <p:set>
                                      <p:cBhvr>
                                        <p:cTn id="118" dur="1" fill="hold">
                                          <p:stCondLst>
                                            <p:cond delay="0"/>
                                          </p:stCondLst>
                                        </p:cTn>
                                        <p:tgtEl>
                                          <p:spTgt spid="439"/>
                                        </p:tgtEl>
                                        <p:attrNameLst>
                                          <p:attrName>style.visibility</p:attrName>
                                        </p:attrNameLst>
                                      </p:cBhvr>
                                      <p:to>
                                        <p:strVal val="visible"/>
                                      </p:to>
                                    </p:set>
                                    <p:animEffect transition="in" filter="barn(outVertical)">
                                      <p:cBhvr>
                                        <p:cTn id="119" dur="500"/>
                                        <p:tgtEl>
                                          <p:spTgt spid="439"/>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0"/>
                                        </p:tgtEl>
                                        <p:attrNameLst>
                                          <p:attrName>style.visibility</p:attrName>
                                        </p:attrNameLst>
                                      </p:cBhvr>
                                      <p:to>
                                        <p:strVal val="visible"/>
                                      </p:to>
                                    </p:set>
                                    <p:animEffect transition="in" filter="barn(outVertical)">
                                      <p:cBhvr>
                                        <p:cTn id="122" dur="500"/>
                                        <p:tgtEl>
                                          <p:spTgt spid="440"/>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Effect transition="in" filter="barn(outVertical)">
                                      <p:cBhvr>
                                        <p:cTn id="125" dur="500"/>
                                        <p:tgtEl>
                                          <p:spTgt spid="441"/>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2"/>
                                        </p:tgtEl>
                                        <p:attrNameLst>
                                          <p:attrName>style.visibility</p:attrName>
                                        </p:attrNameLst>
                                      </p:cBhvr>
                                      <p:to>
                                        <p:strVal val="visible"/>
                                      </p:to>
                                    </p:set>
                                    <p:animEffect transition="in" filter="barn(outVertical)">
                                      <p:cBhvr>
                                        <p:cTn id="128" dur="500"/>
                                        <p:tgtEl>
                                          <p:spTgt spid="442"/>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3"/>
                                        </p:tgtEl>
                                        <p:attrNameLst>
                                          <p:attrName>style.visibility</p:attrName>
                                        </p:attrNameLst>
                                      </p:cBhvr>
                                      <p:to>
                                        <p:strVal val="visible"/>
                                      </p:to>
                                    </p:set>
                                    <p:animEffect transition="in" filter="barn(outVertical)">
                                      <p:cBhvr>
                                        <p:cTn id="131" dur="500"/>
                                        <p:tgtEl>
                                          <p:spTgt spid="443"/>
                                        </p:tgtEl>
                                      </p:cBhvr>
                                    </p:animEffect>
                                  </p:childTnLst>
                                </p:cTn>
                              </p:par>
                              <p:par>
                                <p:cTn id="132" presetID="16" presetClass="entr" presetSubtype="37" fill="hold" nodeType="withEffect">
                                  <p:stCondLst>
                                    <p:cond delay="0"/>
                                  </p:stCondLst>
                                  <p:childTnLst>
                                    <p:set>
                                      <p:cBhvr>
                                        <p:cTn id="133" dur="1" fill="hold">
                                          <p:stCondLst>
                                            <p:cond delay="0"/>
                                          </p:stCondLst>
                                        </p:cTn>
                                        <p:tgtEl>
                                          <p:spTgt spid="444"/>
                                        </p:tgtEl>
                                        <p:attrNameLst>
                                          <p:attrName>style.visibility</p:attrName>
                                        </p:attrNameLst>
                                      </p:cBhvr>
                                      <p:to>
                                        <p:strVal val="visible"/>
                                      </p:to>
                                    </p:set>
                                    <p:animEffect transition="in" filter="barn(outVertical)">
                                      <p:cBhvr>
                                        <p:cTn id="134" dur="500"/>
                                        <p:tgtEl>
                                          <p:spTgt spid="444"/>
                                        </p:tgtEl>
                                      </p:cBhvr>
                                    </p:animEffect>
                                  </p:childTnLst>
                                </p:cTn>
                              </p:par>
                              <p:par>
                                <p:cTn id="135" presetID="16" presetClass="entr" presetSubtype="37" fill="hold" nodeType="withEffect">
                                  <p:stCondLst>
                                    <p:cond delay="0"/>
                                  </p:stCondLst>
                                  <p:childTnLst>
                                    <p:set>
                                      <p:cBhvr>
                                        <p:cTn id="136" dur="1" fill="hold">
                                          <p:stCondLst>
                                            <p:cond delay="0"/>
                                          </p:stCondLst>
                                        </p:cTn>
                                        <p:tgtEl>
                                          <p:spTgt spid="445"/>
                                        </p:tgtEl>
                                        <p:attrNameLst>
                                          <p:attrName>style.visibility</p:attrName>
                                        </p:attrNameLst>
                                      </p:cBhvr>
                                      <p:to>
                                        <p:strVal val="visible"/>
                                      </p:to>
                                    </p:set>
                                    <p:animEffect transition="in" filter="barn(outVertical)">
                                      <p:cBhvr>
                                        <p:cTn id="137" dur="500"/>
                                        <p:tgtEl>
                                          <p:spTgt spid="445"/>
                                        </p:tgtEl>
                                      </p:cBhvr>
                                    </p:animEffect>
                                  </p:childTnLst>
                                </p:cTn>
                              </p:par>
                              <p:par>
                                <p:cTn id="138" presetID="16" presetClass="entr" presetSubtype="37" fill="hold" nodeType="withEffect">
                                  <p:stCondLst>
                                    <p:cond delay="0"/>
                                  </p:stCondLst>
                                  <p:childTnLst>
                                    <p:set>
                                      <p:cBhvr>
                                        <p:cTn id="139" dur="1" fill="hold">
                                          <p:stCondLst>
                                            <p:cond delay="0"/>
                                          </p:stCondLst>
                                        </p:cTn>
                                        <p:tgtEl>
                                          <p:spTgt spid="446"/>
                                        </p:tgtEl>
                                        <p:attrNameLst>
                                          <p:attrName>style.visibility</p:attrName>
                                        </p:attrNameLst>
                                      </p:cBhvr>
                                      <p:to>
                                        <p:strVal val="visible"/>
                                      </p:to>
                                    </p:set>
                                    <p:animEffect transition="in" filter="barn(outVertical)">
                                      <p:cBhvr>
                                        <p:cTn id="140" dur="500"/>
                                        <p:tgtEl>
                                          <p:spTgt spid="446"/>
                                        </p:tgtEl>
                                      </p:cBhvr>
                                    </p:animEffect>
                                  </p:childTnLst>
                                </p:cTn>
                              </p:par>
                              <p:par>
                                <p:cTn id="141" presetID="16" presetClass="entr" presetSubtype="37" fill="hold" nodeType="withEffect">
                                  <p:stCondLst>
                                    <p:cond delay="0"/>
                                  </p:stCondLst>
                                  <p:childTnLst>
                                    <p:set>
                                      <p:cBhvr>
                                        <p:cTn id="142" dur="1" fill="hold">
                                          <p:stCondLst>
                                            <p:cond delay="0"/>
                                          </p:stCondLst>
                                        </p:cTn>
                                        <p:tgtEl>
                                          <p:spTgt spid="450"/>
                                        </p:tgtEl>
                                        <p:attrNameLst>
                                          <p:attrName>style.visibility</p:attrName>
                                        </p:attrNameLst>
                                      </p:cBhvr>
                                      <p:to>
                                        <p:strVal val="visible"/>
                                      </p:to>
                                    </p:set>
                                    <p:animEffect transition="in" filter="barn(outVertical)">
                                      <p:cBhvr>
                                        <p:cTn id="143" dur="500"/>
                                        <p:tgtEl>
                                          <p:spTgt spid="450"/>
                                        </p:tgtEl>
                                      </p:cBhvr>
                                    </p:animEffect>
                                  </p:childTnLst>
                                </p:cTn>
                              </p:par>
                              <p:par>
                                <p:cTn id="144" presetID="16" presetClass="entr" presetSubtype="37" fill="hold" nodeType="withEffect">
                                  <p:stCondLst>
                                    <p:cond delay="0"/>
                                  </p:stCondLst>
                                  <p:childTnLst>
                                    <p:set>
                                      <p:cBhvr>
                                        <p:cTn id="145" dur="1" fill="hold">
                                          <p:stCondLst>
                                            <p:cond delay="0"/>
                                          </p:stCondLst>
                                        </p:cTn>
                                        <p:tgtEl>
                                          <p:spTgt spid="454"/>
                                        </p:tgtEl>
                                        <p:attrNameLst>
                                          <p:attrName>style.visibility</p:attrName>
                                        </p:attrNameLst>
                                      </p:cBhvr>
                                      <p:to>
                                        <p:strVal val="visible"/>
                                      </p:to>
                                    </p:set>
                                    <p:animEffect transition="in" filter="barn(outVertical)">
                                      <p:cBhvr>
                                        <p:cTn id="146" dur="500"/>
                                        <p:tgtEl>
                                          <p:spTgt spid="454"/>
                                        </p:tgtEl>
                                      </p:cBhvr>
                                    </p:animEffect>
                                  </p:childTnLst>
                                </p:cTn>
                              </p:par>
                              <p:par>
                                <p:cTn id="147" presetID="1" presetClass="entr" presetSubtype="0" fill="hold" nodeType="withEffect">
                                  <p:stCondLst>
                                    <p:cond delay="0"/>
                                  </p:stCondLst>
                                  <p:childTnLst>
                                    <p:set>
                                      <p:cBhvr>
                                        <p:cTn id="148" dur="1" fill="hold">
                                          <p:stCondLst>
                                            <p:cond delay="0"/>
                                          </p:stCondLst>
                                        </p:cTn>
                                        <p:tgtEl>
                                          <p:spTgt spid="353"/>
                                        </p:tgtEl>
                                        <p:attrNameLst>
                                          <p:attrName>style.visibility</p:attrName>
                                        </p:attrNameLst>
                                      </p:cBhvr>
                                      <p:to>
                                        <p:strVal val="visible"/>
                                      </p:to>
                                    </p:set>
                                  </p:childTnLst>
                                </p:cTn>
                              </p:par>
                              <p:par>
                                <p:cTn id="149" presetID="16" presetClass="entr" presetSubtype="37" fill="hold" nodeType="withEffect">
                                  <p:stCondLst>
                                    <p:cond delay="0"/>
                                  </p:stCondLst>
                                  <p:childTnLst>
                                    <p:set>
                                      <p:cBhvr>
                                        <p:cTn id="150" dur="1" fill="hold">
                                          <p:stCondLst>
                                            <p:cond delay="0"/>
                                          </p:stCondLst>
                                        </p:cTn>
                                        <p:tgtEl>
                                          <p:spTgt spid="459"/>
                                        </p:tgtEl>
                                        <p:attrNameLst>
                                          <p:attrName>style.visibility</p:attrName>
                                        </p:attrNameLst>
                                      </p:cBhvr>
                                      <p:to>
                                        <p:strVal val="visible"/>
                                      </p:to>
                                    </p:set>
                                    <p:animEffect transition="in" filter="barn(outVertical)">
                                      <p:cBhvr>
                                        <p:cTn id="151" dur="500"/>
                                        <p:tgtEl>
                                          <p:spTgt spid="459"/>
                                        </p:tgtEl>
                                      </p:cBhvr>
                                    </p:animEffect>
                                  </p:childTnLst>
                                </p:cTn>
                              </p:par>
                              <p:par>
                                <p:cTn id="152" presetID="16" presetClass="entr" presetSubtype="37" fill="hold" nodeType="withEffect">
                                  <p:stCondLst>
                                    <p:cond delay="0"/>
                                  </p:stCondLst>
                                  <p:childTnLst>
                                    <p:set>
                                      <p:cBhvr>
                                        <p:cTn id="153" dur="1" fill="hold">
                                          <p:stCondLst>
                                            <p:cond delay="0"/>
                                          </p:stCondLst>
                                        </p:cTn>
                                        <p:tgtEl>
                                          <p:spTgt spid="462"/>
                                        </p:tgtEl>
                                        <p:attrNameLst>
                                          <p:attrName>style.visibility</p:attrName>
                                        </p:attrNameLst>
                                      </p:cBhvr>
                                      <p:to>
                                        <p:strVal val="visible"/>
                                      </p:to>
                                    </p:set>
                                    <p:animEffect transition="in" filter="barn(outVertical)">
                                      <p:cBhvr>
                                        <p:cTn id="154" dur="500"/>
                                        <p:tgtEl>
                                          <p:spTgt spid="462"/>
                                        </p:tgtEl>
                                      </p:cBhvr>
                                    </p:animEffect>
                                  </p:childTnLst>
                                </p:cTn>
                              </p:par>
                              <p:par>
                                <p:cTn id="155" presetID="16" presetClass="entr" presetSubtype="37" fill="hold" nodeType="withEffect">
                                  <p:stCondLst>
                                    <p:cond delay="0"/>
                                  </p:stCondLst>
                                  <p:childTnLst>
                                    <p:set>
                                      <p:cBhvr>
                                        <p:cTn id="156" dur="1" fill="hold">
                                          <p:stCondLst>
                                            <p:cond delay="0"/>
                                          </p:stCondLst>
                                        </p:cTn>
                                        <p:tgtEl>
                                          <p:spTgt spid="469"/>
                                        </p:tgtEl>
                                        <p:attrNameLst>
                                          <p:attrName>style.visibility</p:attrName>
                                        </p:attrNameLst>
                                      </p:cBhvr>
                                      <p:to>
                                        <p:strVal val="visible"/>
                                      </p:to>
                                    </p:set>
                                    <p:animEffect transition="in" filter="barn(outVertical)">
                                      <p:cBhvr>
                                        <p:cTn id="157" dur="500"/>
                                        <p:tgtEl>
                                          <p:spTgt spid="469"/>
                                        </p:tgtEl>
                                      </p:cBhvr>
                                    </p:animEffect>
                                  </p:childTnLst>
                                </p:cTn>
                              </p:par>
                              <p:par>
                                <p:cTn id="158" presetID="16" presetClass="entr" presetSubtype="37" fill="hold" nodeType="withEffect">
                                  <p:stCondLst>
                                    <p:cond delay="0"/>
                                  </p:stCondLst>
                                  <p:childTnLst>
                                    <p:set>
                                      <p:cBhvr>
                                        <p:cTn id="159" dur="1" fill="hold">
                                          <p:stCondLst>
                                            <p:cond delay="0"/>
                                          </p:stCondLst>
                                        </p:cTn>
                                        <p:tgtEl>
                                          <p:spTgt spid="472"/>
                                        </p:tgtEl>
                                        <p:attrNameLst>
                                          <p:attrName>style.visibility</p:attrName>
                                        </p:attrNameLst>
                                      </p:cBhvr>
                                      <p:to>
                                        <p:strVal val="visible"/>
                                      </p:to>
                                    </p:set>
                                    <p:animEffect transition="in" filter="barn(outVertical)">
                                      <p:cBhvr>
                                        <p:cTn id="160" dur="500"/>
                                        <p:tgtEl>
                                          <p:spTgt spid="472"/>
                                        </p:tgtEl>
                                      </p:cBhvr>
                                    </p:animEffect>
                                  </p:childTnLst>
                                </p:cTn>
                              </p:par>
                              <p:par>
                                <p:cTn id="161" presetID="16" presetClass="entr" presetSubtype="37" fill="hold" nodeType="withEffect">
                                  <p:stCondLst>
                                    <p:cond delay="0"/>
                                  </p:stCondLst>
                                  <p:childTnLst>
                                    <p:set>
                                      <p:cBhvr>
                                        <p:cTn id="162" dur="1" fill="hold">
                                          <p:stCondLst>
                                            <p:cond delay="0"/>
                                          </p:stCondLst>
                                        </p:cTn>
                                        <p:tgtEl>
                                          <p:spTgt spid="501"/>
                                        </p:tgtEl>
                                        <p:attrNameLst>
                                          <p:attrName>style.visibility</p:attrName>
                                        </p:attrNameLst>
                                      </p:cBhvr>
                                      <p:to>
                                        <p:strVal val="visible"/>
                                      </p:to>
                                    </p:set>
                                    <p:animEffect transition="in" filter="barn(outVertical)">
                                      <p:cBhvr>
                                        <p:cTn id="163" dur="500"/>
                                        <p:tgtEl>
                                          <p:spTgt spid="501"/>
                                        </p:tgtEl>
                                      </p:cBhvr>
                                    </p:animEffect>
                                  </p:childTnLst>
                                </p:cTn>
                              </p:par>
                              <p:par>
                                <p:cTn id="164" presetID="16" presetClass="entr" presetSubtype="37" fill="hold" nodeType="withEffect">
                                  <p:stCondLst>
                                    <p:cond delay="0"/>
                                  </p:stCondLst>
                                  <p:childTnLst>
                                    <p:set>
                                      <p:cBhvr>
                                        <p:cTn id="165" dur="1" fill="hold">
                                          <p:stCondLst>
                                            <p:cond delay="0"/>
                                          </p:stCondLst>
                                        </p:cTn>
                                        <p:tgtEl>
                                          <p:spTgt spid="505"/>
                                        </p:tgtEl>
                                        <p:attrNameLst>
                                          <p:attrName>style.visibility</p:attrName>
                                        </p:attrNameLst>
                                      </p:cBhvr>
                                      <p:to>
                                        <p:strVal val="visible"/>
                                      </p:to>
                                    </p:set>
                                    <p:animEffect transition="in" filter="barn(outVertical)">
                                      <p:cBhvr>
                                        <p:cTn id="166" dur="500"/>
                                        <p:tgtEl>
                                          <p:spTgt spid="505"/>
                                        </p:tgtEl>
                                      </p:cBhvr>
                                    </p:animEffect>
                                  </p:childTnLst>
                                </p:cTn>
                              </p:par>
                              <p:par>
                                <p:cTn id="167" presetID="16" presetClass="entr" presetSubtype="37" fill="hold" nodeType="withEffect">
                                  <p:stCondLst>
                                    <p:cond delay="0"/>
                                  </p:stCondLst>
                                  <p:childTnLst>
                                    <p:set>
                                      <p:cBhvr>
                                        <p:cTn id="168" dur="1" fill="hold">
                                          <p:stCondLst>
                                            <p:cond delay="0"/>
                                          </p:stCondLst>
                                        </p:cTn>
                                        <p:tgtEl>
                                          <p:spTgt spid="508"/>
                                        </p:tgtEl>
                                        <p:attrNameLst>
                                          <p:attrName>style.visibility</p:attrName>
                                        </p:attrNameLst>
                                      </p:cBhvr>
                                      <p:to>
                                        <p:strVal val="visible"/>
                                      </p:to>
                                    </p:set>
                                    <p:animEffect transition="in" filter="barn(outVertical)">
                                      <p:cBhvr>
                                        <p:cTn id="169" dur="500"/>
                                        <p:tgtEl>
                                          <p:spTgt spid="508"/>
                                        </p:tgtEl>
                                      </p:cBhvr>
                                    </p:animEffect>
                                  </p:childTnLst>
                                </p:cTn>
                              </p:par>
                              <p:par>
                                <p:cTn id="170" presetID="16" presetClass="entr" presetSubtype="37" fill="hold" nodeType="withEffect">
                                  <p:stCondLst>
                                    <p:cond delay="0"/>
                                  </p:stCondLst>
                                  <p:childTnLst>
                                    <p:set>
                                      <p:cBhvr>
                                        <p:cTn id="171" dur="1" fill="hold">
                                          <p:stCondLst>
                                            <p:cond delay="0"/>
                                          </p:stCondLst>
                                        </p:cTn>
                                        <p:tgtEl>
                                          <p:spTgt spid="521"/>
                                        </p:tgtEl>
                                        <p:attrNameLst>
                                          <p:attrName>style.visibility</p:attrName>
                                        </p:attrNameLst>
                                      </p:cBhvr>
                                      <p:to>
                                        <p:strVal val="visible"/>
                                      </p:to>
                                    </p:set>
                                    <p:animEffect transition="in" filter="barn(outVertical)">
                                      <p:cBhvr>
                                        <p:cTn id="172" dur="500"/>
                                        <p:tgtEl>
                                          <p:spTgt spid="521"/>
                                        </p:tgtEl>
                                      </p:cBhvr>
                                    </p:animEffect>
                                  </p:childTnLst>
                                </p:cTn>
                              </p:par>
                              <p:par>
                                <p:cTn id="173" presetID="16" presetClass="entr" presetSubtype="37" fill="hold" nodeType="withEffect">
                                  <p:stCondLst>
                                    <p:cond delay="0"/>
                                  </p:stCondLst>
                                  <p:childTnLst>
                                    <p:set>
                                      <p:cBhvr>
                                        <p:cTn id="174" dur="1" fill="hold">
                                          <p:stCondLst>
                                            <p:cond delay="0"/>
                                          </p:stCondLst>
                                        </p:cTn>
                                        <p:tgtEl>
                                          <p:spTgt spid="584"/>
                                        </p:tgtEl>
                                        <p:attrNameLst>
                                          <p:attrName>style.visibility</p:attrName>
                                        </p:attrNameLst>
                                      </p:cBhvr>
                                      <p:to>
                                        <p:strVal val="visible"/>
                                      </p:to>
                                    </p:set>
                                    <p:animEffect transition="in" filter="barn(outVertical)">
                                      <p:cBhvr>
                                        <p:cTn id="175" dur="500"/>
                                        <p:tgtEl>
                                          <p:spTgt spid="584"/>
                                        </p:tgtEl>
                                      </p:cBhvr>
                                    </p:animEffect>
                                  </p:childTnLst>
                                </p:cTn>
                              </p:par>
                              <p:par>
                                <p:cTn id="176" presetID="16" presetClass="entr" presetSubtype="37" fill="hold" nodeType="withEffect">
                                  <p:stCondLst>
                                    <p:cond delay="0"/>
                                  </p:stCondLst>
                                  <p:childTnLst>
                                    <p:set>
                                      <p:cBhvr>
                                        <p:cTn id="177" dur="1" fill="hold">
                                          <p:stCondLst>
                                            <p:cond delay="0"/>
                                          </p:stCondLst>
                                        </p:cTn>
                                        <p:tgtEl>
                                          <p:spTgt spid="638"/>
                                        </p:tgtEl>
                                        <p:attrNameLst>
                                          <p:attrName>style.visibility</p:attrName>
                                        </p:attrNameLst>
                                      </p:cBhvr>
                                      <p:to>
                                        <p:strVal val="visible"/>
                                      </p:to>
                                    </p:set>
                                    <p:animEffect transition="in" filter="barn(outVertical)">
                                      <p:cBhvr>
                                        <p:cTn id="178" dur="500"/>
                                        <p:tgtEl>
                                          <p:spTgt spid="638"/>
                                        </p:tgtEl>
                                      </p:cBhvr>
                                    </p:animEffect>
                                  </p:childTnLst>
                                </p:cTn>
                              </p:par>
                              <p:par>
                                <p:cTn id="179" presetID="16" presetClass="entr" presetSubtype="37" fill="hold" nodeType="withEffect">
                                  <p:stCondLst>
                                    <p:cond delay="0"/>
                                  </p:stCondLst>
                                  <p:childTnLst>
                                    <p:set>
                                      <p:cBhvr>
                                        <p:cTn id="180" dur="1" fill="hold">
                                          <p:stCondLst>
                                            <p:cond delay="0"/>
                                          </p:stCondLst>
                                        </p:cTn>
                                        <p:tgtEl>
                                          <p:spTgt spid="645"/>
                                        </p:tgtEl>
                                        <p:attrNameLst>
                                          <p:attrName>style.visibility</p:attrName>
                                        </p:attrNameLst>
                                      </p:cBhvr>
                                      <p:to>
                                        <p:strVal val="visible"/>
                                      </p:to>
                                    </p:set>
                                    <p:animEffect transition="in" filter="barn(outVertical)">
                                      <p:cBhvr>
                                        <p:cTn id="181" dur="500"/>
                                        <p:tgtEl>
                                          <p:spTgt spid="645"/>
                                        </p:tgtEl>
                                      </p:cBhvr>
                                    </p:animEffect>
                                  </p:childTnLst>
                                </p:cTn>
                              </p:par>
                              <p:par>
                                <p:cTn id="182" presetID="16" presetClass="entr" presetSubtype="37" fill="hold" nodeType="withEffect">
                                  <p:stCondLst>
                                    <p:cond delay="0"/>
                                  </p:stCondLst>
                                  <p:childTnLst>
                                    <p:set>
                                      <p:cBhvr>
                                        <p:cTn id="183" dur="1" fill="hold">
                                          <p:stCondLst>
                                            <p:cond delay="0"/>
                                          </p:stCondLst>
                                        </p:cTn>
                                        <p:tgtEl>
                                          <p:spTgt spid="661"/>
                                        </p:tgtEl>
                                        <p:attrNameLst>
                                          <p:attrName>style.visibility</p:attrName>
                                        </p:attrNameLst>
                                      </p:cBhvr>
                                      <p:to>
                                        <p:strVal val="visible"/>
                                      </p:to>
                                    </p:set>
                                    <p:animEffect transition="in" filter="barn(outVertical)">
                                      <p:cBhvr>
                                        <p:cTn id="184" dur="500"/>
                                        <p:tgtEl>
                                          <p:spTgt spid="661"/>
                                        </p:tgtEl>
                                      </p:cBhvr>
                                    </p:animEffect>
                                  </p:childTnLst>
                                </p:cTn>
                              </p:par>
                              <p:par>
                                <p:cTn id="185" presetID="16" presetClass="entr" presetSubtype="37" fill="hold" nodeType="withEffect">
                                  <p:stCondLst>
                                    <p:cond delay="0"/>
                                  </p:stCondLst>
                                  <p:childTnLst>
                                    <p:set>
                                      <p:cBhvr>
                                        <p:cTn id="186" dur="1" fill="hold">
                                          <p:stCondLst>
                                            <p:cond delay="0"/>
                                          </p:stCondLst>
                                        </p:cTn>
                                        <p:tgtEl>
                                          <p:spTgt spid="669"/>
                                        </p:tgtEl>
                                        <p:attrNameLst>
                                          <p:attrName>style.visibility</p:attrName>
                                        </p:attrNameLst>
                                      </p:cBhvr>
                                      <p:to>
                                        <p:strVal val="visible"/>
                                      </p:to>
                                    </p:set>
                                    <p:animEffect transition="in" filter="barn(outVertical)">
                                      <p:cBhvr>
                                        <p:cTn id="187" dur="500"/>
                                        <p:tgtEl>
                                          <p:spTgt spid="669"/>
                                        </p:tgtEl>
                                      </p:cBhvr>
                                    </p:animEffect>
                                  </p:childTnLst>
                                </p:cTn>
                              </p:par>
                              <p:par>
                                <p:cTn id="188" presetID="16" presetClass="entr" presetSubtype="37" fill="hold" nodeType="withEffect">
                                  <p:stCondLst>
                                    <p:cond delay="0"/>
                                  </p:stCondLst>
                                  <p:childTnLst>
                                    <p:set>
                                      <p:cBhvr>
                                        <p:cTn id="189" dur="1" fill="hold">
                                          <p:stCondLst>
                                            <p:cond delay="0"/>
                                          </p:stCondLst>
                                        </p:cTn>
                                        <p:tgtEl>
                                          <p:spTgt spid="304"/>
                                        </p:tgtEl>
                                        <p:attrNameLst>
                                          <p:attrName>style.visibility</p:attrName>
                                        </p:attrNameLst>
                                      </p:cBhvr>
                                      <p:to>
                                        <p:strVal val="visible"/>
                                      </p:to>
                                    </p:set>
                                    <p:animEffect transition="in" filter="barn(outVertical)">
                                      <p:cBhvr>
                                        <p:cTn id="190" dur="500"/>
                                        <p:tgtEl>
                                          <p:spTgt spid="304"/>
                                        </p:tgtEl>
                                      </p:cBhvr>
                                    </p:animEffect>
                                  </p:childTnLst>
                                </p:cTn>
                              </p:par>
                              <p:par>
                                <p:cTn id="191" presetID="16" presetClass="entr" presetSubtype="37" fill="hold" nodeType="withEffect">
                                  <p:stCondLst>
                                    <p:cond delay="0"/>
                                  </p:stCondLst>
                                  <p:childTnLst>
                                    <p:set>
                                      <p:cBhvr>
                                        <p:cTn id="192" dur="1" fill="hold">
                                          <p:stCondLst>
                                            <p:cond delay="0"/>
                                          </p:stCondLst>
                                        </p:cTn>
                                        <p:tgtEl>
                                          <p:spTgt spid="305"/>
                                        </p:tgtEl>
                                        <p:attrNameLst>
                                          <p:attrName>style.visibility</p:attrName>
                                        </p:attrNameLst>
                                      </p:cBhvr>
                                      <p:to>
                                        <p:strVal val="visible"/>
                                      </p:to>
                                    </p:set>
                                    <p:animEffect transition="in" filter="barn(outVertical)">
                                      <p:cBhvr>
                                        <p:cTn id="193" dur="500"/>
                                        <p:tgtEl>
                                          <p:spTgt spid="305"/>
                                        </p:tgtEl>
                                      </p:cBhvr>
                                    </p:animEffect>
                                  </p:childTnLst>
                                </p:cTn>
                              </p:par>
                              <p:par>
                                <p:cTn id="194" presetID="16" presetClass="entr" presetSubtype="37" fill="hold" nodeType="withEffect">
                                  <p:stCondLst>
                                    <p:cond delay="0"/>
                                  </p:stCondLst>
                                  <p:childTnLst>
                                    <p:set>
                                      <p:cBhvr>
                                        <p:cTn id="195" dur="1" fill="hold">
                                          <p:stCondLst>
                                            <p:cond delay="0"/>
                                          </p:stCondLst>
                                        </p:cTn>
                                        <p:tgtEl>
                                          <p:spTgt spid="311"/>
                                        </p:tgtEl>
                                        <p:attrNameLst>
                                          <p:attrName>style.visibility</p:attrName>
                                        </p:attrNameLst>
                                      </p:cBhvr>
                                      <p:to>
                                        <p:strVal val="visible"/>
                                      </p:to>
                                    </p:set>
                                    <p:animEffect transition="in" filter="barn(outVertical)">
                                      <p:cBhvr>
                                        <p:cTn id="196" dur="500"/>
                                        <p:tgtEl>
                                          <p:spTgt spid="311"/>
                                        </p:tgtEl>
                                      </p:cBhvr>
                                    </p:animEffect>
                                  </p:childTnLst>
                                </p:cTn>
                              </p:par>
                              <p:par>
                                <p:cTn id="197" presetID="16" presetClass="entr" presetSubtype="37" fill="hold" nodeType="withEffect">
                                  <p:stCondLst>
                                    <p:cond delay="0"/>
                                  </p:stCondLst>
                                  <p:childTnLst>
                                    <p:set>
                                      <p:cBhvr>
                                        <p:cTn id="198" dur="1" fill="hold">
                                          <p:stCondLst>
                                            <p:cond delay="0"/>
                                          </p:stCondLst>
                                        </p:cTn>
                                        <p:tgtEl>
                                          <p:spTgt spid="312"/>
                                        </p:tgtEl>
                                        <p:attrNameLst>
                                          <p:attrName>style.visibility</p:attrName>
                                        </p:attrNameLst>
                                      </p:cBhvr>
                                      <p:to>
                                        <p:strVal val="visible"/>
                                      </p:to>
                                    </p:set>
                                    <p:animEffect transition="in" filter="barn(outVertical)">
                                      <p:cBhvr>
                                        <p:cTn id="199" dur="500"/>
                                        <p:tgtEl>
                                          <p:spTgt spid="312"/>
                                        </p:tgtEl>
                                      </p:cBhvr>
                                    </p:animEffect>
                                  </p:childTnLst>
                                </p:cTn>
                              </p:par>
                              <p:par>
                                <p:cTn id="200" presetID="16" presetClass="entr" presetSubtype="37" fill="hold" nodeType="withEffect">
                                  <p:stCondLst>
                                    <p:cond delay="0"/>
                                  </p:stCondLst>
                                  <p:childTnLst>
                                    <p:set>
                                      <p:cBhvr>
                                        <p:cTn id="201" dur="1" fill="hold">
                                          <p:stCondLst>
                                            <p:cond delay="0"/>
                                          </p:stCondLst>
                                        </p:cTn>
                                        <p:tgtEl>
                                          <p:spTgt spid="317"/>
                                        </p:tgtEl>
                                        <p:attrNameLst>
                                          <p:attrName>style.visibility</p:attrName>
                                        </p:attrNameLst>
                                      </p:cBhvr>
                                      <p:to>
                                        <p:strVal val="visible"/>
                                      </p:to>
                                    </p:set>
                                    <p:animEffect transition="in" filter="barn(outVertical)">
                                      <p:cBhvr>
                                        <p:cTn id="202" dur="500"/>
                                        <p:tgtEl>
                                          <p:spTgt spid="317"/>
                                        </p:tgtEl>
                                      </p:cBhvr>
                                    </p:animEffect>
                                  </p:childTnLst>
                                </p:cTn>
                              </p:par>
                              <p:par>
                                <p:cTn id="203" presetID="16" presetClass="entr" presetSubtype="37" fill="hold" nodeType="withEffect">
                                  <p:stCondLst>
                                    <p:cond delay="0"/>
                                  </p:stCondLst>
                                  <p:childTnLst>
                                    <p:set>
                                      <p:cBhvr>
                                        <p:cTn id="204" dur="1" fill="hold">
                                          <p:stCondLst>
                                            <p:cond delay="0"/>
                                          </p:stCondLst>
                                        </p:cTn>
                                        <p:tgtEl>
                                          <p:spTgt spid="330"/>
                                        </p:tgtEl>
                                        <p:attrNameLst>
                                          <p:attrName>style.visibility</p:attrName>
                                        </p:attrNameLst>
                                      </p:cBhvr>
                                      <p:to>
                                        <p:strVal val="visible"/>
                                      </p:to>
                                    </p:set>
                                    <p:animEffect transition="in" filter="barn(outVertical)">
                                      <p:cBhvr>
                                        <p:cTn id="205" dur="500"/>
                                        <p:tgtEl>
                                          <p:spTgt spid="330"/>
                                        </p:tgtEl>
                                      </p:cBhvr>
                                    </p:animEffect>
                                  </p:childTnLst>
                                </p:cTn>
                              </p:par>
                              <p:par>
                                <p:cTn id="206" presetID="16" presetClass="entr" presetSubtype="37" fill="hold" nodeType="withEffect">
                                  <p:stCondLst>
                                    <p:cond delay="0"/>
                                  </p:stCondLst>
                                  <p:childTnLst>
                                    <p:set>
                                      <p:cBhvr>
                                        <p:cTn id="207" dur="1" fill="hold">
                                          <p:stCondLst>
                                            <p:cond delay="0"/>
                                          </p:stCondLst>
                                        </p:cTn>
                                        <p:tgtEl>
                                          <p:spTgt spid="347"/>
                                        </p:tgtEl>
                                        <p:attrNameLst>
                                          <p:attrName>style.visibility</p:attrName>
                                        </p:attrNameLst>
                                      </p:cBhvr>
                                      <p:to>
                                        <p:strVal val="visible"/>
                                      </p:to>
                                    </p:set>
                                    <p:animEffect transition="in" filter="barn(outVertical)">
                                      <p:cBhvr>
                                        <p:cTn id="208" dur="500"/>
                                        <p:tgtEl>
                                          <p:spTgt spid="347"/>
                                        </p:tgtEl>
                                      </p:cBhvr>
                                    </p:animEffect>
                                  </p:childTnLst>
                                </p:cTn>
                              </p:par>
                              <p:par>
                                <p:cTn id="209" presetID="16" presetClass="entr" presetSubtype="37" fill="hold" nodeType="withEffect">
                                  <p:stCondLst>
                                    <p:cond delay="0"/>
                                  </p:stCondLst>
                                  <p:childTnLst>
                                    <p:set>
                                      <p:cBhvr>
                                        <p:cTn id="210" dur="1" fill="hold">
                                          <p:stCondLst>
                                            <p:cond delay="0"/>
                                          </p:stCondLst>
                                        </p:cTn>
                                        <p:tgtEl>
                                          <p:spTgt spid="400"/>
                                        </p:tgtEl>
                                        <p:attrNameLst>
                                          <p:attrName>style.visibility</p:attrName>
                                        </p:attrNameLst>
                                      </p:cBhvr>
                                      <p:to>
                                        <p:strVal val="visible"/>
                                      </p:to>
                                    </p:set>
                                    <p:animEffect transition="in" filter="barn(outVertical)">
                                      <p:cBhvr>
                                        <p:cTn id="211" dur="500"/>
                                        <p:tgtEl>
                                          <p:spTgt spid="400"/>
                                        </p:tgtEl>
                                      </p:cBhvr>
                                    </p:animEffect>
                                  </p:childTnLst>
                                </p:cTn>
                              </p:par>
                              <p:par>
                                <p:cTn id="212" presetID="16" presetClass="entr" presetSubtype="37" fill="hold" nodeType="withEffect">
                                  <p:stCondLst>
                                    <p:cond delay="0"/>
                                  </p:stCondLst>
                                  <p:childTnLst>
                                    <p:set>
                                      <p:cBhvr>
                                        <p:cTn id="213" dur="1" fill="hold">
                                          <p:stCondLst>
                                            <p:cond delay="0"/>
                                          </p:stCondLst>
                                        </p:cTn>
                                        <p:tgtEl>
                                          <p:spTgt spid="401"/>
                                        </p:tgtEl>
                                        <p:attrNameLst>
                                          <p:attrName>style.visibility</p:attrName>
                                        </p:attrNameLst>
                                      </p:cBhvr>
                                      <p:to>
                                        <p:strVal val="visible"/>
                                      </p:to>
                                    </p:set>
                                    <p:animEffect transition="in" filter="barn(outVertical)">
                                      <p:cBhvr>
                                        <p:cTn id="214" dur="500"/>
                                        <p:tgtEl>
                                          <p:spTgt spid="401"/>
                                        </p:tgtEl>
                                      </p:cBhvr>
                                    </p:animEffect>
                                  </p:childTnLst>
                                </p:cTn>
                              </p:par>
                              <p:par>
                                <p:cTn id="215" presetID="16" presetClass="entr" presetSubtype="37" fill="hold" nodeType="withEffect">
                                  <p:stCondLst>
                                    <p:cond delay="0"/>
                                  </p:stCondLst>
                                  <p:childTnLst>
                                    <p:set>
                                      <p:cBhvr>
                                        <p:cTn id="216" dur="1" fill="hold">
                                          <p:stCondLst>
                                            <p:cond delay="0"/>
                                          </p:stCondLst>
                                        </p:cTn>
                                        <p:tgtEl>
                                          <p:spTgt spid="447"/>
                                        </p:tgtEl>
                                        <p:attrNameLst>
                                          <p:attrName>style.visibility</p:attrName>
                                        </p:attrNameLst>
                                      </p:cBhvr>
                                      <p:to>
                                        <p:strVal val="visible"/>
                                      </p:to>
                                    </p:set>
                                    <p:animEffect transition="in" filter="barn(outVertical)">
                                      <p:cBhvr>
                                        <p:cTn id="217" dur="500"/>
                                        <p:tgtEl>
                                          <p:spTgt spid="447"/>
                                        </p:tgtEl>
                                      </p:cBhvr>
                                    </p:animEffect>
                                  </p:childTnLst>
                                </p:cTn>
                              </p:par>
                              <p:par>
                                <p:cTn id="218" presetID="16" presetClass="entr" presetSubtype="37" fill="hold" nodeType="withEffect">
                                  <p:stCondLst>
                                    <p:cond delay="0"/>
                                  </p:stCondLst>
                                  <p:childTnLst>
                                    <p:set>
                                      <p:cBhvr>
                                        <p:cTn id="219" dur="1" fill="hold">
                                          <p:stCondLst>
                                            <p:cond delay="0"/>
                                          </p:stCondLst>
                                        </p:cTn>
                                        <p:tgtEl>
                                          <p:spTgt spid="448"/>
                                        </p:tgtEl>
                                        <p:attrNameLst>
                                          <p:attrName>style.visibility</p:attrName>
                                        </p:attrNameLst>
                                      </p:cBhvr>
                                      <p:to>
                                        <p:strVal val="visible"/>
                                      </p:to>
                                    </p:set>
                                    <p:animEffect transition="in" filter="barn(outVertical)">
                                      <p:cBhvr>
                                        <p:cTn id="220" dur="500"/>
                                        <p:tgtEl>
                                          <p:spTgt spid="448"/>
                                        </p:tgtEl>
                                      </p:cBhvr>
                                    </p:animEffect>
                                  </p:childTnLst>
                                </p:cTn>
                              </p:par>
                              <p:par>
                                <p:cTn id="221" presetID="16" presetClass="entr" presetSubtype="37" fill="hold" nodeType="withEffect">
                                  <p:stCondLst>
                                    <p:cond delay="0"/>
                                  </p:stCondLst>
                                  <p:childTnLst>
                                    <p:set>
                                      <p:cBhvr>
                                        <p:cTn id="222" dur="1" fill="hold">
                                          <p:stCondLst>
                                            <p:cond delay="0"/>
                                          </p:stCondLst>
                                        </p:cTn>
                                        <p:tgtEl>
                                          <p:spTgt spid="449"/>
                                        </p:tgtEl>
                                        <p:attrNameLst>
                                          <p:attrName>style.visibility</p:attrName>
                                        </p:attrNameLst>
                                      </p:cBhvr>
                                      <p:to>
                                        <p:strVal val="visible"/>
                                      </p:to>
                                    </p:set>
                                    <p:animEffect transition="in" filter="barn(outVertical)">
                                      <p:cBhvr>
                                        <p:cTn id="223" dur="500"/>
                                        <p:tgtEl>
                                          <p:spTgt spid="449"/>
                                        </p:tgtEl>
                                      </p:cBhvr>
                                    </p:animEffect>
                                  </p:childTnLst>
                                </p:cTn>
                              </p:par>
                              <p:par>
                                <p:cTn id="224" presetID="16" presetClass="entr" presetSubtype="37" fill="hold" nodeType="withEffect">
                                  <p:stCondLst>
                                    <p:cond delay="0"/>
                                  </p:stCondLst>
                                  <p:childTnLst>
                                    <p:set>
                                      <p:cBhvr>
                                        <p:cTn id="225" dur="1" fill="hold">
                                          <p:stCondLst>
                                            <p:cond delay="0"/>
                                          </p:stCondLst>
                                        </p:cTn>
                                        <p:tgtEl>
                                          <p:spTgt spid="451"/>
                                        </p:tgtEl>
                                        <p:attrNameLst>
                                          <p:attrName>style.visibility</p:attrName>
                                        </p:attrNameLst>
                                      </p:cBhvr>
                                      <p:to>
                                        <p:strVal val="visible"/>
                                      </p:to>
                                    </p:set>
                                    <p:animEffect transition="in" filter="barn(outVertical)">
                                      <p:cBhvr>
                                        <p:cTn id="226" dur="500"/>
                                        <p:tgtEl>
                                          <p:spTgt spid="451"/>
                                        </p:tgtEl>
                                      </p:cBhvr>
                                    </p:animEffect>
                                  </p:childTnLst>
                                </p:cTn>
                              </p:par>
                              <p:par>
                                <p:cTn id="227" presetID="16" presetClass="entr" presetSubtype="37" fill="hold" nodeType="withEffect">
                                  <p:stCondLst>
                                    <p:cond delay="0"/>
                                  </p:stCondLst>
                                  <p:childTnLst>
                                    <p:set>
                                      <p:cBhvr>
                                        <p:cTn id="228" dur="1" fill="hold">
                                          <p:stCondLst>
                                            <p:cond delay="0"/>
                                          </p:stCondLst>
                                        </p:cTn>
                                        <p:tgtEl>
                                          <p:spTgt spid="452"/>
                                        </p:tgtEl>
                                        <p:attrNameLst>
                                          <p:attrName>style.visibility</p:attrName>
                                        </p:attrNameLst>
                                      </p:cBhvr>
                                      <p:to>
                                        <p:strVal val="visible"/>
                                      </p:to>
                                    </p:set>
                                    <p:animEffect transition="in" filter="barn(outVertical)">
                                      <p:cBhvr>
                                        <p:cTn id="229" dur="500"/>
                                        <p:tgtEl>
                                          <p:spTgt spid="452"/>
                                        </p:tgtEl>
                                      </p:cBhvr>
                                    </p:animEffect>
                                  </p:childTnLst>
                                </p:cTn>
                              </p:par>
                              <p:par>
                                <p:cTn id="230" presetID="16" presetClass="entr" presetSubtype="37" fill="hold" nodeType="withEffect">
                                  <p:stCondLst>
                                    <p:cond delay="0"/>
                                  </p:stCondLst>
                                  <p:childTnLst>
                                    <p:set>
                                      <p:cBhvr>
                                        <p:cTn id="231" dur="1" fill="hold">
                                          <p:stCondLst>
                                            <p:cond delay="0"/>
                                          </p:stCondLst>
                                        </p:cTn>
                                        <p:tgtEl>
                                          <p:spTgt spid="453"/>
                                        </p:tgtEl>
                                        <p:attrNameLst>
                                          <p:attrName>style.visibility</p:attrName>
                                        </p:attrNameLst>
                                      </p:cBhvr>
                                      <p:to>
                                        <p:strVal val="visible"/>
                                      </p:to>
                                    </p:set>
                                    <p:animEffect transition="in" filter="barn(outVertical)">
                                      <p:cBhvr>
                                        <p:cTn id="232" dur="500"/>
                                        <p:tgtEl>
                                          <p:spTgt spid="453"/>
                                        </p:tgtEl>
                                      </p:cBhvr>
                                    </p:animEffect>
                                  </p:childTnLst>
                                </p:cTn>
                              </p:par>
                              <p:par>
                                <p:cTn id="233" presetID="16" presetClass="entr" presetSubtype="37" fill="hold" nodeType="withEffect">
                                  <p:stCondLst>
                                    <p:cond delay="0"/>
                                  </p:stCondLst>
                                  <p:childTnLst>
                                    <p:set>
                                      <p:cBhvr>
                                        <p:cTn id="234" dur="1" fill="hold">
                                          <p:stCondLst>
                                            <p:cond delay="0"/>
                                          </p:stCondLst>
                                        </p:cTn>
                                        <p:tgtEl>
                                          <p:spTgt spid="455"/>
                                        </p:tgtEl>
                                        <p:attrNameLst>
                                          <p:attrName>style.visibility</p:attrName>
                                        </p:attrNameLst>
                                      </p:cBhvr>
                                      <p:to>
                                        <p:strVal val="visible"/>
                                      </p:to>
                                    </p:set>
                                    <p:animEffect transition="in" filter="barn(outVertical)">
                                      <p:cBhvr>
                                        <p:cTn id="235"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P spid="3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15825" y="4909054"/>
            <a:ext cx="12176175" cy="1948946"/>
            <a:chOff x="-365175" y="4752796"/>
            <a:chExt cx="12176175" cy="1948946"/>
          </a:xfrm>
        </p:grpSpPr>
        <p:sp>
          <p:nvSpPr>
            <p:cNvPr id="14" name="Rectangle 13"/>
            <p:cNvSpPr/>
            <p:nvPr/>
          </p:nvSpPr>
          <p:spPr bwMode="auto">
            <a:xfrm>
              <a:off x="-365175" y="4752796"/>
              <a:ext cx="12176175" cy="1948946"/>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24" tIns="143380" rIns="179224" bIns="143380"/>
            <a:lstStyle/>
            <a:p>
              <a:pPr marL="0" marR="0" lvl="0" indent="0" algn="ctr" defTabSz="91374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a:xfrm>
              <a:off x="268091" y="5345210"/>
              <a:ext cx="3732010" cy="977160"/>
            </a:xfrm>
            <a:prstGeom prst="rect">
              <a:avLst/>
            </a:prstGeom>
          </p:spPr>
          <p:txBody>
            <a:bodyPr wrap="square" lIns="91409" tIns="45705" rIns="91409" bIns="45705">
              <a:spAutoFit/>
            </a:bodyPr>
            <a:lstStyle/>
            <a:p>
              <a:pPr marL="0" marR="0" lvl="0" indent="0" algn="l" defTabSz="914400" rtl="0" eaLnBrk="1" fontAlgn="auto" latinLnBrk="0" hangingPunct="1">
                <a:lnSpc>
                  <a:spcPts val="2319"/>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a:ea typeface="+mn-ea"/>
                  <a:cs typeface="Segoe UI Light" panose="020B0502040204020203" pitchFamily="34" charset="0"/>
                </a:rPr>
                <a:t>Microsoft Advanced Threat Analytics brings the behavioral analytics concept to IT and the organization’s users.</a:t>
              </a:r>
            </a:p>
          </p:txBody>
        </p:sp>
        <p:cxnSp>
          <p:nvCxnSpPr>
            <p:cNvPr id="58" name="Straight Arrow Connector 57"/>
            <p:cNvCxnSpPr/>
            <p:nvPr/>
          </p:nvCxnSpPr>
          <p:spPr>
            <a:xfrm flipV="1">
              <a:off x="6049180" y="5781589"/>
              <a:ext cx="919653" cy="1"/>
            </a:xfrm>
            <a:prstGeom prst="straightConnector1">
              <a:avLst/>
            </a:prstGeom>
            <a:ln w="31750"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7304110" y="5155554"/>
              <a:ext cx="414661" cy="414661"/>
            </a:xfrm>
            <a:prstGeom prst="ellipse">
              <a:avLst/>
            </a:prstGeom>
            <a:solidFill>
              <a:srgbClr val="F3F3F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 name="Group 4"/>
            <p:cNvGrpSpPr/>
            <p:nvPr/>
          </p:nvGrpSpPr>
          <p:grpSpPr>
            <a:xfrm>
              <a:off x="5147634" y="5016750"/>
              <a:ext cx="1150899" cy="1310116"/>
              <a:chOff x="-3159465" y="5244193"/>
              <a:chExt cx="1150899" cy="1310116"/>
            </a:xfrm>
          </p:grpSpPr>
          <p:sp>
            <p:nvSpPr>
              <p:cNvPr id="76" name="Freeform 38"/>
              <p:cNvSpPr>
                <a:spLocks/>
              </p:cNvSpPr>
              <p:nvPr/>
            </p:nvSpPr>
            <p:spPr bwMode="auto">
              <a:xfrm>
                <a:off x="-2892345" y="5244193"/>
                <a:ext cx="883779" cy="58113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7" name="Group 76"/>
              <p:cNvGrpSpPr/>
              <p:nvPr/>
            </p:nvGrpSpPr>
            <p:grpSpPr>
              <a:xfrm>
                <a:off x="-3159465" y="5572653"/>
                <a:ext cx="711102" cy="981656"/>
                <a:chOff x="12679488" y="-2476193"/>
                <a:chExt cx="7318377" cy="10102850"/>
              </a:xfrm>
              <a:solidFill>
                <a:srgbClr val="002050"/>
              </a:solidFill>
            </p:grpSpPr>
            <p:sp>
              <p:nvSpPr>
                <p:cNvPr id="78" name="Freeform 47"/>
                <p:cNvSpPr>
                  <a:spLocks noEditPoints="1"/>
                </p:cNvSpPr>
                <p:nvPr/>
              </p:nvSpPr>
              <p:spPr bwMode="auto">
                <a:xfrm>
                  <a:off x="12679488" y="-2476193"/>
                  <a:ext cx="7318377" cy="9794872"/>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7" name="Freeform 10"/>
            <p:cNvSpPr>
              <a:spLocks/>
            </p:cNvSpPr>
            <p:nvPr/>
          </p:nvSpPr>
          <p:spPr bwMode="auto">
            <a:xfrm>
              <a:off x="6975153" y="5380887"/>
              <a:ext cx="728339" cy="77950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Oval 94"/>
            <p:cNvSpPr/>
            <p:nvPr/>
          </p:nvSpPr>
          <p:spPr bwMode="auto">
            <a:xfrm>
              <a:off x="7101537" y="5970135"/>
              <a:ext cx="444662" cy="444662"/>
            </a:xfrm>
            <a:prstGeom prst="ellipse">
              <a:avLst/>
            </a:prstGeom>
            <a:solidFill>
              <a:schemeClr val="bg1">
                <a:lumMod val="95000"/>
              </a:schemeClr>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mn-ea"/>
                <a:cs typeface="+mn-cs"/>
              </a:endParaRPr>
            </a:p>
          </p:txBody>
        </p:sp>
        <p:pic>
          <p:nvPicPr>
            <p:cNvPr id="62" name="Picture 61" descr="forensics for known attack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1889" y="6056016"/>
              <a:ext cx="414271" cy="411130"/>
            </a:xfrm>
            <a:prstGeom prst="rect">
              <a:avLst/>
            </a:prstGeom>
          </p:spPr>
        </p:pic>
        <p:grpSp>
          <p:nvGrpSpPr>
            <p:cNvPr id="89" name="Group 88"/>
            <p:cNvGrpSpPr/>
            <p:nvPr/>
          </p:nvGrpSpPr>
          <p:grpSpPr>
            <a:xfrm>
              <a:off x="8069640" y="5476599"/>
              <a:ext cx="576318" cy="576318"/>
              <a:chOff x="8068511" y="7899038"/>
              <a:chExt cx="576318" cy="576318"/>
            </a:xfrm>
          </p:grpSpPr>
          <p:sp>
            <p:nvSpPr>
              <p:cNvPr id="63" name="Oval 62"/>
              <p:cNvSpPr/>
              <p:nvPr/>
            </p:nvSpPr>
            <p:spPr bwMode="auto">
              <a:xfrm>
                <a:off x="8068511" y="7899038"/>
                <a:ext cx="576318" cy="576318"/>
              </a:xfrm>
              <a:prstGeom prst="ellipse">
                <a:avLst/>
              </a:prstGeom>
              <a:solidFill>
                <a:srgbClr val="F3F3F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4" name="Picture 63" descr="advanced threat detec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42377" y="7972849"/>
                <a:ext cx="428587" cy="428697"/>
              </a:xfrm>
              <a:prstGeom prst="rect">
                <a:avLst/>
              </a:prstGeom>
            </p:spPr>
          </p:pic>
        </p:grpSp>
        <p:cxnSp>
          <p:nvCxnSpPr>
            <p:cNvPr id="38" name="Straight Arrow Connector 37"/>
            <p:cNvCxnSpPr>
              <a:endCxn id="63" idx="2"/>
            </p:cNvCxnSpPr>
            <p:nvPr/>
          </p:nvCxnSpPr>
          <p:spPr>
            <a:xfrm>
              <a:off x="7627973" y="5764758"/>
              <a:ext cx="441667" cy="0"/>
            </a:xfrm>
            <a:prstGeom prst="straightConnector1">
              <a:avLst/>
            </a:prstGeom>
            <a:ln w="31750"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9" name="Rectangle 68"/>
          <p:cNvSpPr/>
          <p:nvPr/>
        </p:nvSpPr>
        <p:spPr bwMode="auto">
          <a:xfrm>
            <a:off x="312" y="2246975"/>
            <a:ext cx="12191377"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24" tIns="143380" rIns="179224" bIns="143380"/>
          <a:lstStyle/>
          <a:p>
            <a:pPr marL="0" marR="0" lvl="0" indent="0" algn="ctr" defTabSz="91374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312" y="4039824"/>
            <a:ext cx="12191377"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24" tIns="143380" rIns="179224" bIns="143380"/>
          <a:lstStyle/>
          <a:p>
            <a:pPr marL="0" marR="0" lvl="0" indent="0" algn="ctr" defTabSz="91374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Microsoft Advanced Threat Analytics</a:t>
            </a:r>
            <a:endParaRPr lang="en-US" dirty="0"/>
          </a:p>
        </p:txBody>
      </p:sp>
      <p:sp>
        <p:nvSpPr>
          <p:cNvPr id="3" name="Text Placeholder 2"/>
          <p:cNvSpPr>
            <a:spLocks noGrp="1"/>
          </p:cNvSpPr>
          <p:nvPr>
            <p:ph type="body" sz="quarter" idx="10"/>
          </p:nvPr>
        </p:nvSpPr>
        <p:spPr>
          <a:xfrm>
            <a:off x="269240" y="1383386"/>
            <a:ext cx="10113252" cy="794064"/>
          </a:xfrm>
        </p:spPr>
        <p:txBody>
          <a:bodyPr/>
          <a:lstStyle/>
          <a:p>
            <a:pPr lvl="0"/>
            <a:r>
              <a:rPr lang="en-US" dirty="0"/>
              <a:t>An on-premises platform to identify advanced security attacks and insider threats </a:t>
            </a:r>
            <a:r>
              <a:rPr lang="en-US" b="1" i="1" dirty="0"/>
              <a:t>before </a:t>
            </a:r>
            <a:r>
              <a:rPr lang="en-US" dirty="0"/>
              <a:t>they cause damage</a:t>
            </a:r>
          </a:p>
        </p:txBody>
      </p:sp>
      <p:sp>
        <p:nvSpPr>
          <p:cNvPr id="6" name="Text Placeholder 5"/>
          <p:cNvSpPr>
            <a:spLocks noGrp="1"/>
          </p:cNvSpPr>
          <p:nvPr>
            <p:ph type="body" sz="quarter" idx="11"/>
          </p:nvPr>
        </p:nvSpPr>
        <p:spPr/>
        <p:txBody>
          <a:bodyPr/>
          <a:lstStyle/>
          <a:p>
            <a:r>
              <a:rPr lang="en-US" dirty="0"/>
              <a:t>DETECT ATTACKS BEFORE THEY CAUSE DAMAGE</a:t>
            </a:r>
          </a:p>
        </p:txBody>
      </p:sp>
      <p:sp>
        <p:nvSpPr>
          <p:cNvPr id="72" name="TextBox 71"/>
          <p:cNvSpPr txBox="1"/>
          <p:nvPr/>
        </p:nvSpPr>
        <p:spPr>
          <a:xfrm>
            <a:off x="1267367" y="4114526"/>
            <a:ext cx="1290634" cy="720077"/>
          </a:xfrm>
          <a:prstGeom prst="rect">
            <a:avLst/>
          </a:prstGeom>
          <a:noFill/>
        </p:spPr>
        <p:txBody>
          <a:bodyPr wrap="square" lIns="91409" tIns="45705" rIns="91409" bIns="4570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Behavioral Analytics</a:t>
            </a:r>
          </a:p>
        </p:txBody>
      </p:sp>
      <p:sp>
        <p:nvSpPr>
          <p:cNvPr id="73" name="TextBox 72"/>
          <p:cNvSpPr txBox="1"/>
          <p:nvPr/>
        </p:nvSpPr>
        <p:spPr>
          <a:xfrm>
            <a:off x="4572356" y="4114526"/>
            <a:ext cx="3047288" cy="707856"/>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Detection of advanced attacks and security risks</a:t>
            </a:r>
          </a:p>
        </p:txBody>
      </p:sp>
      <p:sp>
        <p:nvSpPr>
          <p:cNvPr id="136" name="TextBox 135"/>
          <p:cNvSpPr txBox="1"/>
          <p:nvPr/>
        </p:nvSpPr>
        <p:spPr>
          <a:xfrm>
            <a:off x="9126290" y="4114526"/>
            <a:ext cx="2306051" cy="720077"/>
          </a:xfrm>
          <a:prstGeom prst="rect">
            <a:avLst/>
          </a:prstGeom>
          <a:noFill/>
        </p:spPr>
        <p:txBody>
          <a:bodyPr wrap="square" lIns="91409" tIns="45705" rIns="91409" bIns="4570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Advanced Threat Detection</a:t>
            </a:r>
          </a:p>
        </p:txBody>
      </p:sp>
      <p:pic>
        <p:nvPicPr>
          <p:cNvPr id="143" name="Picture 142" descr="advanced threat detection.png"/>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9796847" y="2660739"/>
            <a:ext cx="964938" cy="965324"/>
          </a:xfrm>
          <a:prstGeom prst="rect">
            <a:avLst/>
          </a:prstGeom>
        </p:spPr>
      </p:pic>
      <p:pic>
        <p:nvPicPr>
          <p:cNvPr id="144" name="Picture 143"/>
          <p:cNvPicPr/>
          <p:nvPr/>
        </p:nvPicPr>
        <p:blipFill>
          <a:blip r:embed="rId7" cstate="print">
            <a:extLst>
              <a:ext uri="{28A0092B-C50C-407E-A947-70E740481C1C}">
                <a14:useLocalDpi xmlns:a14="http://schemas.microsoft.com/office/drawing/2010/main"/>
              </a:ext>
            </a:extLst>
          </a:blip>
          <a:srcRect/>
          <a:stretch>
            <a:fillRect/>
          </a:stretch>
        </p:blipFill>
        <p:spPr bwMode="auto">
          <a:xfrm>
            <a:off x="1430216" y="2660932"/>
            <a:ext cx="964938" cy="964936"/>
          </a:xfrm>
          <a:prstGeom prst="rect">
            <a:avLst/>
          </a:prstGeom>
          <a:noFill/>
          <a:ln>
            <a:noFill/>
          </a:ln>
        </p:spPr>
      </p:pic>
      <p:pic>
        <p:nvPicPr>
          <p:cNvPr id="145" name="Picture 144"/>
          <p:cNvPicPr/>
          <p:nvPr/>
        </p:nvPicPr>
        <p:blipFill>
          <a:blip r:embed="rId8" cstate="print">
            <a:extLst>
              <a:ext uri="{28A0092B-C50C-407E-A947-70E740481C1C}">
                <a14:useLocalDpi xmlns:a14="http://schemas.microsoft.com/office/drawing/2010/main"/>
              </a:ext>
            </a:extLst>
          </a:blip>
          <a:srcRect/>
          <a:stretch>
            <a:fillRect/>
          </a:stretch>
        </p:blipFill>
        <p:spPr bwMode="auto">
          <a:xfrm>
            <a:off x="5613532" y="2660932"/>
            <a:ext cx="964938" cy="964936"/>
          </a:xfrm>
          <a:prstGeom prst="rect">
            <a:avLst/>
          </a:prstGeom>
          <a:noFill/>
          <a:ln>
            <a:noFill/>
          </a:ln>
        </p:spPr>
      </p:pic>
      <p:sp>
        <p:nvSpPr>
          <p:cNvPr id="4" name="Plus 3"/>
          <p:cNvSpPr/>
          <p:nvPr/>
        </p:nvSpPr>
        <p:spPr bwMode="auto">
          <a:xfrm>
            <a:off x="3521092" y="2660150"/>
            <a:ext cx="966502" cy="966500"/>
          </a:xfrm>
          <a:prstGeom prst="mathPlus">
            <a:avLst>
              <a:gd name="adj1" fmla="val 5494"/>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Equal 14"/>
          <p:cNvSpPr/>
          <p:nvPr/>
        </p:nvSpPr>
        <p:spPr bwMode="auto">
          <a:xfrm>
            <a:off x="7789221" y="2491855"/>
            <a:ext cx="1053934" cy="1301580"/>
          </a:xfrm>
          <a:prstGeom prst="mathEqual">
            <a:avLst>
              <a:gd name="adj1" fmla="val 4422"/>
              <a:gd name="adj2" fmla="val 1176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5640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10" presetClass="entr" presetSubtype="0" fill="hold" nodeType="withEffect">
                                  <p:stCondLst>
                                    <p:cond delay="25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
                                        <p:tgtEl>
                                          <p:spTgt spid="1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par>
                          <p:cTn id="46" fill="hold">
                            <p:stCondLst>
                              <p:cond delay="1000"/>
                            </p:stCondLst>
                            <p:childTnLst>
                              <p:par>
                                <p:cTn id="47" presetID="12" presetClass="entr" presetSubtype="1" fill="hold" nodeType="afterEffect">
                                  <p:stCondLst>
                                    <p:cond delay="0"/>
                                  </p:stCondLst>
                                  <p:childTnLst>
                                    <p:set>
                                      <p:cBhvr>
                                        <p:cTn id="48" dur="1" fill="hold">
                                          <p:stCondLst>
                                            <p:cond delay="0"/>
                                          </p:stCondLst>
                                        </p:cTn>
                                        <p:tgtEl>
                                          <p:spTgt spid="91"/>
                                        </p:tgtEl>
                                        <p:attrNameLst>
                                          <p:attrName>style.visibility</p:attrName>
                                        </p:attrNameLst>
                                      </p:cBhvr>
                                      <p:to>
                                        <p:strVal val="visible"/>
                                      </p:to>
                                    </p:set>
                                    <p:anim calcmode="lin" valueType="num">
                                      <p:cBhvr additive="base">
                                        <p:cTn id="49" dur="500"/>
                                        <p:tgtEl>
                                          <p:spTgt spid="91"/>
                                        </p:tgtEl>
                                        <p:attrNameLst>
                                          <p:attrName>ppt_y</p:attrName>
                                        </p:attrNameLst>
                                      </p:cBhvr>
                                      <p:tavLst>
                                        <p:tav tm="0">
                                          <p:val>
                                            <p:strVal val="#ppt_y-#ppt_h*1.125000"/>
                                          </p:val>
                                        </p:tav>
                                        <p:tav tm="100000">
                                          <p:val>
                                            <p:strVal val="#ppt_y"/>
                                          </p:val>
                                        </p:tav>
                                      </p:tavLst>
                                    </p:anim>
                                    <p:animEffect transition="in" filter="wipe(down)">
                                      <p:cBhvr>
                                        <p:cTn id="5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3" grpId="0" animBg="1"/>
      <p:bldP spid="72" grpId="0"/>
      <p:bldP spid="73" grpId="0"/>
      <p:bldP spid="136" grpId="0"/>
      <p:bldP spid="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47788" y="1187621"/>
            <a:ext cx="6274974" cy="2139688"/>
          </a:xfrm>
        </p:spPr>
        <p:txBody>
          <a:bodyPr/>
          <a:lstStyle/>
          <a:p>
            <a:r>
              <a:rPr lang="en-US" dirty="0"/>
              <a:t>SQL DB Threat Protection</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68856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05300" y="1431764"/>
            <a:ext cx="6049152" cy="6049152"/>
            <a:chOff x="3003283" y="1054757"/>
            <a:chExt cx="6172200" cy="6172200"/>
          </a:xfrm>
        </p:grpSpPr>
        <p:sp>
          <p:nvSpPr>
            <p:cNvPr id="108" name="Oval 107"/>
            <p:cNvSpPr/>
            <p:nvPr/>
          </p:nvSpPr>
          <p:spPr>
            <a:xfrm>
              <a:off x="4971403" y="3023366"/>
              <a:ext cx="2276077" cy="2276077"/>
            </a:xfrm>
            <a:prstGeom prst="ellipse">
              <a:avLst/>
            </a:prstGeom>
            <a:noFill/>
            <a:ln w="5715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109" name="Oval 108"/>
            <p:cNvSpPr/>
            <p:nvPr/>
          </p:nvSpPr>
          <p:spPr>
            <a:xfrm>
              <a:off x="4619306" y="2649571"/>
              <a:ext cx="2971800" cy="2971800"/>
            </a:xfrm>
            <a:prstGeom prst="ellipse">
              <a:avLst/>
            </a:prstGeom>
            <a:noFill/>
            <a:ln w="5715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111" name="Oval 110"/>
            <p:cNvSpPr/>
            <p:nvPr/>
          </p:nvSpPr>
          <p:spPr>
            <a:xfrm>
              <a:off x="4163735" y="2220268"/>
              <a:ext cx="3886200" cy="3886200"/>
            </a:xfrm>
            <a:prstGeom prst="ellipse">
              <a:avLst/>
            </a:prstGeom>
            <a:noFill/>
            <a:ln w="5715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112" name="Oval 111"/>
            <p:cNvSpPr/>
            <p:nvPr/>
          </p:nvSpPr>
          <p:spPr>
            <a:xfrm>
              <a:off x="3716482" y="1761299"/>
              <a:ext cx="4800600" cy="4800600"/>
            </a:xfrm>
            <a:prstGeom prst="ellipse">
              <a:avLst/>
            </a:prstGeom>
            <a:noFill/>
            <a:ln w="5715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113" name="Oval 112"/>
            <p:cNvSpPr/>
            <p:nvPr/>
          </p:nvSpPr>
          <p:spPr>
            <a:xfrm>
              <a:off x="3003283" y="1054757"/>
              <a:ext cx="6172200" cy="6172200"/>
            </a:xfrm>
            <a:prstGeom prst="ellipse">
              <a:avLst/>
            </a:prstGeom>
            <a:noFill/>
            <a:ln w="5715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grpSp>
      <p:sp>
        <p:nvSpPr>
          <p:cNvPr id="275" name="Rectangle 274"/>
          <p:cNvSpPr/>
          <p:nvPr/>
        </p:nvSpPr>
        <p:spPr bwMode="auto">
          <a:xfrm>
            <a:off x="6451307" y="4047252"/>
            <a:ext cx="1689954" cy="6550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2" tIns="46616" rIns="182802" bIns="46616" numCol="1" rtlCol="0" anchor="ctr" anchorCtr="0" compatLnSpc="1">
            <a:prstTxWarp prst="textNoShape">
              <a:avLst/>
            </a:prstTxWarp>
          </a:bodyPr>
          <a:lstStyle/>
          <a:p>
            <a:pPr marL="0" marR="0" lvl="0" indent="0" algn="ctr" defTabSz="837418"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Azure Information Protection</a:t>
            </a:r>
          </a:p>
        </p:txBody>
      </p:sp>
      <p:grpSp>
        <p:nvGrpSpPr>
          <p:cNvPr id="22" name="Group 21"/>
          <p:cNvGrpSpPr/>
          <p:nvPr/>
        </p:nvGrpSpPr>
        <p:grpSpPr>
          <a:xfrm>
            <a:off x="7662888" y="1644809"/>
            <a:ext cx="1806465" cy="1188778"/>
            <a:chOff x="1889968" y="1652100"/>
            <a:chExt cx="2160490" cy="1421749"/>
          </a:xfrm>
        </p:grpSpPr>
        <p:sp>
          <p:nvSpPr>
            <p:cNvPr id="258" name="Freeform 5"/>
            <p:cNvSpPr>
              <a:spLocks/>
            </p:cNvSpPr>
            <p:nvPr/>
          </p:nvSpPr>
          <p:spPr bwMode="auto">
            <a:xfrm>
              <a:off x="2573070" y="1652100"/>
              <a:ext cx="1477388" cy="1337833"/>
            </a:xfrm>
            <a:custGeom>
              <a:avLst/>
              <a:gdLst>
                <a:gd name="T0" fmla="*/ 771 w 771"/>
                <a:gd name="T1" fmla="*/ 499 h 698"/>
                <a:gd name="T2" fmla="*/ 658 w 771"/>
                <a:gd name="T3" fmla="*/ 293 h 698"/>
                <a:gd name="T4" fmla="*/ 578 w 771"/>
                <a:gd name="T5" fmla="*/ 147 h 698"/>
                <a:gd name="T6" fmla="*/ 478 w 771"/>
                <a:gd name="T7" fmla="*/ 117 h 698"/>
                <a:gd name="T8" fmla="*/ 392 w 771"/>
                <a:gd name="T9" fmla="*/ 139 h 698"/>
                <a:gd name="T10" fmla="*/ 133 w 771"/>
                <a:gd name="T11" fmla="*/ 0 h 698"/>
                <a:gd name="T12" fmla="*/ 0 w 771"/>
                <a:gd name="T13" fmla="*/ 29 h 698"/>
                <a:gd name="T14" fmla="*/ 669 w 771"/>
                <a:gd name="T15" fmla="*/ 698 h 698"/>
                <a:gd name="T16" fmla="*/ 771 w 771"/>
                <a:gd name="T17" fmla="*/ 49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698">
                  <a:moveTo>
                    <a:pt x="771" y="499"/>
                  </a:moveTo>
                  <a:cubicBezTo>
                    <a:pt x="771" y="414"/>
                    <a:pt x="725" y="337"/>
                    <a:pt x="658" y="293"/>
                  </a:cubicBezTo>
                  <a:cubicBezTo>
                    <a:pt x="657" y="232"/>
                    <a:pt x="626" y="178"/>
                    <a:pt x="578" y="147"/>
                  </a:cubicBezTo>
                  <a:cubicBezTo>
                    <a:pt x="550" y="128"/>
                    <a:pt x="515" y="117"/>
                    <a:pt x="478" y="117"/>
                  </a:cubicBezTo>
                  <a:cubicBezTo>
                    <a:pt x="446" y="117"/>
                    <a:pt x="417" y="125"/>
                    <a:pt x="392" y="139"/>
                  </a:cubicBezTo>
                  <a:cubicBezTo>
                    <a:pt x="336" y="56"/>
                    <a:pt x="241" y="0"/>
                    <a:pt x="133" y="0"/>
                  </a:cubicBezTo>
                  <a:cubicBezTo>
                    <a:pt x="85" y="0"/>
                    <a:pt x="41" y="11"/>
                    <a:pt x="0" y="29"/>
                  </a:cubicBezTo>
                  <a:cubicBezTo>
                    <a:pt x="669" y="698"/>
                    <a:pt x="669" y="698"/>
                    <a:pt x="669" y="698"/>
                  </a:cubicBezTo>
                  <a:cubicBezTo>
                    <a:pt x="731" y="653"/>
                    <a:pt x="771" y="581"/>
                    <a:pt x="771" y="499"/>
                  </a:cubicBezTo>
                  <a:close/>
                </a:path>
              </a:pathLst>
            </a:custGeom>
            <a:solidFill>
              <a:srgbClr val="35D2FF"/>
            </a:solidFill>
            <a:ln>
              <a:noFill/>
            </a:ln>
          </p:spPr>
          <p:txBody>
            <a:bodyPr/>
            <a:lstStyle/>
            <a:p>
              <a:pPr marL="0" marR="0" lvl="0" indent="0" defTabSz="93215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59" name="Freeform 6"/>
            <p:cNvSpPr>
              <a:spLocks/>
            </p:cNvSpPr>
            <p:nvPr/>
          </p:nvSpPr>
          <p:spPr bwMode="auto">
            <a:xfrm>
              <a:off x="1889968" y="1703934"/>
              <a:ext cx="1969853" cy="1369915"/>
            </a:xfrm>
            <a:custGeom>
              <a:avLst/>
              <a:gdLst>
                <a:gd name="T0" fmla="*/ 360 w 1029"/>
                <a:gd name="T1" fmla="*/ 0 h 715"/>
                <a:gd name="T2" fmla="*/ 181 w 1029"/>
                <a:gd name="T3" fmla="*/ 283 h 715"/>
                <a:gd name="T4" fmla="*/ 181 w 1029"/>
                <a:gd name="T5" fmla="*/ 297 h 715"/>
                <a:gd name="T6" fmla="*/ 0 w 1029"/>
                <a:gd name="T7" fmla="*/ 505 h 715"/>
                <a:gd name="T8" fmla="*/ 210 w 1029"/>
                <a:gd name="T9" fmla="*/ 715 h 715"/>
                <a:gd name="T10" fmla="*/ 291 w 1029"/>
                <a:gd name="T11" fmla="*/ 715 h 715"/>
                <a:gd name="T12" fmla="*/ 328 w 1029"/>
                <a:gd name="T13" fmla="*/ 715 h 715"/>
                <a:gd name="T14" fmla="*/ 341 w 1029"/>
                <a:gd name="T15" fmla="*/ 715 h 715"/>
                <a:gd name="T16" fmla="*/ 351 w 1029"/>
                <a:gd name="T17" fmla="*/ 715 h 715"/>
                <a:gd name="T18" fmla="*/ 860 w 1029"/>
                <a:gd name="T19" fmla="*/ 715 h 715"/>
                <a:gd name="T20" fmla="*/ 885 w 1029"/>
                <a:gd name="T21" fmla="*/ 715 h 715"/>
                <a:gd name="T22" fmla="*/ 912 w 1029"/>
                <a:gd name="T23" fmla="*/ 715 h 715"/>
                <a:gd name="T24" fmla="*/ 1029 w 1029"/>
                <a:gd name="T25" fmla="*/ 669 h 715"/>
                <a:gd name="T26" fmla="*/ 360 w 1029"/>
                <a:gd name="T2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9" h="715">
                  <a:moveTo>
                    <a:pt x="360" y="0"/>
                  </a:moveTo>
                  <a:cubicBezTo>
                    <a:pt x="254" y="50"/>
                    <a:pt x="181" y="158"/>
                    <a:pt x="181" y="283"/>
                  </a:cubicBezTo>
                  <a:cubicBezTo>
                    <a:pt x="181" y="287"/>
                    <a:pt x="181" y="293"/>
                    <a:pt x="181" y="297"/>
                  </a:cubicBezTo>
                  <a:cubicBezTo>
                    <a:pt x="79" y="312"/>
                    <a:pt x="0" y="399"/>
                    <a:pt x="0" y="505"/>
                  </a:cubicBezTo>
                  <a:cubicBezTo>
                    <a:pt x="0" y="619"/>
                    <a:pt x="93" y="713"/>
                    <a:pt x="210" y="715"/>
                  </a:cubicBezTo>
                  <a:cubicBezTo>
                    <a:pt x="210" y="715"/>
                    <a:pt x="210" y="715"/>
                    <a:pt x="291" y="715"/>
                  </a:cubicBezTo>
                  <a:cubicBezTo>
                    <a:pt x="303" y="715"/>
                    <a:pt x="322" y="715"/>
                    <a:pt x="328" y="715"/>
                  </a:cubicBezTo>
                  <a:cubicBezTo>
                    <a:pt x="328" y="715"/>
                    <a:pt x="328" y="715"/>
                    <a:pt x="341" y="715"/>
                  </a:cubicBezTo>
                  <a:cubicBezTo>
                    <a:pt x="344" y="715"/>
                    <a:pt x="347" y="715"/>
                    <a:pt x="351" y="715"/>
                  </a:cubicBezTo>
                  <a:cubicBezTo>
                    <a:pt x="478" y="715"/>
                    <a:pt x="746" y="715"/>
                    <a:pt x="860" y="715"/>
                  </a:cubicBezTo>
                  <a:cubicBezTo>
                    <a:pt x="869" y="715"/>
                    <a:pt x="877" y="715"/>
                    <a:pt x="885" y="715"/>
                  </a:cubicBezTo>
                  <a:cubicBezTo>
                    <a:pt x="894" y="715"/>
                    <a:pt x="904" y="715"/>
                    <a:pt x="912" y="715"/>
                  </a:cubicBezTo>
                  <a:cubicBezTo>
                    <a:pt x="956" y="710"/>
                    <a:pt x="995" y="693"/>
                    <a:pt x="1029" y="669"/>
                  </a:cubicBezTo>
                  <a:lnTo>
                    <a:pt x="360" y="0"/>
                  </a:lnTo>
                  <a:close/>
                </a:path>
              </a:pathLst>
            </a:custGeom>
            <a:solidFill>
              <a:srgbClr val="00BDF3"/>
            </a:solidFill>
            <a:ln>
              <a:noFill/>
            </a:ln>
          </p:spPr>
          <p:txBody>
            <a:bodyPr/>
            <a:lstStyle/>
            <a:p>
              <a:pPr marL="0" marR="0" lvl="0" indent="0" defTabSz="93215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grpSp>
        <p:nvGrpSpPr>
          <p:cNvPr id="14" name="Group 13"/>
          <p:cNvGrpSpPr/>
          <p:nvPr/>
        </p:nvGrpSpPr>
        <p:grpSpPr>
          <a:xfrm>
            <a:off x="5391783" y="1169533"/>
            <a:ext cx="3923210" cy="1707755"/>
            <a:chOff x="1508904" y="1143000"/>
            <a:chExt cx="4382216" cy="1907556"/>
          </a:xfrm>
        </p:grpSpPr>
        <p:grpSp>
          <p:nvGrpSpPr>
            <p:cNvPr id="131" name="Group 130"/>
            <p:cNvGrpSpPr/>
            <p:nvPr/>
          </p:nvGrpSpPr>
          <p:grpSpPr>
            <a:xfrm>
              <a:off x="1508904" y="1430128"/>
              <a:ext cx="2412234" cy="1587413"/>
              <a:chOff x="3242718" y="2211361"/>
              <a:chExt cx="4836957" cy="3183044"/>
            </a:xfrm>
          </p:grpSpPr>
          <p:sp>
            <p:nvSpPr>
              <p:cNvPr id="132" name="Freeform 5"/>
              <p:cNvSpPr>
                <a:spLocks/>
              </p:cNvSpPr>
              <p:nvPr/>
            </p:nvSpPr>
            <p:spPr bwMode="auto">
              <a:xfrm>
                <a:off x="4772063" y="2211361"/>
                <a:ext cx="3307612" cy="2995171"/>
              </a:xfrm>
              <a:custGeom>
                <a:avLst/>
                <a:gdLst>
                  <a:gd name="T0" fmla="*/ 771 w 771"/>
                  <a:gd name="T1" fmla="*/ 499 h 698"/>
                  <a:gd name="T2" fmla="*/ 658 w 771"/>
                  <a:gd name="T3" fmla="*/ 293 h 698"/>
                  <a:gd name="T4" fmla="*/ 578 w 771"/>
                  <a:gd name="T5" fmla="*/ 147 h 698"/>
                  <a:gd name="T6" fmla="*/ 478 w 771"/>
                  <a:gd name="T7" fmla="*/ 117 h 698"/>
                  <a:gd name="T8" fmla="*/ 392 w 771"/>
                  <a:gd name="T9" fmla="*/ 139 h 698"/>
                  <a:gd name="T10" fmla="*/ 133 w 771"/>
                  <a:gd name="T11" fmla="*/ 0 h 698"/>
                  <a:gd name="T12" fmla="*/ 0 w 771"/>
                  <a:gd name="T13" fmla="*/ 29 h 698"/>
                  <a:gd name="T14" fmla="*/ 669 w 771"/>
                  <a:gd name="T15" fmla="*/ 698 h 698"/>
                  <a:gd name="T16" fmla="*/ 771 w 771"/>
                  <a:gd name="T17" fmla="*/ 49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698">
                    <a:moveTo>
                      <a:pt x="771" y="499"/>
                    </a:moveTo>
                    <a:cubicBezTo>
                      <a:pt x="771" y="414"/>
                      <a:pt x="725" y="337"/>
                      <a:pt x="658" y="293"/>
                    </a:cubicBezTo>
                    <a:cubicBezTo>
                      <a:pt x="657" y="232"/>
                      <a:pt x="626" y="178"/>
                      <a:pt x="578" y="147"/>
                    </a:cubicBezTo>
                    <a:cubicBezTo>
                      <a:pt x="550" y="128"/>
                      <a:pt x="515" y="117"/>
                      <a:pt x="478" y="117"/>
                    </a:cubicBezTo>
                    <a:cubicBezTo>
                      <a:pt x="446" y="117"/>
                      <a:pt x="417" y="125"/>
                      <a:pt x="392" y="139"/>
                    </a:cubicBezTo>
                    <a:cubicBezTo>
                      <a:pt x="336" y="56"/>
                      <a:pt x="241" y="0"/>
                      <a:pt x="133" y="0"/>
                    </a:cubicBezTo>
                    <a:cubicBezTo>
                      <a:pt x="85" y="0"/>
                      <a:pt x="41" y="11"/>
                      <a:pt x="0" y="29"/>
                    </a:cubicBezTo>
                    <a:cubicBezTo>
                      <a:pt x="669" y="698"/>
                      <a:pt x="669" y="698"/>
                      <a:pt x="669" y="698"/>
                    </a:cubicBezTo>
                    <a:cubicBezTo>
                      <a:pt x="731" y="653"/>
                      <a:pt x="771" y="581"/>
                      <a:pt x="771" y="499"/>
                    </a:cubicBezTo>
                    <a:close/>
                  </a:path>
                </a:pathLst>
              </a:custGeom>
              <a:solidFill>
                <a:srgbClr val="35D2FF"/>
              </a:solidFill>
              <a:ln>
                <a:noFill/>
              </a:ln>
            </p:spPr>
            <p:txBody>
              <a:bodyPr/>
              <a:lstStyle/>
              <a:p>
                <a:pPr marL="0" marR="0" lvl="0" indent="0" defTabSz="93215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133" name="Freeform 6"/>
              <p:cNvSpPr>
                <a:spLocks/>
              </p:cNvSpPr>
              <p:nvPr/>
            </p:nvSpPr>
            <p:spPr bwMode="auto">
              <a:xfrm>
                <a:off x="3242718" y="2327408"/>
                <a:ext cx="4410155" cy="3066997"/>
              </a:xfrm>
              <a:custGeom>
                <a:avLst/>
                <a:gdLst>
                  <a:gd name="T0" fmla="*/ 360 w 1029"/>
                  <a:gd name="T1" fmla="*/ 0 h 715"/>
                  <a:gd name="T2" fmla="*/ 181 w 1029"/>
                  <a:gd name="T3" fmla="*/ 283 h 715"/>
                  <a:gd name="T4" fmla="*/ 181 w 1029"/>
                  <a:gd name="T5" fmla="*/ 297 h 715"/>
                  <a:gd name="T6" fmla="*/ 0 w 1029"/>
                  <a:gd name="T7" fmla="*/ 505 h 715"/>
                  <a:gd name="T8" fmla="*/ 210 w 1029"/>
                  <a:gd name="T9" fmla="*/ 715 h 715"/>
                  <a:gd name="T10" fmla="*/ 291 w 1029"/>
                  <a:gd name="T11" fmla="*/ 715 h 715"/>
                  <a:gd name="T12" fmla="*/ 328 w 1029"/>
                  <a:gd name="T13" fmla="*/ 715 h 715"/>
                  <a:gd name="T14" fmla="*/ 341 w 1029"/>
                  <a:gd name="T15" fmla="*/ 715 h 715"/>
                  <a:gd name="T16" fmla="*/ 351 w 1029"/>
                  <a:gd name="T17" fmla="*/ 715 h 715"/>
                  <a:gd name="T18" fmla="*/ 860 w 1029"/>
                  <a:gd name="T19" fmla="*/ 715 h 715"/>
                  <a:gd name="T20" fmla="*/ 885 w 1029"/>
                  <a:gd name="T21" fmla="*/ 715 h 715"/>
                  <a:gd name="T22" fmla="*/ 912 w 1029"/>
                  <a:gd name="T23" fmla="*/ 715 h 715"/>
                  <a:gd name="T24" fmla="*/ 1029 w 1029"/>
                  <a:gd name="T25" fmla="*/ 669 h 715"/>
                  <a:gd name="T26" fmla="*/ 360 w 1029"/>
                  <a:gd name="T27"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9" h="715">
                    <a:moveTo>
                      <a:pt x="360" y="0"/>
                    </a:moveTo>
                    <a:cubicBezTo>
                      <a:pt x="254" y="50"/>
                      <a:pt x="181" y="158"/>
                      <a:pt x="181" y="283"/>
                    </a:cubicBezTo>
                    <a:cubicBezTo>
                      <a:pt x="181" y="287"/>
                      <a:pt x="181" y="293"/>
                      <a:pt x="181" y="297"/>
                    </a:cubicBezTo>
                    <a:cubicBezTo>
                      <a:pt x="79" y="312"/>
                      <a:pt x="0" y="399"/>
                      <a:pt x="0" y="505"/>
                    </a:cubicBezTo>
                    <a:cubicBezTo>
                      <a:pt x="0" y="619"/>
                      <a:pt x="93" y="713"/>
                      <a:pt x="210" y="715"/>
                    </a:cubicBezTo>
                    <a:cubicBezTo>
                      <a:pt x="210" y="715"/>
                      <a:pt x="210" y="715"/>
                      <a:pt x="291" y="715"/>
                    </a:cubicBezTo>
                    <a:cubicBezTo>
                      <a:pt x="303" y="715"/>
                      <a:pt x="322" y="715"/>
                      <a:pt x="328" y="715"/>
                    </a:cubicBezTo>
                    <a:cubicBezTo>
                      <a:pt x="328" y="715"/>
                      <a:pt x="328" y="715"/>
                      <a:pt x="341" y="715"/>
                    </a:cubicBezTo>
                    <a:cubicBezTo>
                      <a:pt x="344" y="715"/>
                      <a:pt x="347" y="715"/>
                      <a:pt x="351" y="715"/>
                    </a:cubicBezTo>
                    <a:cubicBezTo>
                      <a:pt x="478" y="715"/>
                      <a:pt x="746" y="715"/>
                      <a:pt x="860" y="715"/>
                    </a:cubicBezTo>
                    <a:cubicBezTo>
                      <a:pt x="869" y="715"/>
                      <a:pt x="877" y="715"/>
                      <a:pt x="885" y="715"/>
                    </a:cubicBezTo>
                    <a:cubicBezTo>
                      <a:pt x="894" y="715"/>
                      <a:pt x="904" y="715"/>
                      <a:pt x="912" y="715"/>
                    </a:cubicBezTo>
                    <a:cubicBezTo>
                      <a:pt x="956" y="710"/>
                      <a:pt x="995" y="693"/>
                      <a:pt x="1029" y="669"/>
                    </a:cubicBezTo>
                    <a:lnTo>
                      <a:pt x="360" y="0"/>
                    </a:lnTo>
                    <a:close/>
                  </a:path>
                </a:pathLst>
              </a:custGeom>
              <a:solidFill>
                <a:srgbClr val="00BDF3"/>
              </a:solidFill>
              <a:ln>
                <a:noFill/>
              </a:ln>
            </p:spPr>
            <p:txBody>
              <a:bodyPr/>
              <a:lstStyle/>
              <a:p>
                <a:pPr marL="0" marR="0" lvl="0" indent="0" defTabSz="93215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pic>
          <p:nvPicPr>
            <p:cNvPr id="94" name="Picture 93"/>
            <p:cNvPicPr>
              <a:picLocks noChangeAspect="1"/>
            </p:cNvPicPr>
            <p:nvPr/>
          </p:nvPicPr>
          <p:blipFill>
            <a:blip r:embed="rId3"/>
            <a:stretch>
              <a:fillRect/>
            </a:stretch>
          </p:blipFill>
          <p:spPr>
            <a:xfrm>
              <a:off x="3063691" y="1143000"/>
              <a:ext cx="2827429" cy="1907556"/>
            </a:xfrm>
            <a:prstGeom prst="rect">
              <a:avLst/>
            </a:prstGeom>
          </p:spPr>
        </p:pic>
        <p:sp>
          <p:nvSpPr>
            <p:cNvPr id="2" name="Oval 1"/>
            <p:cNvSpPr/>
            <p:nvPr/>
          </p:nvSpPr>
          <p:spPr bwMode="auto">
            <a:xfrm>
              <a:off x="2892918" y="2241336"/>
              <a:ext cx="496208" cy="496209"/>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149" name="Picture 14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53708" y="2322807"/>
              <a:ext cx="368760" cy="348406"/>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32307" y="2336476"/>
              <a:ext cx="339375" cy="339374"/>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36079" y="1796262"/>
              <a:ext cx="314405" cy="292220"/>
            </a:xfrm>
            <a:prstGeom prst="rect">
              <a:avLst/>
            </a:prstGeom>
          </p:spPr>
        </p:pic>
        <p:pic>
          <p:nvPicPr>
            <p:cNvPr id="86" name="Picture 8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35811" y="1380284"/>
              <a:ext cx="530933" cy="371838"/>
            </a:xfrm>
            <a:prstGeom prst="rect">
              <a:avLst/>
            </a:prstGeom>
          </p:spPr>
        </p:pic>
        <p:pic>
          <p:nvPicPr>
            <p:cNvPr id="87" name="Picture 8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196469" y="1897005"/>
              <a:ext cx="375655" cy="375655"/>
            </a:xfrm>
            <a:prstGeom prst="rect">
              <a:avLst/>
            </a:prstGeom>
          </p:spPr>
        </p:pic>
        <p:pic>
          <p:nvPicPr>
            <p:cNvPr id="88" name="Picture 8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60417" y="2320534"/>
              <a:ext cx="304580" cy="365080"/>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774749" y="1673882"/>
              <a:ext cx="426922" cy="421340"/>
            </a:xfrm>
            <a:prstGeom prst="rect">
              <a:avLst/>
            </a:prstGeom>
          </p:spPr>
        </p:pic>
        <p:pic>
          <p:nvPicPr>
            <p:cNvPr id="90" name="Picture 8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73587" y="2454578"/>
              <a:ext cx="336746" cy="336746"/>
            </a:xfrm>
            <a:prstGeom prst="rect">
              <a:avLst/>
            </a:prstGeom>
          </p:spPr>
        </p:pic>
      </p:grpSp>
      <p:grpSp>
        <p:nvGrpSpPr>
          <p:cNvPr id="13" name="Group 12"/>
          <p:cNvGrpSpPr/>
          <p:nvPr/>
        </p:nvGrpSpPr>
        <p:grpSpPr>
          <a:xfrm>
            <a:off x="8864816" y="2994782"/>
            <a:ext cx="192394" cy="1126439"/>
            <a:chOff x="332777" y="2034973"/>
            <a:chExt cx="134352" cy="943576"/>
          </a:xfrm>
        </p:grpSpPr>
        <p:cxnSp>
          <p:nvCxnSpPr>
            <p:cNvPr id="12" name="Straight Arrow Connector 11"/>
            <p:cNvCxnSpPr/>
            <p:nvPr/>
          </p:nvCxnSpPr>
          <p:spPr>
            <a:xfrm>
              <a:off x="332777" y="2046365"/>
              <a:ext cx="0" cy="932184"/>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467129" y="2034973"/>
              <a:ext cx="0" cy="932184"/>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6" name="Oval 145"/>
          <p:cNvSpPr/>
          <p:nvPr/>
        </p:nvSpPr>
        <p:spPr>
          <a:xfrm>
            <a:off x="4903976" y="3653024"/>
            <a:ext cx="1655973" cy="1655973"/>
          </a:xfrm>
          <a:prstGeom prst="ellipse">
            <a:avLst/>
          </a:prstGeom>
          <a:solidFill>
            <a:schemeClr val="bg1"/>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219" name="TextBox 218"/>
          <p:cNvSpPr txBox="1"/>
          <p:nvPr/>
        </p:nvSpPr>
        <p:spPr>
          <a:xfrm>
            <a:off x="4713934" y="4445460"/>
            <a:ext cx="2073973" cy="761655"/>
          </a:xfrm>
          <a:prstGeom prst="rect">
            <a:avLst/>
          </a:prstGeom>
          <a:noFill/>
        </p:spPr>
        <p:txBody>
          <a:bodyPr wrap="square" lIns="249276" tIns="199421" rIns="249276" bIns="199421" rtlCol="0">
            <a:spAutoFit/>
          </a:bodyPr>
          <a:lstStyle/>
          <a:p>
            <a:pPr marL="0" marR="0" lvl="0" indent="0" algn="ctr" defTabSz="1246158" eaLnBrk="1" fontAlgn="auto" latinLnBrk="0" hangingPunct="1">
              <a:lnSpc>
                <a:spcPts val="1364"/>
              </a:lnSpc>
              <a:spcBef>
                <a:spcPts val="0"/>
              </a:spcBef>
              <a:spcAft>
                <a:spcPts val="0"/>
              </a:spcAft>
              <a:buClrTx/>
              <a:buSzTx/>
              <a:buFontTx/>
              <a:buNone/>
              <a:tabLst/>
              <a:defRPr/>
            </a:pPr>
            <a:r>
              <a:rPr kumimoji="0" lang="en-US" sz="1364" b="0" i="0" u="none" strike="noStrike" kern="0" cap="none" spc="0" normalizeH="0" baseline="0" noProof="0" dirty="0">
                <a:ln>
                  <a:noFill/>
                </a:ln>
                <a:solidFill>
                  <a:srgbClr val="0078D7"/>
                </a:solidFill>
                <a:effectLst/>
                <a:uLnTx/>
                <a:uFillTx/>
                <a:latin typeface="Segoe UI"/>
                <a:ea typeface="Segoe UI" panose="020B0502040204020203" pitchFamily="34" charset="0"/>
                <a:cs typeface="Segoe UI" panose="020B0502040204020203" pitchFamily="34" charset="0"/>
              </a:rPr>
              <a:t>Protect your data, everywhere</a:t>
            </a:r>
          </a:p>
        </p:txBody>
      </p:sp>
      <p:grpSp>
        <p:nvGrpSpPr>
          <p:cNvPr id="3" name="Group 2"/>
          <p:cNvGrpSpPr/>
          <p:nvPr/>
        </p:nvGrpSpPr>
        <p:grpSpPr>
          <a:xfrm>
            <a:off x="6238400" y="3691390"/>
            <a:ext cx="589472" cy="589472"/>
            <a:chOff x="5839185" y="5096904"/>
            <a:chExt cx="589722" cy="589722"/>
          </a:xfrm>
        </p:grpSpPr>
        <p:sp>
          <p:nvSpPr>
            <p:cNvPr id="276" name="Oval 275"/>
            <p:cNvSpPr/>
            <p:nvPr/>
          </p:nvSpPr>
          <p:spPr bwMode="auto">
            <a:xfrm>
              <a:off x="5839185" y="5096904"/>
              <a:ext cx="589722" cy="58972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277" name="Picture 276"/>
            <p:cNvPicPr>
              <a:picLocks noChangeAspect="1"/>
            </p:cNvPicPr>
            <p:nvPr/>
          </p:nvPicPr>
          <p:blipFill>
            <a:blip r:embed="rId12"/>
            <a:stretch>
              <a:fillRect/>
            </a:stretch>
          </p:blipFill>
          <p:spPr>
            <a:xfrm>
              <a:off x="5960628" y="5223989"/>
              <a:ext cx="335009" cy="381754"/>
            </a:xfrm>
            <a:prstGeom prst="rect">
              <a:avLst/>
            </a:prstGeom>
          </p:spPr>
        </p:pic>
      </p:grpSp>
      <p:sp>
        <p:nvSpPr>
          <p:cNvPr id="139" name="Rectangle 138"/>
          <p:cNvSpPr/>
          <p:nvPr/>
        </p:nvSpPr>
        <p:spPr bwMode="auto">
          <a:xfrm>
            <a:off x="9141505" y="1861635"/>
            <a:ext cx="2324386" cy="4373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2" tIns="46616" rIns="182802" bIns="46616" numCol="1" rtlCol="0" anchor="ctr"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Microsoft Cloud App Security</a:t>
            </a:r>
          </a:p>
        </p:txBody>
      </p:sp>
      <p:sp>
        <p:nvSpPr>
          <p:cNvPr id="140" name="Oval 139"/>
          <p:cNvSpPr/>
          <p:nvPr/>
        </p:nvSpPr>
        <p:spPr bwMode="auto">
          <a:xfrm>
            <a:off x="8657436" y="1775686"/>
            <a:ext cx="589472" cy="58947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145" name="Picture 144"/>
          <p:cNvPicPr>
            <a:picLocks noChangeAspect="1"/>
          </p:cNvPicPr>
          <p:nvPr/>
        </p:nvPicPr>
        <p:blipFill>
          <a:blip r:embed="rId12"/>
          <a:stretch>
            <a:fillRect/>
          </a:stretch>
        </p:blipFill>
        <p:spPr>
          <a:xfrm>
            <a:off x="8767115" y="1905826"/>
            <a:ext cx="334865" cy="381592"/>
          </a:xfrm>
          <a:prstGeom prst="rect">
            <a:avLst/>
          </a:prstGeom>
        </p:spPr>
      </p:pic>
      <p:sp>
        <p:nvSpPr>
          <p:cNvPr id="147" name="Rectangle 146"/>
          <p:cNvSpPr/>
          <p:nvPr/>
        </p:nvSpPr>
        <p:spPr bwMode="auto">
          <a:xfrm>
            <a:off x="3496727" y="1651926"/>
            <a:ext cx="1912524" cy="4373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2" tIns="46616" rIns="182802" bIns="46616" numCol="1" rtlCol="0" anchor="ctr" anchorCtr="0" compatLnSpc="1">
            <a:prstTxWarp prst="textNoShape">
              <a:avLst/>
            </a:prstTxWarp>
          </a:bodyPr>
          <a:lstStyle/>
          <a:p>
            <a:pPr marL="0" marR="0" lvl="0" indent="0" algn="r" defTabSz="837418"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Azure Active Directory </a:t>
            </a:r>
          </a:p>
        </p:txBody>
      </p:sp>
      <p:sp>
        <p:nvSpPr>
          <p:cNvPr id="150" name="Oval 149"/>
          <p:cNvSpPr/>
          <p:nvPr/>
        </p:nvSpPr>
        <p:spPr bwMode="auto">
          <a:xfrm>
            <a:off x="5269132" y="1549663"/>
            <a:ext cx="589472" cy="589472"/>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151" name="Picture 150"/>
          <p:cNvPicPr>
            <a:picLocks noChangeAspect="1"/>
          </p:cNvPicPr>
          <p:nvPr/>
        </p:nvPicPr>
        <p:blipFill>
          <a:blip r:embed="rId12"/>
          <a:stretch>
            <a:fillRect/>
          </a:stretch>
        </p:blipFill>
        <p:spPr>
          <a:xfrm>
            <a:off x="5390524" y="1676694"/>
            <a:ext cx="334865" cy="381592"/>
          </a:xfrm>
          <a:prstGeom prst="rect">
            <a:avLst/>
          </a:prstGeom>
        </p:spPr>
      </p:pic>
      <p:grpSp>
        <p:nvGrpSpPr>
          <p:cNvPr id="10" name="Group 9"/>
          <p:cNvGrpSpPr/>
          <p:nvPr/>
        </p:nvGrpSpPr>
        <p:grpSpPr>
          <a:xfrm>
            <a:off x="8717798" y="3341204"/>
            <a:ext cx="473217" cy="473217"/>
            <a:chOff x="2315881" y="3972120"/>
            <a:chExt cx="487472" cy="487472"/>
          </a:xfrm>
        </p:grpSpPr>
        <p:sp>
          <p:nvSpPr>
            <p:cNvPr id="193" name="Oval 192"/>
            <p:cNvSpPr/>
            <p:nvPr/>
          </p:nvSpPr>
          <p:spPr>
            <a:xfrm>
              <a:off x="2315881" y="3972120"/>
              <a:ext cx="487472" cy="487472"/>
            </a:xfrm>
            <a:prstGeom prst="ellipse">
              <a:avLst/>
            </a:prstGeom>
            <a:solidFill>
              <a:srgbClr val="00BD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pic>
          <p:nvPicPr>
            <p:cNvPr id="194" name="Picture 19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62382" y="4088269"/>
              <a:ext cx="208082" cy="262476"/>
            </a:xfrm>
            <a:prstGeom prst="rect">
              <a:avLst/>
            </a:prstGeom>
            <a:noFill/>
            <a:ln>
              <a:noFill/>
            </a:ln>
          </p:spPr>
        </p:pic>
      </p:grpSp>
      <p:grpSp>
        <p:nvGrpSpPr>
          <p:cNvPr id="207" name="Group 206"/>
          <p:cNvGrpSpPr/>
          <p:nvPr/>
        </p:nvGrpSpPr>
        <p:grpSpPr>
          <a:xfrm rot="14200144">
            <a:off x="3680473" y="2618322"/>
            <a:ext cx="1079036" cy="2145568"/>
            <a:chOff x="35529" y="1014833"/>
            <a:chExt cx="825093" cy="2728978"/>
          </a:xfrm>
        </p:grpSpPr>
        <p:cxnSp>
          <p:nvCxnSpPr>
            <p:cNvPr id="208" name="Straight Arrow Connector 207"/>
            <p:cNvCxnSpPr/>
            <p:nvPr/>
          </p:nvCxnSpPr>
          <p:spPr>
            <a:xfrm rot="3530179">
              <a:off x="-973575" y="2032833"/>
              <a:ext cx="2720082" cy="701874"/>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rot="3530179" flipH="1" flipV="1">
              <a:off x="-850940" y="2024547"/>
              <a:ext cx="2721275" cy="701848"/>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p:nvGrpSpPr>
        <p:grpSpPr>
          <a:xfrm rot="16200000">
            <a:off x="5326345" y="3734389"/>
            <a:ext cx="175703" cy="4094990"/>
            <a:chOff x="332777" y="49729"/>
            <a:chExt cx="134352" cy="2928820"/>
          </a:xfrm>
        </p:grpSpPr>
        <p:cxnSp>
          <p:nvCxnSpPr>
            <p:cNvPr id="220" name="Straight Arrow Connector 219"/>
            <p:cNvCxnSpPr/>
            <p:nvPr/>
          </p:nvCxnSpPr>
          <p:spPr>
            <a:xfrm rot="5400000">
              <a:off x="-1114229" y="1531544"/>
              <a:ext cx="2894011" cy="0"/>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rot="5400000" flipH="1">
              <a:off x="-991585" y="1508443"/>
              <a:ext cx="2917428" cy="0"/>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a:off x="3944269" y="3421008"/>
            <a:ext cx="521686" cy="521686"/>
            <a:chOff x="2315881" y="3972120"/>
            <a:chExt cx="487472" cy="487472"/>
          </a:xfrm>
        </p:grpSpPr>
        <p:sp>
          <p:nvSpPr>
            <p:cNvPr id="227" name="Oval 226"/>
            <p:cNvSpPr/>
            <p:nvPr/>
          </p:nvSpPr>
          <p:spPr>
            <a:xfrm>
              <a:off x="2315881" y="3972120"/>
              <a:ext cx="487472" cy="487472"/>
            </a:xfrm>
            <a:prstGeom prst="ellipse">
              <a:avLst/>
            </a:prstGeom>
            <a:solidFill>
              <a:srgbClr val="00BD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pic>
          <p:nvPicPr>
            <p:cNvPr id="228" name="Picture 22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62382" y="4088269"/>
              <a:ext cx="208082" cy="262476"/>
            </a:xfrm>
            <a:prstGeom prst="rect">
              <a:avLst/>
            </a:prstGeom>
            <a:noFill/>
            <a:ln>
              <a:noFill/>
            </a:ln>
          </p:spPr>
        </p:pic>
      </p:grpSp>
      <p:grpSp>
        <p:nvGrpSpPr>
          <p:cNvPr id="260" name="Group 259"/>
          <p:cNvGrpSpPr/>
          <p:nvPr/>
        </p:nvGrpSpPr>
        <p:grpSpPr>
          <a:xfrm>
            <a:off x="5256659" y="5542397"/>
            <a:ext cx="473217" cy="473217"/>
            <a:chOff x="2315881" y="3972120"/>
            <a:chExt cx="487472" cy="487472"/>
          </a:xfrm>
        </p:grpSpPr>
        <p:sp>
          <p:nvSpPr>
            <p:cNvPr id="261" name="Oval 260"/>
            <p:cNvSpPr/>
            <p:nvPr/>
          </p:nvSpPr>
          <p:spPr>
            <a:xfrm>
              <a:off x="2315881" y="3972120"/>
              <a:ext cx="487472" cy="487472"/>
            </a:xfrm>
            <a:prstGeom prst="ellipse">
              <a:avLst/>
            </a:prstGeom>
            <a:solidFill>
              <a:srgbClr val="00BD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pic>
          <p:nvPicPr>
            <p:cNvPr id="262" name="Picture 26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62382" y="4088269"/>
              <a:ext cx="208082" cy="262476"/>
            </a:xfrm>
            <a:prstGeom prst="rect">
              <a:avLst/>
            </a:prstGeom>
            <a:noFill/>
            <a:ln>
              <a:noFill/>
            </a:ln>
          </p:spPr>
        </p:pic>
      </p:grpSp>
      <p:grpSp>
        <p:nvGrpSpPr>
          <p:cNvPr id="268" name="Group 267"/>
          <p:cNvGrpSpPr/>
          <p:nvPr/>
        </p:nvGrpSpPr>
        <p:grpSpPr>
          <a:xfrm>
            <a:off x="5221993" y="3814048"/>
            <a:ext cx="824174" cy="809367"/>
            <a:chOff x="3637416" y="2034189"/>
            <a:chExt cx="453893" cy="445739"/>
          </a:xfrm>
        </p:grpSpPr>
        <p:sp>
          <p:nvSpPr>
            <p:cNvPr id="269" name="Freeform 39"/>
            <p:cNvSpPr>
              <a:spLocks/>
            </p:cNvSpPr>
            <p:nvPr/>
          </p:nvSpPr>
          <p:spPr bwMode="auto">
            <a:xfrm>
              <a:off x="3637416" y="2135835"/>
              <a:ext cx="171995" cy="116519"/>
            </a:xfrm>
            <a:custGeom>
              <a:avLst/>
              <a:gdLst>
                <a:gd name="T0" fmla="*/ 2764 w 4356"/>
                <a:gd name="T1" fmla="*/ 1454 h 2951"/>
                <a:gd name="T2" fmla="*/ 2724 w 4356"/>
                <a:gd name="T3" fmla="*/ 1483 h 2951"/>
                <a:gd name="T4" fmla="*/ 2281 w 4356"/>
                <a:gd name="T5" fmla="*/ 1151 h 2951"/>
                <a:gd name="T6" fmla="*/ 2835 w 4356"/>
                <a:gd name="T7" fmla="*/ 749 h 2951"/>
                <a:gd name="T8" fmla="*/ 3864 w 4356"/>
                <a:gd name="T9" fmla="*/ 0 h 2951"/>
                <a:gd name="T10" fmla="*/ 483 w 4356"/>
                <a:gd name="T11" fmla="*/ 0 h 2951"/>
                <a:gd name="T12" fmla="*/ 1441 w 4356"/>
                <a:gd name="T13" fmla="*/ 694 h 2951"/>
                <a:gd name="T14" fmla="*/ 1441 w 4356"/>
                <a:gd name="T15" fmla="*/ 694 h 2951"/>
                <a:gd name="T16" fmla="*/ 1444 w 4356"/>
                <a:gd name="T17" fmla="*/ 696 h 2951"/>
                <a:gd name="T18" fmla="*/ 2617 w 4356"/>
                <a:gd name="T19" fmla="*/ 1561 h 2951"/>
                <a:gd name="T20" fmla="*/ 2487 w 4356"/>
                <a:gd name="T21" fmla="*/ 1655 h 2951"/>
                <a:gd name="T22" fmla="*/ 2165 w 4356"/>
                <a:gd name="T23" fmla="*/ 1887 h 2951"/>
                <a:gd name="T24" fmla="*/ 0 w 4356"/>
                <a:gd name="T25" fmla="*/ 310 h 2951"/>
                <a:gd name="T26" fmla="*/ 0 w 4356"/>
                <a:gd name="T27" fmla="*/ 2951 h 2951"/>
                <a:gd name="T28" fmla="*/ 4356 w 4356"/>
                <a:gd name="T29" fmla="*/ 2951 h 2951"/>
                <a:gd name="T30" fmla="*/ 4356 w 4356"/>
                <a:gd name="T31" fmla="*/ 301 h 2951"/>
                <a:gd name="T32" fmla="*/ 2764 w 4356"/>
                <a:gd name="T33" fmla="*/ 1454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6" h="2951">
                  <a:moveTo>
                    <a:pt x="2764" y="1454"/>
                  </a:moveTo>
                  <a:lnTo>
                    <a:pt x="2724" y="1483"/>
                  </a:lnTo>
                  <a:lnTo>
                    <a:pt x="2281" y="1151"/>
                  </a:lnTo>
                  <a:lnTo>
                    <a:pt x="2835" y="749"/>
                  </a:lnTo>
                  <a:lnTo>
                    <a:pt x="3864" y="0"/>
                  </a:lnTo>
                  <a:lnTo>
                    <a:pt x="483" y="0"/>
                  </a:lnTo>
                  <a:lnTo>
                    <a:pt x="1441" y="694"/>
                  </a:lnTo>
                  <a:lnTo>
                    <a:pt x="1441" y="694"/>
                  </a:lnTo>
                  <a:lnTo>
                    <a:pt x="1444" y="696"/>
                  </a:lnTo>
                  <a:lnTo>
                    <a:pt x="2617" y="1561"/>
                  </a:lnTo>
                  <a:lnTo>
                    <a:pt x="2487" y="1655"/>
                  </a:lnTo>
                  <a:lnTo>
                    <a:pt x="2165" y="1887"/>
                  </a:lnTo>
                  <a:lnTo>
                    <a:pt x="0" y="310"/>
                  </a:lnTo>
                  <a:lnTo>
                    <a:pt x="0" y="2951"/>
                  </a:lnTo>
                  <a:lnTo>
                    <a:pt x="4356" y="2951"/>
                  </a:lnTo>
                  <a:lnTo>
                    <a:pt x="4356" y="301"/>
                  </a:lnTo>
                  <a:lnTo>
                    <a:pt x="2764" y="1454"/>
                  </a:ln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70" name="Freeform 36"/>
            <p:cNvSpPr>
              <a:spLocks/>
            </p:cNvSpPr>
            <p:nvPr/>
          </p:nvSpPr>
          <p:spPr bwMode="auto">
            <a:xfrm>
              <a:off x="3701567" y="2295945"/>
              <a:ext cx="217558" cy="183983"/>
            </a:xfrm>
            <a:custGeom>
              <a:avLst/>
              <a:gdLst>
                <a:gd name="T0" fmla="*/ 1175 w 1357"/>
                <a:gd name="T1" fmla="*/ 786 h 1148"/>
                <a:gd name="T2" fmla="*/ 1044 w 1357"/>
                <a:gd name="T3" fmla="*/ 843 h 1148"/>
                <a:gd name="T4" fmla="*/ 362 w 1357"/>
                <a:gd name="T5" fmla="*/ 552 h 1148"/>
                <a:gd name="T6" fmla="*/ 363 w 1357"/>
                <a:gd name="T7" fmla="*/ 544 h 1148"/>
                <a:gd name="T8" fmla="*/ 360 w 1357"/>
                <a:gd name="T9" fmla="*/ 516 h 1148"/>
                <a:gd name="T10" fmla="*/ 782 w 1357"/>
                <a:gd name="T11" fmla="*/ 303 h 1148"/>
                <a:gd name="T12" fmla="*/ 915 w 1357"/>
                <a:gd name="T13" fmla="*/ 362 h 1148"/>
                <a:gd name="T14" fmla="*/ 1096 w 1357"/>
                <a:gd name="T15" fmla="*/ 181 h 1148"/>
                <a:gd name="T16" fmla="*/ 915 w 1357"/>
                <a:gd name="T17" fmla="*/ 0 h 1148"/>
                <a:gd name="T18" fmla="*/ 733 w 1357"/>
                <a:gd name="T19" fmla="*/ 181 h 1148"/>
                <a:gd name="T20" fmla="*/ 739 w 1357"/>
                <a:gd name="T21" fmla="*/ 225 h 1148"/>
                <a:gd name="T22" fmla="*/ 324 w 1357"/>
                <a:gd name="T23" fmla="*/ 433 h 1148"/>
                <a:gd name="T24" fmla="*/ 181 w 1357"/>
                <a:gd name="T25" fmla="*/ 362 h 1148"/>
                <a:gd name="T26" fmla="*/ 0 w 1357"/>
                <a:gd name="T27" fmla="*/ 544 h 1148"/>
                <a:gd name="T28" fmla="*/ 181 w 1357"/>
                <a:gd name="T29" fmla="*/ 725 h 1148"/>
                <a:gd name="T30" fmla="*/ 335 w 1357"/>
                <a:gd name="T31" fmla="*/ 639 h 1148"/>
                <a:gd name="T32" fmla="*/ 1000 w 1357"/>
                <a:gd name="T33" fmla="*/ 922 h 1148"/>
                <a:gd name="T34" fmla="*/ 994 w 1357"/>
                <a:gd name="T35" fmla="*/ 967 h 1148"/>
                <a:gd name="T36" fmla="*/ 1175 w 1357"/>
                <a:gd name="T37" fmla="*/ 1148 h 1148"/>
                <a:gd name="T38" fmla="*/ 1357 w 1357"/>
                <a:gd name="T39" fmla="*/ 967 h 1148"/>
                <a:gd name="T40" fmla="*/ 1175 w 1357"/>
                <a:gd name="T41" fmla="*/ 786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7" h="1148">
                  <a:moveTo>
                    <a:pt x="1175" y="786"/>
                  </a:moveTo>
                  <a:cubicBezTo>
                    <a:pt x="1123" y="786"/>
                    <a:pt x="1077" y="808"/>
                    <a:pt x="1044" y="843"/>
                  </a:cubicBezTo>
                  <a:cubicBezTo>
                    <a:pt x="362" y="552"/>
                    <a:pt x="362" y="552"/>
                    <a:pt x="362" y="552"/>
                  </a:cubicBezTo>
                  <a:cubicBezTo>
                    <a:pt x="362" y="549"/>
                    <a:pt x="363" y="547"/>
                    <a:pt x="363" y="544"/>
                  </a:cubicBezTo>
                  <a:cubicBezTo>
                    <a:pt x="363" y="534"/>
                    <a:pt x="361" y="525"/>
                    <a:pt x="360" y="516"/>
                  </a:cubicBezTo>
                  <a:cubicBezTo>
                    <a:pt x="782" y="303"/>
                    <a:pt x="782" y="303"/>
                    <a:pt x="782" y="303"/>
                  </a:cubicBezTo>
                  <a:cubicBezTo>
                    <a:pt x="815" y="339"/>
                    <a:pt x="862" y="362"/>
                    <a:pt x="915" y="362"/>
                  </a:cubicBezTo>
                  <a:cubicBezTo>
                    <a:pt x="1015" y="362"/>
                    <a:pt x="1096" y="281"/>
                    <a:pt x="1096" y="181"/>
                  </a:cubicBezTo>
                  <a:cubicBezTo>
                    <a:pt x="1096" y="81"/>
                    <a:pt x="1015" y="0"/>
                    <a:pt x="915" y="0"/>
                  </a:cubicBezTo>
                  <a:cubicBezTo>
                    <a:pt x="815" y="0"/>
                    <a:pt x="733" y="81"/>
                    <a:pt x="733" y="181"/>
                  </a:cubicBezTo>
                  <a:cubicBezTo>
                    <a:pt x="733" y="196"/>
                    <a:pt x="736" y="211"/>
                    <a:pt x="739" y="225"/>
                  </a:cubicBezTo>
                  <a:cubicBezTo>
                    <a:pt x="324" y="433"/>
                    <a:pt x="324" y="433"/>
                    <a:pt x="324" y="433"/>
                  </a:cubicBezTo>
                  <a:cubicBezTo>
                    <a:pt x="291" y="391"/>
                    <a:pt x="240" y="362"/>
                    <a:pt x="181" y="362"/>
                  </a:cubicBezTo>
                  <a:cubicBezTo>
                    <a:pt x="81" y="362"/>
                    <a:pt x="0" y="444"/>
                    <a:pt x="0" y="544"/>
                  </a:cubicBezTo>
                  <a:cubicBezTo>
                    <a:pt x="0" y="644"/>
                    <a:pt x="81" y="725"/>
                    <a:pt x="181" y="725"/>
                  </a:cubicBezTo>
                  <a:cubicBezTo>
                    <a:pt x="246" y="725"/>
                    <a:pt x="303" y="691"/>
                    <a:pt x="335" y="639"/>
                  </a:cubicBezTo>
                  <a:cubicBezTo>
                    <a:pt x="1000" y="922"/>
                    <a:pt x="1000" y="922"/>
                    <a:pt x="1000" y="922"/>
                  </a:cubicBezTo>
                  <a:cubicBezTo>
                    <a:pt x="997" y="936"/>
                    <a:pt x="994" y="951"/>
                    <a:pt x="994" y="967"/>
                  </a:cubicBezTo>
                  <a:cubicBezTo>
                    <a:pt x="994" y="1067"/>
                    <a:pt x="1075" y="1148"/>
                    <a:pt x="1175" y="1148"/>
                  </a:cubicBezTo>
                  <a:cubicBezTo>
                    <a:pt x="1275" y="1148"/>
                    <a:pt x="1357" y="1067"/>
                    <a:pt x="1357" y="967"/>
                  </a:cubicBezTo>
                  <a:cubicBezTo>
                    <a:pt x="1357" y="867"/>
                    <a:pt x="1275" y="786"/>
                    <a:pt x="1175" y="786"/>
                  </a:cubicBez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71" name="Freeform 5"/>
            <p:cNvSpPr>
              <a:spLocks noEditPoints="1"/>
            </p:cNvSpPr>
            <p:nvPr/>
          </p:nvSpPr>
          <p:spPr bwMode="auto">
            <a:xfrm>
              <a:off x="3891451" y="2034189"/>
              <a:ext cx="199858" cy="255578"/>
            </a:xfrm>
            <a:custGeom>
              <a:avLst/>
              <a:gdLst>
                <a:gd name="T0" fmla="*/ 3508 w 4833"/>
                <a:gd name="T1" fmla="*/ 0 h 6182"/>
                <a:gd name="T2" fmla="*/ 202 w 4833"/>
                <a:gd name="T3" fmla="*/ 58 h 6182"/>
                <a:gd name="T4" fmla="*/ 53 w 4833"/>
                <a:gd name="T5" fmla="*/ 221 h 6182"/>
                <a:gd name="T6" fmla="*/ 0 w 4833"/>
                <a:gd name="T7" fmla="*/ 5793 h 6182"/>
                <a:gd name="T8" fmla="*/ 103 w 4833"/>
                <a:gd name="T9" fmla="*/ 6029 h 6182"/>
                <a:gd name="T10" fmla="*/ 270 w 4833"/>
                <a:gd name="T11" fmla="*/ 6137 h 6182"/>
                <a:gd name="T12" fmla="*/ 4468 w 4833"/>
                <a:gd name="T13" fmla="*/ 6177 h 6182"/>
                <a:gd name="T14" fmla="*/ 4690 w 4833"/>
                <a:gd name="T15" fmla="*/ 6081 h 6182"/>
                <a:gd name="T16" fmla="*/ 4801 w 4833"/>
                <a:gd name="T17" fmla="*/ 5911 h 6182"/>
                <a:gd name="T18" fmla="*/ 4781 w 4833"/>
                <a:gd name="T19" fmla="*/ 1139 h 6182"/>
                <a:gd name="T20" fmla="*/ 4470 w 4833"/>
                <a:gd name="T21" fmla="*/ 5769 h 6182"/>
                <a:gd name="T22" fmla="*/ 4338 w 4833"/>
                <a:gd name="T23" fmla="*/ 5889 h 6182"/>
                <a:gd name="T24" fmla="*/ 1409 w 4833"/>
                <a:gd name="T25" fmla="*/ 5869 h 6182"/>
                <a:gd name="T26" fmla="*/ 412 w 4833"/>
                <a:gd name="T27" fmla="*/ 5831 h 6182"/>
                <a:gd name="T28" fmla="*/ 345 w 4833"/>
                <a:gd name="T29" fmla="*/ 5754 h 6182"/>
                <a:gd name="T30" fmla="*/ 339 w 4833"/>
                <a:gd name="T31" fmla="*/ 411 h 6182"/>
                <a:gd name="T32" fmla="*/ 416 w 4833"/>
                <a:gd name="T33" fmla="*/ 345 h 6182"/>
                <a:gd name="T34" fmla="*/ 3423 w 4833"/>
                <a:gd name="T35" fmla="*/ 489 h 6182"/>
                <a:gd name="T36" fmla="*/ 3454 w 4833"/>
                <a:gd name="T37" fmla="*/ 1161 h 6182"/>
                <a:gd name="T38" fmla="*/ 3562 w 4833"/>
                <a:gd name="T39" fmla="*/ 1328 h 6182"/>
                <a:gd name="T40" fmla="*/ 4358 w 4833"/>
                <a:gd name="T41" fmla="*/ 1391 h 6182"/>
                <a:gd name="T42" fmla="*/ 1379 w 4833"/>
                <a:gd name="T43" fmla="*/ 2075 h 6182"/>
                <a:gd name="T44" fmla="*/ 1267 w 4833"/>
                <a:gd name="T45" fmla="*/ 1231 h 6182"/>
                <a:gd name="T46" fmla="*/ 1129 w 4833"/>
                <a:gd name="T47" fmla="*/ 1050 h 6182"/>
                <a:gd name="T48" fmla="*/ 1637 w 4833"/>
                <a:gd name="T49" fmla="*/ 874 h 6182"/>
                <a:gd name="T50" fmla="*/ 1454 w 4833"/>
                <a:gd name="T51" fmla="*/ 2558 h 6182"/>
                <a:gd name="T52" fmla="*/ 1431 w 4833"/>
                <a:gd name="T53" fmla="*/ 3773 h 6182"/>
                <a:gd name="T54" fmla="*/ 1454 w 4833"/>
                <a:gd name="T55" fmla="*/ 2558 h 6182"/>
                <a:gd name="T56" fmla="*/ 1443 w 4833"/>
                <a:gd name="T57" fmla="*/ 2755 h 6182"/>
                <a:gd name="T58" fmla="*/ 2416 w 4833"/>
                <a:gd name="T59" fmla="*/ 3753 h 6182"/>
                <a:gd name="T60" fmla="*/ 2304 w 4833"/>
                <a:gd name="T61" fmla="*/ 2909 h 6182"/>
                <a:gd name="T62" fmla="*/ 2166 w 4833"/>
                <a:gd name="T63" fmla="*/ 2728 h 6182"/>
                <a:gd name="T64" fmla="*/ 2674 w 4833"/>
                <a:gd name="T65" fmla="*/ 2551 h 6182"/>
                <a:gd name="T66" fmla="*/ 3457 w 4833"/>
                <a:gd name="T67" fmla="*/ 2558 h 6182"/>
                <a:gd name="T68" fmla="*/ 3434 w 4833"/>
                <a:gd name="T69" fmla="*/ 3773 h 6182"/>
                <a:gd name="T70" fmla="*/ 3457 w 4833"/>
                <a:gd name="T71" fmla="*/ 2558 h 6182"/>
                <a:gd name="T72" fmla="*/ 3445 w 4833"/>
                <a:gd name="T73" fmla="*/ 2755 h 6182"/>
                <a:gd name="T74" fmla="*/ 2492 w 4833"/>
                <a:gd name="T75" fmla="*/ 867 h 6182"/>
                <a:gd name="T76" fmla="*/ 2468 w 4833"/>
                <a:gd name="T77" fmla="*/ 2082 h 6182"/>
                <a:gd name="T78" fmla="*/ 2492 w 4833"/>
                <a:gd name="T79" fmla="*/ 867 h 6182"/>
                <a:gd name="T80" fmla="*/ 2480 w 4833"/>
                <a:gd name="T81" fmla="*/ 1064 h 6182"/>
                <a:gd name="T82" fmla="*/ 1454 w 4833"/>
                <a:gd name="T83" fmla="*/ 4236 h 6182"/>
                <a:gd name="T84" fmla="*/ 1431 w 4833"/>
                <a:gd name="T85" fmla="*/ 5451 h 6182"/>
                <a:gd name="T86" fmla="*/ 1454 w 4833"/>
                <a:gd name="T87" fmla="*/ 4236 h 6182"/>
                <a:gd name="T88" fmla="*/ 1443 w 4833"/>
                <a:gd name="T89" fmla="*/ 4433 h 6182"/>
                <a:gd name="T90" fmla="*/ 2491 w 4833"/>
                <a:gd name="T91" fmla="*/ 4236 h 6182"/>
                <a:gd name="T92" fmla="*/ 2469 w 4833"/>
                <a:gd name="T93" fmla="*/ 5451 h 6182"/>
                <a:gd name="T94" fmla="*/ 2491 w 4833"/>
                <a:gd name="T95" fmla="*/ 4236 h 6182"/>
                <a:gd name="T96" fmla="*/ 2480 w 4833"/>
                <a:gd name="T97" fmla="*/ 4433 h 6182"/>
                <a:gd name="T98" fmla="*/ 3483 w 4833"/>
                <a:gd name="T99" fmla="*/ 4229 h 6182"/>
                <a:gd name="T100" fmla="*/ 3381 w 4833"/>
                <a:gd name="T101" fmla="*/ 5430 h 6182"/>
                <a:gd name="T102" fmla="*/ 3269 w 4833"/>
                <a:gd name="T103" fmla="*/ 4587 h 6182"/>
                <a:gd name="T104" fmla="*/ 3131 w 4833"/>
                <a:gd name="T105" fmla="*/ 4405 h 6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33" h="6182">
                  <a:moveTo>
                    <a:pt x="4781" y="1139"/>
                  </a:moveTo>
                  <a:cubicBezTo>
                    <a:pt x="3621" y="45"/>
                    <a:pt x="3621" y="45"/>
                    <a:pt x="3621" y="45"/>
                  </a:cubicBezTo>
                  <a:cubicBezTo>
                    <a:pt x="3590" y="16"/>
                    <a:pt x="3550" y="0"/>
                    <a:pt x="3508" y="0"/>
                  </a:cubicBezTo>
                  <a:cubicBezTo>
                    <a:pt x="377" y="0"/>
                    <a:pt x="377" y="0"/>
                    <a:pt x="377" y="0"/>
                  </a:cubicBezTo>
                  <a:cubicBezTo>
                    <a:pt x="255" y="33"/>
                    <a:pt x="255" y="33"/>
                    <a:pt x="255" y="33"/>
                  </a:cubicBezTo>
                  <a:cubicBezTo>
                    <a:pt x="236" y="38"/>
                    <a:pt x="218" y="47"/>
                    <a:pt x="202" y="58"/>
                  </a:cubicBezTo>
                  <a:cubicBezTo>
                    <a:pt x="141" y="103"/>
                    <a:pt x="141" y="103"/>
                    <a:pt x="141" y="103"/>
                  </a:cubicBezTo>
                  <a:cubicBezTo>
                    <a:pt x="123" y="115"/>
                    <a:pt x="108" y="131"/>
                    <a:pt x="97" y="150"/>
                  </a:cubicBezTo>
                  <a:cubicBezTo>
                    <a:pt x="53" y="221"/>
                    <a:pt x="53" y="221"/>
                    <a:pt x="53" y="221"/>
                  </a:cubicBezTo>
                  <a:cubicBezTo>
                    <a:pt x="44" y="236"/>
                    <a:pt x="37" y="252"/>
                    <a:pt x="33" y="270"/>
                  </a:cubicBezTo>
                  <a:cubicBezTo>
                    <a:pt x="1" y="406"/>
                    <a:pt x="1" y="406"/>
                    <a:pt x="1" y="406"/>
                  </a:cubicBezTo>
                  <a:cubicBezTo>
                    <a:pt x="0" y="5793"/>
                    <a:pt x="0" y="5793"/>
                    <a:pt x="0" y="5793"/>
                  </a:cubicBezTo>
                  <a:cubicBezTo>
                    <a:pt x="33" y="5914"/>
                    <a:pt x="33" y="5914"/>
                    <a:pt x="33" y="5914"/>
                  </a:cubicBezTo>
                  <a:cubicBezTo>
                    <a:pt x="38" y="5933"/>
                    <a:pt x="47" y="5951"/>
                    <a:pt x="58" y="5967"/>
                  </a:cubicBezTo>
                  <a:cubicBezTo>
                    <a:pt x="103" y="6029"/>
                    <a:pt x="103" y="6029"/>
                    <a:pt x="103" y="6029"/>
                  </a:cubicBezTo>
                  <a:cubicBezTo>
                    <a:pt x="116" y="6047"/>
                    <a:pt x="132" y="6062"/>
                    <a:pt x="150" y="6073"/>
                  </a:cubicBezTo>
                  <a:cubicBezTo>
                    <a:pt x="221" y="6117"/>
                    <a:pt x="221" y="6117"/>
                    <a:pt x="221" y="6117"/>
                  </a:cubicBezTo>
                  <a:cubicBezTo>
                    <a:pt x="236" y="6126"/>
                    <a:pt x="253" y="6133"/>
                    <a:pt x="270" y="6137"/>
                  </a:cubicBezTo>
                  <a:cubicBezTo>
                    <a:pt x="406" y="6169"/>
                    <a:pt x="406" y="6169"/>
                    <a:pt x="406" y="6169"/>
                  </a:cubicBezTo>
                  <a:cubicBezTo>
                    <a:pt x="4426" y="6182"/>
                    <a:pt x="4426" y="6182"/>
                    <a:pt x="4426" y="6182"/>
                  </a:cubicBezTo>
                  <a:cubicBezTo>
                    <a:pt x="4440" y="6182"/>
                    <a:pt x="4454" y="6180"/>
                    <a:pt x="4468" y="6177"/>
                  </a:cubicBezTo>
                  <a:cubicBezTo>
                    <a:pt x="4572" y="6149"/>
                    <a:pt x="4572" y="6149"/>
                    <a:pt x="4572" y="6149"/>
                  </a:cubicBezTo>
                  <a:cubicBezTo>
                    <a:pt x="4589" y="6144"/>
                    <a:pt x="4605" y="6137"/>
                    <a:pt x="4620" y="6127"/>
                  </a:cubicBezTo>
                  <a:cubicBezTo>
                    <a:pt x="4690" y="6081"/>
                    <a:pt x="4690" y="6081"/>
                    <a:pt x="4690" y="6081"/>
                  </a:cubicBezTo>
                  <a:cubicBezTo>
                    <a:pt x="4710" y="6067"/>
                    <a:pt x="4726" y="6050"/>
                    <a:pt x="4739" y="6030"/>
                  </a:cubicBezTo>
                  <a:cubicBezTo>
                    <a:pt x="4780" y="5963"/>
                    <a:pt x="4780" y="5963"/>
                    <a:pt x="4780" y="5963"/>
                  </a:cubicBezTo>
                  <a:cubicBezTo>
                    <a:pt x="4790" y="5947"/>
                    <a:pt x="4797" y="5930"/>
                    <a:pt x="4801" y="5911"/>
                  </a:cubicBezTo>
                  <a:cubicBezTo>
                    <a:pt x="4833" y="5766"/>
                    <a:pt x="4833" y="5766"/>
                    <a:pt x="4833" y="5766"/>
                  </a:cubicBezTo>
                  <a:cubicBezTo>
                    <a:pt x="4833" y="1258"/>
                    <a:pt x="4833" y="1258"/>
                    <a:pt x="4833" y="1258"/>
                  </a:cubicBezTo>
                  <a:cubicBezTo>
                    <a:pt x="4833" y="1213"/>
                    <a:pt x="4814" y="1170"/>
                    <a:pt x="4781" y="1139"/>
                  </a:cubicBezTo>
                  <a:close/>
                  <a:moveTo>
                    <a:pt x="4523" y="5638"/>
                  </a:moveTo>
                  <a:cubicBezTo>
                    <a:pt x="4523" y="5669"/>
                    <a:pt x="4514" y="5699"/>
                    <a:pt x="4498" y="5725"/>
                  </a:cubicBezTo>
                  <a:cubicBezTo>
                    <a:pt x="4470" y="5769"/>
                    <a:pt x="4470" y="5769"/>
                    <a:pt x="4470" y="5769"/>
                  </a:cubicBezTo>
                  <a:cubicBezTo>
                    <a:pt x="4455" y="5794"/>
                    <a:pt x="4434" y="5814"/>
                    <a:pt x="4409" y="5828"/>
                  </a:cubicBezTo>
                  <a:cubicBezTo>
                    <a:pt x="4385" y="5841"/>
                    <a:pt x="4358" y="5847"/>
                    <a:pt x="4331" y="5847"/>
                  </a:cubicBezTo>
                  <a:cubicBezTo>
                    <a:pt x="4338" y="5889"/>
                    <a:pt x="4338" y="5889"/>
                    <a:pt x="4338" y="5889"/>
                  </a:cubicBezTo>
                  <a:cubicBezTo>
                    <a:pt x="4296" y="5865"/>
                    <a:pt x="4296" y="5865"/>
                    <a:pt x="4296" y="5865"/>
                  </a:cubicBezTo>
                  <a:cubicBezTo>
                    <a:pt x="1439" y="5865"/>
                    <a:pt x="1439" y="5865"/>
                    <a:pt x="1439" y="5865"/>
                  </a:cubicBezTo>
                  <a:cubicBezTo>
                    <a:pt x="1428" y="5865"/>
                    <a:pt x="1418" y="5866"/>
                    <a:pt x="1409" y="5869"/>
                  </a:cubicBezTo>
                  <a:cubicBezTo>
                    <a:pt x="1408" y="5868"/>
                    <a:pt x="1408" y="5868"/>
                    <a:pt x="1408" y="5868"/>
                  </a:cubicBezTo>
                  <a:cubicBezTo>
                    <a:pt x="516" y="5868"/>
                    <a:pt x="516" y="5868"/>
                    <a:pt x="516" y="5868"/>
                  </a:cubicBezTo>
                  <a:cubicBezTo>
                    <a:pt x="478" y="5868"/>
                    <a:pt x="441" y="5855"/>
                    <a:pt x="412" y="5831"/>
                  </a:cubicBezTo>
                  <a:cubicBezTo>
                    <a:pt x="391" y="5813"/>
                    <a:pt x="391" y="5813"/>
                    <a:pt x="391" y="5813"/>
                  </a:cubicBezTo>
                  <a:cubicBezTo>
                    <a:pt x="374" y="5800"/>
                    <a:pt x="361" y="5783"/>
                    <a:pt x="350" y="5765"/>
                  </a:cubicBezTo>
                  <a:cubicBezTo>
                    <a:pt x="345" y="5754"/>
                    <a:pt x="345" y="5754"/>
                    <a:pt x="345" y="5754"/>
                  </a:cubicBezTo>
                  <a:cubicBezTo>
                    <a:pt x="332" y="5730"/>
                    <a:pt x="325" y="5644"/>
                    <a:pt x="325" y="5617"/>
                  </a:cubicBezTo>
                  <a:cubicBezTo>
                    <a:pt x="302" y="516"/>
                    <a:pt x="302" y="516"/>
                    <a:pt x="302" y="516"/>
                  </a:cubicBezTo>
                  <a:cubicBezTo>
                    <a:pt x="302" y="478"/>
                    <a:pt x="315" y="441"/>
                    <a:pt x="339" y="411"/>
                  </a:cubicBezTo>
                  <a:cubicBezTo>
                    <a:pt x="356" y="390"/>
                    <a:pt x="356" y="390"/>
                    <a:pt x="356" y="390"/>
                  </a:cubicBezTo>
                  <a:cubicBezTo>
                    <a:pt x="370" y="374"/>
                    <a:pt x="387" y="360"/>
                    <a:pt x="405" y="350"/>
                  </a:cubicBezTo>
                  <a:cubicBezTo>
                    <a:pt x="416" y="345"/>
                    <a:pt x="416" y="345"/>
                    <a:pt x="416" y="345"/>
                  </a:cubicBezTo>
                  <a:cubicBezTo>
                    <a:pt x="440" y="332"/>
                    <a:pt x="467" y="325"/>
                    <a:pt x="494" y="325"/>
                  </a:cubicBezTo>
                  <a:cubicBezTo>
                    <a:pt x="3259" y="325"/>
                    <a:pt x="3259" y="325"/>
                    <a:pt x="3259" y="325"/>
                  </a:cubicBezTo>
                  <a:cubicBezTo>
                    <a:pt x="3349" y="325"/>
                    <a:pt x="3423" y="398"/>
                    <a:pt x="3423" y="489"/>
                  </a:cubicBezTo>
                  <a:cubicBezTo>
                    <a:pt x="3423" y="1006"/>
                    <a:pt x="3423" y="1006"/>
                    <a:pt x="3423" y="1006"/>
                  </a:cubicBezTo>
                  <a:cubicBezTo>
                    <a:pt x="3423" y="1019"/>
                    <a:pt x="3424" y="1031"/>
                    <a:pt x="3427" y="1043"/>
                  </a:cubicBezTo>
                  <a:cubicBezTo>
                    <a:pt x="3454" y="1161"/>
                    <a:pt x="3454" y="1161"/>
                    <a:pt x="3454" y="1161"/>
                  </a:cubicBezTo>
                  <a:cubicBezTo>
                    <a:pt x="3458" y="1179"/>
                    <a:pt x="3465" y="1195"/>
                    <a:pt x="3475" y="1211"/>
                  </a:cubicBezTo>
                  <a:cubicBezTo>
                    <a:pt x="3518" y="1282"/>
                    <a:pt x="3518" y="1282"/>
                    <a:pt x="3518" y="1282"/>
                  </a:cubicBezTo>
                  <a:cubicBezTo>
                    <a:pt x="3530" y="1300"/>
                    <a:pt x="3545" y="1316"/>
                    <a:pt x="3562" y="1328"/>
                  </a:cubicBezTo>
                  <a:cubicBezTo>
                    <a:pt x="3605" y="1359"/>
                    <a:pt x="3605" y="1359"/>
                    <a:pt x="3605" y="1359"/>
                  </a:cubicBezTo>
                  <a:cubicBezTo>
                    <a:pt x="3633" y="1380"/>
                    <a:pt x="3667" y="1391"/>
                    <a:pt x="3701" y="1391"/>
                  </a:cubicBezTo>
                  <a:cubicBezTo>
                    <a:pt x="4358" y="1391"/>
                    <a:pt x="4358" y="1391"/>
                    <a:pt x="4358" y="1391"/>
                  </a:cubicBezTo>
                  <a:cubicBezTo>
                    <a:pt x="4449" y="1391"/>
                    <a:pt x="4523" y="1464"/>
                    <a:pt x="4523" y="1555"/>
                  </a:cubicBezTo>
                  <a:lnTo>
                    <a:pt x="4523" y="5638"/>
                  </a:lnTo>
                  <a:close/>
                  <a:moveTo>
                    <a:pt x="1379" y="2075"/>
                  </a:moveTo>
                  <a:cubicBezTo>
                    <a:pt x="1379" y="1165"/>
                    <a:pt x="1379" y="1165"/>
                    <a:pt x="1379" y="1165"/>
                  </a:cubicBezTo>
                  <a:cubicBezTo>
                    <a:pt x="1365" y="1178"/>
                    <a:pt x="1348" y="1190"/>
                    <a:pt x="1329" y="1201"/>
                  </a:cubicBezTo>
                  <a:cubicBezTo>
                    <a:pt x="1309" y="1212"/>
                    <a:pt x="1289" y="1222"/>
                    <a:pt x="1267" y="1231"/>
                  </a:cubicBezTo>
                  <a:cubicBezTo>
                    <a:pt x="1245" y="1240"/>
                    <a:pt x="1222" y="1248"/>
                    <a:pt x="1199" y="1254"/>
                  </a:cubicBezTo>
                  <a:cubicBezTo>
                    <a:pt x="1175" y="1260"/>
                    <a:pt x="1152" y="1265"/>
                    <a:pt x="1129" y="1268"/>
                  </a:cubicBezTo>
                  <a:cubicBezTo>
                    <a:pt x="1129" y="1050"/>
                    <a:pt x="1129" y="1050"/>
                    <a:pt x="1129" y="1050"/>
                  </a:cubicBezTo>
                  <a:cubicBezTo>
                    <a:pt x="1196" y="1030"/>
                    <a:pt x="1260" y="1005"/>
                    <a:pt x="1319" y="975"/>
                  </a:cubicBezTo>
                  <a:cubicBezTo>
                    <a:pt x="1379" y="944"/>
                    <a:pt x="1432" y="910"/>
                    <a:pt x="1481" y="874"/>
                  </a:cubicBezTo>
                  <a:cubicBezTo>
                    <a:pt x="1637" y="874"/>
                    <a:pt x="1637" y="874"/>
                    <a:pt x="1637" y="874"/>
                  </a:cubicBezTo>
                  <a:cubicBezTo>
                    <a:pt x="1637" y="2075"/>
                    <a:pt x="1637" y="2075"/>
                    <a:pt x="1637" y="2075"/>
                  </a:cubicBezTo>
                  <a:lnTo>
                    <a:pt x="1379" y="2075"/>
                  </a:lnTo>
                  <a:close/>
                  <a:moveTo>
                    <a:pt x="1454" y="2558"/>
                  </a:moveTo>
                  <a:cubicBezTo>
                    <a:pt x="1311" y="2558"/>
                    <a:pt x="1201" y="2612"/>
                    <a:pt x="1125" y="2718"/>
                  </a:cubicBezTo>
                  <a:cubicBezTo>
                    <a:pt x="1050" y="2825"/>
                    <a:pt x="1012" y="2980"/>
                    <a:pt x="1012" y="3184"/>
                  </a:cubicBezTo>
                  <a:cubicBezTo>
                    <a:pt x="1012" y="3577"/>
                    <a:pt x="1152" y="3773"/>
                    <a:pt x="1431" y="3773"/>
                  </a:cubicBezTo>
                  <a:cubicBezTo>
                    <a:pt x="1571" y="3773"/>
                    <a:pt x="1678" y="3720"/>
                    <a:pt x="1752" y="3614"/>
                  </a:cubicBezTo>
                  <a:cubicBezTo>
                    <a:pt x="1827" y="3508"/>
                    <a:pt x="1864" y="3356"/>
                    <a:pt x="1864" y="3157"/>
                  </a:cubicBezTo>
                  <a:cubicBezTo>
                    <a:pt x="1864" y="2758"/>
                    <a:pt x="1728" y="2558"/>
                    <a:pt x="1454" y="2558"/>
                  </a:cubicBezTo>
                  <a:close/>
                  <a:moveTo>
                    <a:pt x="1440" y="3575"/>
                  </a:moveTo>
                  <a:cubicBezTo>
                    <a:pt x="1330" y="3575"/>
                    <a:pt x="1275" y="3442"/>
                    <a:pt x="1275" y="3178"/>
                  </a:cubicBezTo>
                  <a:cubicBezTo>
                    <a:pt x="1275" y="2896"/>
                    <a:pt x="1331" y="2755"/>
                    <a:pt x="1443" y="2755"/>
                  </a:cubicBezTo>
                  <a:cubicBezTo>
                    <a:pt x="1548" y="2755"/>
                    <a:pt x="1600" y="2892"/>
                    <a:pt x="1600" y="3165"/>
                  </a:cubicBezTo>
                  <a:cubicBezTo>
                    <a:pt x="1600" y="3438"/>
                    <a:pt x="1547" y="3575"/>
                    <a:pt x="1440" y="3575"/>
                  </a:cubicBezTo>
                  <a:close/>
                  <a:moveTo>
                    <a:pt x="2416" y="3753"/>
                  </a:moveTo>
                  <a:cubicBezTo>
                    <a:pt x="2416" y="2843"/>
                    <a:pt x="2416" y="2843"/>
                    <a:pt x="2416" y="2843"/>
                  </a:cubicBezTo>
                  <a:cubicBezTo>
                    <a:pt x="2402" y="2856"/>
                    <a:pt x="2385" y="2868"/>
                    <a:pt x="2366" y="2879"/>
                  </a:cubicBezTo>
                  <a:cubicBezTo>
                    <a:pt x="2346" y="2890"/>
                    <a:pt x="2326" y="2900"/>
                    <a:pt x="2304" y="2909"/>
                  </a:cubicBezTo>
                  <a:cubicBezTo>
                    <a:pt x="2282" y="2918"/>
                    <a:pt x="2259" y="2926"/>
                    <a:pt x="2236" y="2932"/>
                  </a:cubicBezTo>
                  <a:cubicBezTo>
                    <a:pt x="2212" y="2938"/>
                    <a:pt x="2189" y="2943"/>
                    <a:pt x="2166" y="2946"/>
                  </a:cubicBezTo>
                  <a:cubicBezTo>
                    <a:pt x="2166" y="2728"/>
                    <a:pt x="2166" y="2728"/>
                    <a:pt x="2166" y="2728"/>
                  </a:cubicBezTo>
                  <a:cubicBezTo>
                    <a:pt x="2233" y="2708"/>
                    <a:pt x="2297" y="2683"/>
                    <a:pt x="2356" y="2652"/>
                  </a:cubicBezTo>
                  <a:cubicBezTo>
                    <a:pt x="2416" y="2622"/>
                    <a:pt x="2470" y="2588"/>
                    <a:pt x="2518" y="2551"/>
                  </a:cubicBezTo>
                  <a:cubicBezTo>
                    <a:pt x="2674" y="2551"/>
                    <a:pt x="2674" y="2551"/>
                    <a:pt x="2674" y="2551"/>
                  </a:cubicBezTo>
                  <a:cubicBezTo>
                    <a:pt x="2674" y="3753"/>
                    <a:pt x="2674" y="3753"/>
                    <a:pt x="2674" y="3753"/>
                  </a:cubicBezTo>
                  <a:lnTo>
                    <a:pt x="2416" y="3753"/>
                  </a:lnTo>
                  <a:close/>
                  <a:moveTo>
                    <a:pt x="3457" y="2558"/>
                  </a:moveTo>
                  <a:cubicBezTo>
                    <a:pt x="3313" y="2558"/>
                    <a:pt x="3203" y="2612"/>
                    <a:pt x="3127" y="2718"/>
                  </a:cubicBezTo>
                  <a:cubicBezTo>
                    <a:pt x="3052" y="2825"/>
                    <a:pt x="3014" y="2980"/>
                    <a:pt x="3014" y="3184"/>
                  </a:cubicBezTo>
                  <a:cubicBezTo>
                    <a:pt x="3014" y="3577"/>
                    <a:pt x="3154" y="3773"/>
                    <a:pt x="3434" y="3773"/>
                  </a:cubicBezTo>
                  <a:cubicBezTo>
                    <a:pt x="3573" y="3773"/>
                    <a:pt x="3680" y="3720"/>
                    <a:pt x="3754" y="3614"/>
                  </a:cubicBezTo>
                  <a:cubicBezTo>
                    <a:pt x="3829" y="3508"/>
                    <a:pt x="3866" y="3356"/>
                    <a:pt x="3866" y="3157"/>
                  </a:cubicBezTo>
                  <a:cubicBezTo>
                    <a:pt x="3866" y="2758"/>
                    <a:pt x="3730" y="2558"/>
                    <a:pt x="3457" y="2558"/>
                  </a:cubicBezTo>
                  <a:close/>
                  <a:moveTo>
                    <a:pt x="3442" y="3575"/>
                  </a:moveTo>
                  <a:cubicBezTo>
                    <a:pt x="3332" y="3575"/>
                    <a:pt x="3277" y="3442"/>
                    <a:pt x="3277" y="3178"/>
                  </a:cubicBezTo>
                  <a:cubicBezTo>
                    <a:pt x="3277" y="2896"/>
                    <a:pt x="3333" y="2755"/>
                    <a:pt x="3445" y="2755"/>
                  </a:cubicBezTo>
                  <a:cubicBezTo>
                    <a:pt x="3550" y="2755"/>
                    <a:pt x="3602" y="2892"/>
                    <a:pt x="3602" y="3165"/>
                  </a:cubicBezTo>
                  <a:cubicBezTo>
                    <a:pt x="3602" y="3438"/>
                    <a:pt x="3549" y="3575"/>
                    <a:pt x="3442" y="3575"/>
                  </a:cubicBezTo>
                  <a:close/>
                  <a:moveTo>
                    <a:pt x="2492" y="867"/>
                  </a:moveTo>
                  <a:cubicBezTo>
                    <a:pt x="2348" y="867"/>
                    <a:pt x="2238" y="920"/>
                    <a:pt x="2162" y="1027"/>
                  </a:cubicBezTo>
                  <a:cubicBezTo>
                    <a:pt x="2087" y="1134"/>
                    <a:pt x="2049" y="1289"/>
                    <a:pt x="2049" y="1493"/>
                  </a:cubicBezTo>
                  <a:cubicBezTo>
                    <a:pt x="2049" y="1886"/>
                    <a:pt x="2189" y="2082"/>
                    <a:pt x="2468" y="2082"/>
                  </a:cubicBezTo>
                  <a:cubicBezTo>
                    <a:pt x="2608" y="2082"/>
                    <a:pt x="2715" y="2029"/>
                    <a:pt x="2789" y="1923"/>
                  </a:cubicBezTo>
                  <a:cubicBezTo>
                    <a:pt x="2864" y="1817"/>
                    <a:pt x="2901" y="1665"/>
                    <a:pt x="2901" y="1466"/>
                  </a:cubicBezTo>
                  <a:cubicBezTo>
                    <a:pt x="2901" y="1067"/>
                    <a:pt x="2765" y="867"/>
                    <a:pt x="2492" y="867"/>
                  </a:cubicBezTo>
                  <a:close/>
                  <a:moveTo>
                    <a:pt x="2477" y="1884"/>
                  </a:moveTo>
                  <a:cubicBezTo>
                    <a:pt x="2367" y="1884"/>
                    <a:pt x="2312" y="1751"/>
                    <a:pt x="2312" y="1486"/>
                  </a:cubicBezTo>
                  <a:cubicBezTo>
                    <a:pt x="2312" y="1205"/>
                    <a:pt x="2368" y="1064"/>
                    <a:pt x="2480" y="1064"/>
                  </a:cubicBezTo>
                  <a:cubicBezTo>
                    <a:pt x="2585" y="1064"/>
                    <a:pt x="2637" y="1201"/>
                    <a:pt x="2637" y="1474"/>
                  </a:cubicBezTo>
                  <a:cubicBezTo>
                    <a:pt x="2637" y="1747"/>
                    <a:pt x="2584" y="1884"/>
                    <a:pt x="2477" y="1884"/>
                  </a:cubicBezTo>
                  <a:close/>
                  <a:moveTo>
                    <a:pt x="1454" y="4236"/>
                  </a:moveTo>
                  <a:cubicBezTo>
                    <a:pt x="1311" y="4236"/>
                    <a:pt x="1201" y="4289"/>
                    <a:pt x="1125" y="4396"/>
                  </a:cubicBezTo>
                  <a:cubicBezTo>
                    <a:pt x="1050" y="4503"/>
                    <a:pt x="1012" y="4658"/>
                    <a:pt x="1012" y="4862"/>
                  </a:cubicBezTo>
                  <a:cubicBezTo>
                    <a:pt x="1012" y="5254"/>
                    <a:pt x="1152" y="5451"/>
                    <a:pt x="1431" y="5451"/>
                  </a:cubicBezTo>
                  <a:cubicBezTo>
                    <a:pt x="1571" y="5451"/>
                    <a:pt x="1678" y="5398"/>
                    <a:pt x="1752" y="5292"/>
                  </a:cubicBezTo>
                  <a:cubicBezTo>
                    <a:pt x="1827" y="5186"/>
                    <a:pt x="1864" y="5033"/>
                    <a:pt x="1864" y="4835"/>
                  </a:cubicBezTo>
                  <a:cubicBezTo>
                    <a:pt x="1864" y="4436"/>
                    <a:pt x="1728" y="4236"/>
                    <a:pt x="1454" y="4236"/>
                  </a:cubicBezTo>
                  <a:close/>
                  <a:moveTo>
                    <a:pt x="1440" y="5252"/>
                  </a:moveTo>
                  <a:cubicBezTo>
                    <a:pt x="1330" y="5252"/>
                    <a:pt x="1275" y="5120"/>
                    <a:pt x="1275" y="4855"/>
                  </a:cubicBezTo>
                  <a:cubicBezTo>
                    <a:pt x="1275" y="4574"/>
                    <a:pt x="1331" y="4433"/>
                    <a:pt x="1443" y="4433"/>
                  </a:cubicBezTo>
                  <a:cubicBezTo>
                    <a:pt x="1548" y="4433"/>
                    <a:pt x="1600" y="4570"/>
                    <a:pt x="1600" y="4843"/>
                  </a:cubicBezTo>
                  <a:cubicBezTo>
                    <a:pt x="1600" y="5116"/>
                    <a:pt x="1547" y="5252"/>
                    <a:pt x="1440" y="5252"/>
                  </a:cubicBezTo>
                  <a:close/>
                  <a:moveTo>
                    <a:pt x="2491" y="4236"/>
                  </a:moveTo>
                  <a:cubicBezTo>
                    <a:pt x="2348" y="4236"/>
                    <a:pt x="2238" y="4289"/>
                    <a:pt x="2163" y="4396"/>
                  </a:cubicBezTo>
                  <a:cubicBezTo>
                    <a:pt x="2087" y="4503"/>
                    <a:pt x="2049" y="4658"/>
                    <a:pt x="2049" y="4862"/>
                  </a:cubicBezTo>
                  <a:cubicBezTo>
                    <a:pt x="2049" y="5254"/>
                    <a:pt x="2189" y="5451"/>
                    <a:pt x="2469" y="5451"/>
                  </a:cubicBezTo>
                  <a:cubicBezTo>
                    <a:pt x="2608" y="5451"/>
                    <a:pt x="2715" y="5398"/>
                    <a:pt x="2789" y="5292"/>
                  </a:cubicBezTo>
                  <a:cubicBezTo>
                    <a:pt x="2864" y="5186"/>
                    <a:pt x="2901" y="5033"/>
                    <a:pt x="2901" y="4835"/>
                  </a:cubicBezTo>
                  <a:cubicBezTo>
                    <a:pt x="2901" y="4436"/>
                    <a:pt x="2765" y="4236"/>
                    <a:pt x="2491" y="4236"/>
                  </a:cubicBezTo>
                  <a:close/>
                  <a:moveTo>
                    <a:pt x="2477" y="5252"/>
                  </a:moveTo>
                  <a:cubicBezTo>
                    <a:pt x="2367" y="5252"/>
                    <a:pt x="2312" y="5120"/>
                    <a:pt x="2312" y="4855"/>
                  </a:cubicBezTo>
                  <a:cubicBezTo>
                    <a:pt x="2312" y="4574"/>
                    <a:pt x="2368" y="4433"/>
                    <a:pt x="2480" y="4433"/>
                  </a:cubicBezTo>
                  <a:cubicBezTo>
                    <a:pt x="2585" y="4433"/>
                    <a:pt x="2637" y="4570"/>
                    <a:pt x="2637" y="4843"/>
                  </a:cubicBezTo>
                  <a:cubicBezTo>
                    <a:pt x="2637" y="5116"/>
                    <a:pt x="2584" y="5252"/>
                    <a:pt x="2477" y="5252"/>
                  </a:cubicBezTo>
                  <a:close/>
                  <a:moveTo>
                    <a:pt x="3483" y="4229"/>
                  </a:moveTo>
                  <a:cubicBezTo>
                    <a:pt x="3639" y="4229"/>
                    <a:pt x="3639" y="4229"/>
                    <a:pt x="3639" y="4229"/>
                  </a:cubicBezTo>
                  <a:cubicBezTo>
                    <a:pt x="3639" y="5430"/>
                    <a:pt x="3639" y="5430"/>
                    <a:pt x="3639" y="5430"/>
                  </a:cubicBezTo>
                  <a:cubicBezTo>
                    <a:pt x="3381" y="5430"/>
                    <a:pt x="3381" y="5430"/>
                    <a:pt x="3381" y="5430"/>
                  </a:cubicBezTo>
                  <a:cubicBezTo>
                    <a:pt x="3381" y="4521"/>
                    <a:pt x="3381" y="4521"/>
                    <a:pt x="3381" y="4521"/>
                  </a:cubicBezTo>
                  <a:cubicBezTo>
                    <a:pt x="3367" y="4534"/>
                    <a:pt x="3350" y="4545"/>
                    <a:pt x="3331" y="4557"/>
                  </a:cubicBezTo>
                  <a:cubicBezTo>
                    <a:pt x="3311" y="4568"/>
                    <a:pt x="3291" y="4578"/>
                    <a:pt x="3269" y="4587"/>
                  </a:cubicBezTo>
                  <a:cubicBezTo>
                    <a:pt x="3247" y="4596"/>
                    <a:pt x="3224" y="4604"/>
                    <a:pt x="3201" y="4610"/>
                  </a:cubicBezTo>
                  <a:cubicBezTo>
                    <a:pt x="3177" y="4616"/>
                    <a:pt x="3154" y="4621"/>
                    <a:pt x="3131" y="4623"/>
                  </a:cubicBezTo>
                  <a:cubicBezTo>
                    <a:pt x="3131" y="4405"/>
                    <a:pt x="3131" y="4405"/>
                    <a:pt x="3131" y="4405"/>
                  </a:cubicBezTo>
                  <a:cubicBezTo>
                    <a:pt x="3199" y="4386"/>
                    <a:pt x="3262" y="4361"/>
                    <a:pt x="3321" y="4330"/>
                  </a:cubicBezTo>
                  <a:cubicBezTo>
                    <a:pt x="3381" y="4300"/>
                    <a:pt x="3435" y="4266"/>
                    <a:pt x="3483" y="4229"/>
                  </a:cubicBez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nvGrpSpPr>
          <p:cNvPr id="9" name="Group 8"/>
          <p:cNvGrpSpPr/>
          <p:nvPr/>
        </p:nvGrpSpPr>
        <p:grpSpPr>
          <a:xfrm>
            <a:off x="7748149" y="3693021"/>
            <a:ext cx="3625533" cy="2987158"/>
            <a:chOff x="8227032" y="3642028"/>
            <a:chExt cx="3626562" cy="2988006"/>
          </a:xfrm>
        </p:grpSpPr>
        <p:sp>
          <p:nvSpPr>
            <p:cNvPr id="161" name="Oval 160"/>
            <p:cNvSpPr/>
            <p:nvPr/>
          </p:nvSpPr>
          <p:spPr>
            <a:xfrm>
              <a:off x="8963296" y="4025097"/>
              <a:ext cx="2604939" cy="2604937"/>
            </a:xfrm>
            <a:prstGeom prst="ellipse">
              <a:avLst/>
            </a:prstGeom>
            <a:solidFill>
              <a:schemeClr val="bg1"/>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160" name="TextBox 159"/>
            <p:cNvSpPr txBox="1"/>
            <p:nvPr/>
          </p:nvSpPr>
          <p:spPr>
            <a:xfrm>
              <a:off x="9251615" y="5476216"/>
              <a:ext cx="2025060" cy="941382"/>
            </a:xfrm>
            <a:prstGeom prst="rect">
              <a:avLst/>
            </a:prstGeom>
            <a:noFill/>
          </p:spPr>
          <p:txBody>
            <a:bodyPr wrap="square" lIns="249276" tIns="199421" rIns="249276" bIns="199421" rtlCol="0">
              <a:spAutoFit/>
            </a:bodyPr>
            <a:lstStyle/>
            <a:p>
              <a:pPr marL="0" marR="0" lvl="0" indent="0" algn="ctr" defTabSz="1246158" eaLnBrk="1" fontAlgn="auto" latinLnBrk="0" hangingPunct="1">
                <a:lnSpc>
                  <a:spcPts val="1364"/>
                </a:lnSpc>
                <a:spcBef>
                  <a:spcPts val="0"/>
                </a:spcBef>
                <a:spcAft>
                  <a:spcPts val="0"/>
                </a:spcAft>
                <a:buClrTx/>
                <a:buSzTx/>
                <a:buFontTx/>
                <a:buNone/>
                <a:tabLst/>
                <a:defRPr/>
              </a:pPr>
              <a:r>
                <a:rPr kumimoji="0" lang="en-US" sz="1364" b="0" i="0" u="none" strike="noStrike" kern="0" cap="none" spc="0" normalizeH="0" baseline="0" noProof="0" dirty="0">
                  <a:ln>
                    <a:noFill/>
                  </a:ln>
                  <a:solidFill>
                    <a:srgbClr val="0078D7"/>
                  </a:solidFill>
                  <a:effectLst/>
                  <a:uLnTx/>
                  <a:uFillTx/>
                  <a:latin typeface="Segoe UI"/>
                  <a:ea typeface="Segoe UI" panose="020B0502040204020203" pitchFamily="34" charset="0"/>
                  <a:cs typeface="Segoe UI" panose="020B0502040204020203" pitchFamily="34" charset="0"/>
                </a:rPr>
                <a:t>Detect threats early with visibility and threat analytics</a:t>
              </a:r>
            </a:p>
          </p:txBody>
        </p:sp>
        <p:sp>
          <p:nvSpPr>
            <p:cNvPr id="278" name="Rectangle 277"/>
            <p:cNvSpPr/>
            <p:nvPr/>
          </p:nvSpPr>
          <p:spPr bwMode="auto">
            <a:xfrm>
              <a:off x="10418920" y="3714748"/>
              <a:ext cx="1434674" cy="4374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2" tIns="46616" rIns="182802" bIns="46616" numCol="1" rtlCol="0" anchor="ctr"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Advanced Threat Analytics</a:t>
              </a:r>
            </a:p>
          </p:txBody>
        </p:sp>
        <p:sp>
          <p:nvSpPr>
            <p:cNvPr id="279" name="Oval 278"/>
            <p:cNvSpPr/>
            <p:nvPr/>
          </p:nvSpPr>
          <p:spPr bwMode="auto">
            <a:xfrm>
              <a:off x="9937330" y="3642028"/>
              <a:ext cx="589639" cy="589639"/>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280" name="Picture 279"/>
            <p:cNvPicPr>
              <a:picLocks noChangeAspect="1"/>
            </p:cNvPicPr>
            <p:nvPr/>
          </p:nvPicPr>
          <p:blipFill>
            <a:blip r:embed="rId12"/>
            <a:stretch>
              <a:fillRect/>
            </a:stretch>
          </p:blipFill>
          <p:spPr>
            <a:xfrm>
              <a:off x="10058757" y="3769096"/>
              <a:ext cx="334961" cy="381700"/>
            </a:xfrm>
            <a:prstGeom prst="rect">
              <a:avLst/>
            </a:prstGeom>
          </p:spPr>
        </p:pic>
        <p:grpSp>
          <p:nvGrpSpPr>
            <p:cNvPr id="218" name="Group 217"/>
            <p:cNvGrpSpPr/>
            <p:nvPr/>
          </p:nvGrpSpPr>
          <p:grpSpPr>
            <a:xfrm>
              <a:off x="8227032" y="4862185"/>
              <a:ext cx="792463" cy="1093978"/>
              <a:chOff x="2729739" y="776840"/>
              <a:chExt cx="313864" cy="433282"/>
            </a:xfrm>
          </p:grpSpPr>
          <p:sp>
            <p:nvSpPr>
              <p:cNvPr id="229" name="Freeform 47"/>
              <p:cNvSpPr>
                <a:spLocks noEditPoints="1"/>
              </p:cNvSpPr>
              <p:nvPr/>
            </p:nvSpPr>
            <p:spPr bwMode="auto">
              <a:xfrm>
                <a:off x="2729739" y="776840"/>
                <a:ext cx="313864" cy="420074"/>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56" name="Rectangle 48"/>
              <p:cNvSpPr>
                <a:spLocks noChangeArrowheads="1"/>
              </p:cNvSpPr>
              <p:nvPr/>
            </p:nvSpPr>
            <p:spPr bwMode="auto">
              <a:xfrm>
                <a:off x="2843642" y="1196914"/>
                <a:ext cx="32544" cy="1320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57" name="Rectangle 49"/>
              <p:cNvSpPr>
                <a:spLocks noChangeArrowheads="1"/>
              </p:cNvSpPr>
              <p:nvPr/>
            </p:nvSpPr>
            <p:spPr bwMode="auto">
              <a:xfrm>
                <a:off x="2897156" y="1196914"/>
                <a:ext cx="32544" cy="1320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nvGrpSpPr>
            <p:cNvPr id="272" name="Group 271"/>
            <p:cNvGrpSpPr/>
            <p:nvPr/>
          </p:nvGrpSpPr>
          <p:grpSpPr>
            <a:xfrm>
              <a:off x="9484908" y="4411263"/>
              <a:ext cx="1553455" cy="1120741"/>
              <a:chOff x="1239902" y="2635665"/>
              <a:chExt cx="900261" cy="649494"/>
            </a:xfrm>
          </p:grpSpPr>
          <p:grpSp>
            <p:nvGrpSpPr>
              <p:cNvPr id="281" name="Group 280"/>
              <p:cNvGrpSpPr/>
              <p:nvPr/>
            </p:nvGrpSpPr>
            <p:grpSpPr>
              <a:xfrm>
                <a:off x="1239902" y="2860078"/>
                <a:ext cx="273125" cy="180664"/>
                <a:chOff x="2735263" y="1203321"/>
                <a:chExt cx="6724650" cy="4448180"/>
              </a:xfrm>
              <a:solidFill>
                <a:srgbClr val="002050"/>
              </a:solidFill>
            </p:grpSpPr>
            <p:sp>
              <p:nvSpPr>
                <p:cNvPr id="29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96" name="Freeform 20"/>
                <p:cNvSpPr>
                  <a:spLocks noEditPoints="1"/>
                </p:cNvSpPr>
                <p:nvPr/>
              </p:nvSpPr>
              <p:spPr bwMode="auto">
                <a:xfrm>
                  <a:off x="2735263" y="1203321"/>
                  <a:ext cx="6724650" cy="209391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nvGrpSpPr>
              <p:cNvPr id="282" name="Group 281"/>
              <p:cNvGrpSpPr/>
              <p:nvPr/>
            </p:nvGrpSpPr>
            <p:grpSpPr>
              <a:xfrm>
                <a:off x="1545431" y="2635665"/>
                <a:ext cx="273125" cy="180664"/>
                <a:chOff x="2735263" y="1203321"/>
                <a:chExt cx="6724650" cy="4448180"/>
              </a:xfrm>
              <a:solidFill>
                <a:srgbClr val="002050"/>
              </a:solidFill>
            </p:grpSpPr>
            <p:sp>
              <p:nvSpPr>
                <p:cNvPr id="293"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94" name="Freeform 20"/>
                <p:cNvSpPr>
                  <a:spLocks noEditPoints="1"/>
                </p:cNvSpPr>
                <p:nvPr/>
              </p:nvSpPr>
              <p:spPr bwMode="auto">
                <a:xfrm>
                  <a:off x="2735263" y="1203321"/>
                  <a:ext cx="6724650" cy="209391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nvGrpSpPr>
              <p:cNvPr id="283" name="Group 282"/>
              <p:cNvGrpSpPr/>
              <p:nvPr/>
            </p:nvGrpSpPr>
            <p:grpSpPr>
              <a:xfrm>
                <a:off x="1867038" y="2860078"/>
                <a:ext cx="273125" cy="180664"/>
                <a:chOff x="2735263" y="1203321"/>
                <a:chExt cx="6724650" cy="4448180"/>
              </a:xfrm>
              <a:solidFill>
                <a:srgbClr val="002050"/>
              </a:solidFill>
            </p:grpSpPr>
            <p:sp>
              <p:nvSpPr>
                <p:cNvPr id="291"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92" name="Freeform 20"/>
                <p:cNvSpPr>
                  <a:spLocks noEditPoints="1"/>
                </p:cNvSpPr>
                <p:nvPr/>
              </p:nvSpPr>
              <p:spPr bwMode="auto">
                <a:xfrm>
                  <a:off x="2735263" y="1203321"/>
                  <a:ext cx="6724650" cy="209391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nvGrpSpPr>
              <p:cNvPr id="284" name="Group 283"/>
              <p:cNvGrpSpPr/>
              <p:nvPr/>
            </p:nvGrpSpPr>
            <p:grpSpPr>
              <a:xfrm>
                <a:off x="1565345" y="3051768"/>
                <a:ext cx="253211" cy="233391"/>
                <a:chOff x="892941" y="2650701"/>
                <a:chExt cx="253211" cy="233391"/>
              </a:xfrm>
            </p:grpSpPr>
            <p:sp>
              <p:nvSpPr>
                <p:cNvPr id="289" name="Freeform 5"/>
                <p:cNvSpPr>
                  <a:spLocks noEditPoints="1"/>
                </p:cNvSpPr>
                <p:nvPr/>
              </p:nvSpPr>
              <p:spPr bwMode="auto">
                <a:xfrm>
                  <a:off x="946466" y="2695959"/>
                  <a:ext cx="146161" cy="142981"/>
                </a:xfrm>
                <a:custGeom>
                  <a:avLst/>
                  <a:gdLst>
                    <a:gd name="T0" fmla="*/ 522 w 582"/>
                    <a:gd name="T1" fmla="*/ 266 h 569"/>
                    <a:gd name="T2" fmla="*/ 472 w 582"/>
                    <a:gd name="T3" fmla="*/ 270 h 569"/>
                    <a:gd name="T4" fmla="*/ 348 w 582"/>
                    <a:gd name="T5" fmla="*/ 122 h 569"/>
                    <a:gd name="T6" fmla="*/ 359 w 582"/>
                    <a:gd name="T7" fmla="*/ 62 h 569"/>
                    <a:gd name="T8" fmla="*/ 309 w 582"/>
                    <a:gd name="T9" fmla="*/ 12 h 569"/>
                    <a:gd name="T10" fmla="*/ 220 w 582"/>
                    <a:gd name="T11" fmla="*/ 81 h 569"/>
                    <a:gd name="T12" fmla="*/ 233 w 582"/>
                    <a:gd name="T13" fmla="*/ 122 h 569"/>
                    <a:gd name="T14" fmla="*/ 110 w 582"/>
                    <a:gd name="T15" fmla="*/ 270 h 569"/>
                    <a:gd name="T16" fmla="*/ 59 w 582"/>
                    <a:gd name="T17" fmla="*/ 266 h 569"/>
                    <a:gd name="T18" fmla="*/ 11 w 582"/>
                    <a:gd name="T19" fmla="*/ 316 h 569"/>
                    <a:gd name="T20" fmla="*/ 80 w 582"/>
                    <a:gd name="T21" fmla="*/ 405 h 569"/>
                    <a:gd name="T22" fmla="*/ 124 w 582"/>
                    <a:gd name="T23" fmla="*/ 389 h 569"/>
                    <a:gd name="T24" fmla="*/ 225 w 582"/>
                    <a:gd name="T25" fmla="*/ 463 h 569"/>
                    <a:gd name="T26" fmla="*/ 223 w 582"/>
                    <a:gd name="T27" fmla="*/ 511 h 569"/>
                    <a:gd name="T28" fmla="*/ 273 w 582"/>
                    <a:gd name="T29" fmla="*/ 558 h 569"/>
                    <a:gd name="T30" fmla="*/ 361 w 582"/>
                    <a:gd name="T31" fmla="*/ 489 h 569"/>
                    <a:gd name="T32" fmla="*/ 357 w 582"/>
                    <a:gd name="T33" fmla="*/ 463 h 569"/>
                    <a:gd name="T34" fmla="*/ 458 w 582"/>
                    <a:gd name="T35" fmla="*/ 389 h 569"/>
                    <a:gd name="T36" fmla="*/ 502 w 582"/>
                    <a:gd name="T37" fmla="*/ 405 h 569"/>
                    <a:gd name="T38" fmla="*/ 571 w 582"/>
                    <a:gd name="T39" fmla="*/ 316 h 569"/>
                    <a:gd name="T40" fmla="*/ 522 w 582"/>
                    <a:gd name="T41" fmla="*/ 266 h 569"/>
                    <a:gd name="T42" fmla="*/ 137 w 582"/>
                    <a:gd name="T43" fmla="*/ 293 h 569"/>
                    <a:gd name="T44" fmla="*/ 261 w 582"/>
                    <a:gd name="T45" fmla="*/ 145 h 569"/>
                    <a:gd name="T46" fmla="*/ 273 w 582"/>
                    <a:gd name="T47" fmla="*/ 149 h 569"/>
                    <a:gd name="T48" fmla="*/ 273 w 582"/>
                    <a:gd name="T49" fmla="*/ 421 h 569"/>
                    <a:gd name="T50" fmla="*/ 246 w 582"/>
                    <a:gd name="T51" fmla="*/ 434 h 569"/>
                    <a:gd name="T52" fmla="*/ 146 w 582"/>
                    <a:gd name="T53" fmla="*/ 360 h 569"/>
                    <a:gd name="T54" fmla="*/ 150 w 582"/>
                    <a:gd name="T55" fmla="*/ 334 h 569"/>
                    <a:gd name="T56" fmla="*/ 137 w 582"/>
                    <a:gd name="T57" fmla="*/ 293 h 569"/>
                    <a:gd name="T58" fmla="*/ 309 w 582"/>
                    <a:gd name="T59" fmla="*/ 421 h 569"/>
                    <a:gd name="T60" fmla="*/ 309 w 582"/>
                    <a:gd name="T61" fmla="*/ 149 h 569"/>
                    <a:gd name="T62" fmla="*/ 321 w 582"/>
                    <a:gd name="T63" fmla="*/ 145 h 569"/>
                    <a:gd name="T64" fmla="*/ 444 w 582"/>
                    <a:gd name="T65" fmla="*/ 293 h 569"/>
                    <a:gd name="T66" fmla="*/ 431 w 582"/>
                    <a:gd name="T67" fmla="*/ 334 h 569"/>
                    <a:gd name="T68" fmla="*/ 436 w 582"/>
                    <a:gd name="T69" fmla="*/ 360 h 569"/>
                    <a:gd name="T70" fmla="*/ 335 w 582"/>
                    <a:gd name="T71" fmla="*/ 434 h 569"/>
                    <a:gd name="T72" fmla="*/ 309 w 582"/>
                    <a:gd name="T73" fmla="*/ 421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2" h="569">
                      <a:moveTo>
                        <a:pt x="522" y="266"/>
                      </a:moveTo>
                      <a:cubicBezTo>
                        <a:pt x="504" y="261"/>
                        <a:pt x="487" y="263"/>
                        <a:pt x="472" y="270"/>
                      </a:cubicBezTo>
                      <a:cubicBezTo>
                        <a:pt x="348" y="122"/>
                        <a:pt x="348" y="122"/>
                        <a:pt x="348" y="122"/>
                      </a:cubicBezTo>
                      <a:cubicBezTo>
                        <a:pt x="360" y="106"/>
                        <a:pt x="365" y="84"/>
                        <a:pt x="359" y="62"/>
                      </a:cubicBezTo>
                      <a:cubicBezTo>
                        <a:pt x="353" y="38"/>
                        <a:pt x="333" y="18"/>
                        <a:pt x="309" y="12"/>
                      </a:cubicBezTo>
                      <a:cubicBezTo>
                        <a:pt x="262" y="0"/>
                        <a:pt x="220" y="36"/>
                        <a:pt x="220" y="81"/>
                      </a:cubicBezTo>
                      <a:cubicBezTo>
                        <a:pt x="220" y="96"/>
                        <a:pt x="225" y="110"/>
                        <a:pt x="233" y="122"/>
                      </a:cubicBezTo>
                      <a:cubicBezTo>
                        <a:pt x="110" y="270"/>
                        <a:pt x="110" y="270"/>
                        <a:pt x="110" y="270"/>
                      </a:cubicBezTo>
                      <a:cubicBezTo>
                        <a:pt x="95" y="263"/>
                        <a:pt x="78" y="261"/>
                        <a:pt x="59" y="266"/>
                      </a:cubicBezTo>
                      <a:cubicBezTo>
                        <a:pt x="36" y="273"/>
                        <a:pt x="17" y="293"/>
                        <a:pt x="11" y="316"/>
                      </a:cubicBezTo>
                      <a:cubicBezTo>
                        <a:pt x="0" y="363"/>
                        <a:pt x="35" y="405"/>
                        <a:pt x="80" y="405"/>
                      </a:cubicBezTo>
                      <a:cubicBezTo>
                        <a:pt x="97" y="405"/>
                        <a:pt x="112" y="399"/>
                        <a:pt x="124" y="389"/>
                      </a:cubicBezTo>
                      <a:cubicBezTo>
                        <a:pt x="225" y="463"/>
                        <a:pt x="225" y="463"/>
                        <a:pt x="225" y="463"/>
                      </a:cubicBezTo>
                      <a:cubicBezTo>
                        <a:pt x="219" y="477"/>
                        <a:pt x="218" y="494"/>
                        <a:pt x="223" y="511"/>
                      </a:cubicBezTo>
                      <a:cubicBezTo>
                        <a:pt x="231" y="534"/>
                        <a:pt x="250" y="552"/>
                        <a:pt x="273" y="558"/>
                      </a:cubicBezTo>
                      <a:cubicBezTo>
                        <a:pt x="320" y="569"/>
                        <a:pt x="361" y="534"/>
                        <a:pt x="361" y="489"/>
                      </a:cubicBezTo>
                      <a:cubicBezTo>
                        <a:pt x="361" y="480"/>
                        <a:pt x="360" y="471"/>
                        <a:pt x="357" y="463"/>
                      </a:cubicBezTo>
                      <a:cubicBezTo>
                        <a:pt x="458" y="389"/>
                        <a:pt x="458" y="389"/>
                        <a:pt x="458" y="389"/>
                      </a:cubicBezTo>
                      <a:cubicBezTo>
                        <a:pt x="470" y="399"/>
                        <a:pt x="485" y="405"/>
                        <a:pt x="502" y="405"/>
                      </a:cubicBezTo>
                      <a:cubicBezTo>
                        <a:pt x="547" y="405"/>
                        <a:pt x="582" y="363"/>
                        <a:pt x="571" y="316"/>
                      </a:cubicBezTo>
                      <a:cubicBezTo>
                        <a:pt x="565" y="293"/>
                        <a:pt x="546" y="273"/>
                        <a:pt x="522" y="266"/>
                      </a:cubicBezTo>
                      <a:close/>
                      <a:moveTo>
                        <a:pt x="137" y="293"/>
                      </a:moveTo>
                      <a:cubicBezTo>
                        <a:pt x="261" y="145"/>
                        <a:pt x="261" y="145"/>
                        <a:pt x="261" y="145"/>
                      </a:cubicBezTo>
                      <a:cubicBezTo>
                        <a:pt x="267" y="147"/>
                        <a:pt x="267" y="147"/>
                        <a:pt x="273" y="149"/>
                      </a:cubicBezTo>
                      <a:cubicBezTo>
                        <a:pt x="273" y="421"/>
                        <a:pt x="273" y="421"/>
                        <a:pt x="273" y="421"/>
                      </a:cubicBezTo>
                      <a:cubicBezTo>
                        <a:pt x="263" y="423"/>
                        <a:pt x="254" y="428"/>
                        <a:pt x="246" y="434"/>
                      </a:cubicBezTo>
                      <a:cubicBezTo>
                        <a:pt x="146" y="360"/>
                        <a:pt x="146" y="360"/>
                        <a:pt x="146" y="360"/>
                      </a:cubicBezTo>
                      <a:cubicBezTo>
                        <a:pt x="149" y="352"/>
                        <a:pt x="150" y="343"/>
                        <a:pt x="150" y="334"/>
                      </a:cubicBezTo>
                      <a:cubicBezTo>
                        <a:pt x="150" y="319"/>
                        <a:pt x="146" y="305"/>
                        <a:pt x="137" y="293"/>
                      </a:cubicBezTo>
                      <a:close/>
                      <a:moveTo>
                        <a:pt x="309" y="421"/>
                      </a:moveTo>
                      <a:cubicBezTo>
                        <a:pt x="309" y="149"/>
                        <a:pt x="309" y="149"/>
                        <a:pt x="309" y="149"/>
                      </a:cubicBezTo>
                      <a:cubicBezTo>
                        <a:pt x="315" y="147"/>
                        <a:pt x="315" y="147"/>
                        <a:pt x="321" y="145"/>
                      </a:cubicBezTo>
                      <a:cubicBezTo>
                        <a:pt x="444" y="293"/>
                        <a:pt x="444" y="293"/>
                        <a:pt x="444" y="293"/>
                      </a:cubicBezTo>
                      <a:cubicBezTo>
                        <a:pt x="436" y="305"/>
                        <a:pt x="431" y="319"/>
                        <a:pt x="431" y="334"/>
                      </a:cubicBezTo>
                      <a:cubicBezTo>
                        <a:pt x="431" y="343"/>
                        <a:pt x="433" y="352"/>
                        <a:pt x="436" y="360"/>
                      </a:cubicBezTo>
                      <a:cubicBezTo>
                        <a:pt x="335" y="434"/>
                        <a:pt x="335" y="434"/>
                        <a:pt x="335" y="434"/>
                      </a:cubicBezTo>
                      <a:cubicBezTo>
                        <a:pt x="328" y="428"/>
                        <a:pt x="319" y="423"/>
                        <a:pt x="309" y="4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290" name="Freeform 6"/>
                <p:cNvSpPr>
                  <a:spLocks noEditPoints="1"/>
                </p:cNvSpPr>
                <p:nvPr/>
              </p:nvSpPr>
              <p:spPr bwMode="auto">
                <a:xfrm>
                  <a:off x="892941" y="2650701"/>
                  <a:ext cx="253211" cy="233391"/>
                </a:xfrm>
                <a:custGeom>
                  <a:avLst/>
                  <a:gdLst>
                    <a:gd name="T0" fmla="*/ 481 w 1008"/>
                    <a:gd name="T1" fmla="*/ 13 h 929"/>
                    <a:gd name="T2" fmla="*/ 12 w 1008"/>
                    <a:gd name="T3" fmla="*/ 532 h 929"/>
                    <a:gd name="T4" fmla="*/ 16 w 1008"/>
                    <a:gd name="T5" fmla="*/ 577 h 929"/>
                    <a:gd name="T6" fmla="*/ 486 w 1008"/>
                    <a:gd name="T7" fmla="*/ 921 h 929"/>
                    <a:gd name="T8" fmla="*/ 521 w 1008"/>
                    <a:gd name="T9" fmla="*/ 921 h 929"/>
                    <a:gd name="T10" fmla="*/ 991 w 1008"/>
                    <a:gd name="T11" fmla="*/ 577 h 929"/>
                    <a:gd name="T12" fmla="*/ 996 w 1008"/>
                    <a:gd name="T13" fmla="*/ 532 h 929"/>
                    <a:gd name="T14" fmla="*/ 526 w 1008"/>
                    <a:gd name="T15" fmla="*/ 13 h 929"/>
                    <a:gd name="T16" fmla="*/ 481 w 1008"/>
                    <a:gd name="T17" fmla="*/ 13 h 929"/>
                    <a:gd name="T18" fmla="*/ 88 w 1008"/>
                    <a:gd name="T19" fmla="*/ 538 h 929"/>
                    <a:gd name="T20" fmla="*/ 495 w 1008"/>
                    <a:gd name="T21" fmla="*/ 88 h 929"/>
                    <a:gd name="T22" fmla="*/ 512 w 1008"/>
                    <a:gd name="T23" fmla="*/ 88 h 929"/>
                    <a:gd name="T24" fmla="*/ 920 w 1008"/>
                    <a:gd name="T25" fmla="*/ 538 h 929"/>
                    <a:gd name="T26" fmla="*/ 918 w 1008"/>
                    <a:gd name="T27" fmla="*/ 556 h 929"/>
                    <a:gd name="T28" fmla="*/ 511 w 1008"/>
                    <a:gd name="T29" fmla="*/ 854 h 929"/>
                    <a:gd name="T30" fmla="*/ 496 w 1008"/>
                    <a:gd name="T31" fmla="*/ 854 h 929"/>
                    <a:gd name="T32" fmla="*/ 90 w 1008"/>
                    <a:gd name="T33" fmla="*/ 556 h 929"/>
                    <a:gd name="T34" fmla="*/ 88 w 1008"/>
                    <a:gd name="T35" fmla="*/ 5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8" h="929">
                      <a:moveTo>
                        <a:pt x="481" y="13"/>
                      </a:moveTo>
                      <a:cubicBezTo>
                        <a:pt x="12" y="532"/>
                        <a:pt x="12" y="532"/>
                        <a:pt x="12" y="532"/>
                      </a:cubicBezTo>
                      <a:cubicBezTo>
                        <a:pt x="0" y="545"/>
                        <a:pt x="2" y="566"/>
                        <a:pt x="16" y="577"/>
                      </a:cubicBezTo>
                      <a:cubicBezTo>
                        <a:pt x="486" y="921"/>
                        <a:pt x="486" y="921"/>
                        <a:pt x="486" y="921"/>
                      </a:cubicBezTo>
                      <a:cubicBezTo>
                        <a:pt x="496" y="929"/>
                        <a:pt x="511" y="929"/>
                        <a:pt x="521" y="921"/>
                      </a:cubicBezTo>
                      <a:cubicBezTo>
                        <a:pt x="991" y="577"/>
                        <a:pt x="991" y="577"/>
                        <a:pt x="991" y="577"/>
                      </a:cubicBezTo>
                      <a:cubicBezTo>
                        <a:pt x="1006" y="566"/>
                        <a:pt x="1008" y="545"/>
                        <a:pt x="996" y="532"/>
                      </a:cubicBezTo>
                      <a:cubicBezTo>
                        <a:pt x="526" y="13"/>
                        <a:pt x="526" y="13"/>
                        <a:pt x="526" y="13"/>
                      </a:cubicBezTo>
                      <a:cubicBezTo>
                        <a:pt x="514" y="0"/>
                        <a:pt x="493" y="0"/>
                        <a:pt x="481" y="13"/>
                      </a:cubicBezTo>
                      <a:close/>
                      <a:moveTo>
                        <a:pt x="88" y="538"/>
                      </a:moveTo>
                      <a:cubicBezTo>
                        <a:pt x="495" y="88"/>
                        <a:pt x="495" y="88"/>
                        <a:pt x="495" y="88"/>
                      </a:cubicBezTo>
                      <a:cubicBezTo>
                        <a:pt x="499" y="83"/>
                        <a:pt x="508" y="83"/>
                        <a:pt x="512" y="88"/>
                      </a:cubicBezTo>
                      <a:cubicBezTo>
                        <a:pt x="920" y="538"/>
                        <a:pt x="920" y="538"/>
                        <a:pt x="920" y="538"/>
                      </a:cubicBezTo>
                      <a:cubicBezTo>
                        <a:pt x="924" y="543"/>
                        <a:pt x="924" y="551"/>
                        <a:pt x="918" y="556"/>
                      </a:cubicBezTo>
                      <a:cubicBezTo>
                        <a:pt x="511" y="854"/>
                        <a:pt x="511" y="854"/>
                        <a:pt x="511" y="854"/>
                      </a:cubicBezTo>
                      <a:cubicBezTo>
                        <a:pt x="506" y="857"/>
                        <a:pt x="501" y="857"/>
                        <a:pt x="496" y="854"/>
                      </a:cubicBezTo>
                      <a:cubicBezTo>
                        <a:pt x="90" y="556"/>
                        <a:pt x="90" y="556"/>
                        <a:pt x="90" y="556"/>
                      </a:cubicBezTo>
                      <a:cubicBezTo>
                        <a:pt x="84" y="551"/>
                        <a:pt x="83" y="543"/>
                        <a:pt x="88" y="53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cxnSp>
            <p:nvCxnSpPr>
              <p:cNvPr id="285" name="Straight Arrow Connector 284"/>
              <p:cNvCxnSpPr/>
              <p:nvPr/>
            </p:nvCxnSpPr>
            <p:spPr>
              <a:xfrm flipH="1">
                <a:off x="1376464" y="2703197"/>
                <a:ext cx="134578" cy="126584"/>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rot="16200000" flipH="1">
                <a:off x="1865129" y="2699135"/>
                <a:ext cx="134578" cy="126584"/>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a:off x="1376464" y="3065155"/>
                <a:ext cx="134578" cy="126584"/>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a:xfrm rot="5400000">
                <a:off x="1865129" y="3061093"/>
                <a:ext cx="134578" cy="126584"/>
              </a:xfrm>
              <a:prstGeom prst="straightConnector1">
                <a:avLst/>
              </a:prstGeom>
              <a:ln w="19050">
                <a:solidFill>
                  <a:srgbClr val="002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pic>
        <p:nvPicPr>
          <p:cNvPr id="110" name="Picture 10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780585" y="1730601"/>
            <a:ext cx="851697" cy="851696"/>
          </a:xfrm>
          <a:prstGeom prst="rect">
            <a:avLst/>
          </a:prstGeom>
        </p:spPr>
      </p:pic>
      <p:sp>
        <p:nvSpPr>
          <p:cNvPr id="6" name="Rectangle 5"/>
          <p:cNvSpPr/>
          <p:nvPr/>
        </p:nvSpPr>
        <p:spPr bwMode="auto">
          <a:xfrm>
            <a:off x="2534053" y="2152550"/>
            <a:ext cx="2572640" cy="616240"/>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3" name="TextBox 222"/>
          <p:cNvSpPr txBox="1"/>
          <p:nvPr/>
        </p:nvSpPr>
        <p:spPr>
          <a:xfrm>
            <a:off x="9299528" y="2204117"/>
            <a:ext cx="2463389" cy="1056575"/>
          </a:xfrm>
          <a:prstGeom prst="rect">
            <a:avLst/>
          </a:prstGeom>
          <a:noFill/>
        </p:spPr>
        <p:txBody>
          <a:bodyPr wrap="square" lIns="249276" tIns="199421" rIns="249276" bIns="199421" rtlCol="0">
            <a:spAutoFit/>
          </a:bodyPr>
          <a:lstStyle/>
          <a:p>
            <a:pPr marL="0" marR="0" lvl="0" indent="0" algn="ctr" defTabSz="1246158" eaLnBrk="1" fontAlgn="auto" latinLnBrk="0" hangingPunct="1">
              <a:lnSpc>
                <a:spcPts val="1664"/>
              </a:lnSpc>
              <a:spcBef>
                <a:spcPts val="0"/>
              </a:spcBef>
              <a:spcAft>
                <a:spcPts val="0"/>
              </a:spcAft>
              <a:buClrTx/>
              <a:buSzTx/>
              <a:buFontTx/>
              <a:buNone/>
              <a:tabLst/>
              <a:defRPr/>
            </a:pPr>
            <a:r>
              <a:rPr kumimoji="0" lang="en-US" sz="1364" b="0" i="0" u="none" strike="noStrike" kern="0" cap="none" spc="0" normalizeH="0" baseline="0" noProof="0" dirty="0">
                <a:ln>
                  <a:noFill/>
                </a:ln>
                <a:solidFill>
                  <a:srgbClr val="0078D7"/>
                </a:solidFill>
                <a:effectLst/>
                <a:uLnTx/>
                <a:uFillTx/>
                <a:latin typeface="Segoe UI"/>
                <a:ea typeface="Segoe UI" panose="020B0502040204020203" pitchFamily="34" charset="0"/>
                <a:cs typeface="Segoe UI" panose="020B0502040204020203" pitchFamily="34" charset="0"/>
              </a:rPr>
              <a:t>Extend enterprise-grade security to your cloud and SaaS apps </a:t>
            </a:r>
          </a:p>
        </p:txBody>
      </p:sp>
      <p:grpSp>
        <p:nvGrpSpPr>
          <p:cNvPr id="8" name="Group 7"/>
          <p:cNvGrpSpPr/>
          <p:nvPr/>
        </p:nvGrpSpPr>
        <p:grpSpPr>
          <a:xfrm>
            <a:off x="540385" y="3182484"/>
            <a:ext cx="2676797" cy="3420087"/>
            <a:chOff x="377233" y="2384258"/>
            <a:chExt cx="2677556" cy="3421058"/>
          </a:xfrm>
        </p:grpSpPr>
        <p:sp>
          <p:nvSpPr>
            <p:cNvPr id="153" name="Rectangle 152"/>
            <p:cNvSpPr/>
            <p:nvPr/>
          </p:nvSpPr>
          <p:spPr bwMode="auto">
            <a:xfrm>
              <a:off x="1887470" y="2446344"/>
              <a:ext cx="868968" cy="4374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2" tIns="46616" rIns="182802" bIns="46616" numCol="1" rtlCol="0" anchor="ctr"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Intune</a:t>
              </a:r>
            </a:p>
          </p:txBody>
        </p:sp>
        <p:sp>
          <p:nvSpPr>
            <p:cNvPr id="154" name="Oval 153"/>
            <p:cNvSpPr/>
            <p:nvPr/>
          </p:nvSpPr>
          <p:spPr>
            <a:xfrm>
              <a:off x="377233" y="2818206"/>
              <a:ext cx="2677556" cy="2677556"/>
            </a:xfrm>
            <a:prstGeom prst="ellipse">
              <a:avLst/>
            </a:prstGeom>
            <a:solidFill>
              <a:schemeClr val="bg1"/>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srgbClr val="505050"/>
                </a:solidFill>
                <a:effectLst/>
                <a:uLnTx/>
                <a:uFillTx/>
                <a:latin typeface="Calibri" panose="020F0502020204030204"/>
              </a:endParaRPr>
            </a:p>
          </p:txBody>
        </p:sp>
        <p:sp>
          <p:nvSpPr>
            <p:cNvPr id="155" name="TextBox 154"/>
            <p:cNvSpPr txBox="1"/>
            <p:nvPr/>
          </p:nvSpPr>
          <p:spPr>
            <a:xfrm>
              <a:off x="715231" y="4219506"/>
              <a:ext cx="2074561" cy="761871"/>
            </a:xfrm>
            <a:prstGeom prst="rect">
              <a:avLst/>
            </a:prstGeom>
            <a:noFill/>
          </p:spPr>
          <p:txBody>
            <a:bodyPr wrap="square" lIns="249276" tIns="199421" rIns="249276" bIns="199421" rtlCol="0">
              <a:spAutoFit/>
            </a:bodyPr>
            <a:lstStyle/>
            <a:p>
              <a:pPr marL="0" marR="0" lvl="0" indent="0" algn="ctr" defTabSz="1246158" eaLnBrk="1" fontAlgn="auto" latinLnBrk="0" hangingPunct="1">
                <a:lnSpc>
                  <a:spcPts val="1364"/>
                </a:lnSpc>
                <a:spcBef>
                  <a:spcPts val="0"/>
                </a:spcBef>
                <a:spcAft>
                  <a:spcPts val="0"/>
                </a:spcAft>
                <a:buClrTx/>
                <a:buSzTx/>
                <a:buFontTx/>
                <a:buNone/>
                <a:tabLst/>
                <a:defRPr/>
              </a:pPr>
              <a:r>
                <a:rPr kumimoji="0" lang="en-US" sz="1364" b="0" i="0" u="none" strike="noStrike" kern="0" cap="none" spc="0" normalizeH="0" baseline="0" noProof="0" dirty="0">
                  <a:ln>
                    <a:noFill/>
                  </a:ln>
                  <a:solidFill>
                    <a:srgbClr val="0078D7"/>
                  </a:solidFill>
                  <a:effectLst/>
                  <a:uLnTx/>
                  <a:uFillTx/>
                  <a:latin typeface="Segoe UI"/>
                  <a:ea typeface="Segoe UI" panose="020B0502040204020203" pitchFamily="34" charset="0"/>
                  <a:cs typeface="Segoe UI" panose="020B0502040204020203" pitchFamily="34" charset="0"/>
                </a:rPr>
                <a:t>Protect your users, devices, and apps</a:t>
              </a:r>
            </a:p>
          </p:txBody>
        </p:sp>
        <p:sp>
          <p:nvSpPr>
            <p:cNvPr id="156" name="Oval 155"/>
            <p:cNvSpPr/>
            <p:nvPr/>
          </p:nvSpPr>
          <p:spPr bwMode="auto">
            <a:xfrm>
              <a:off x="1435586" y="2384258"/>
              <a:ext cx="589639" cy="589639"/>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157" name="Picture 156"/>
            <p:cNvPicPr>
              <a:picLocks noChangeAspect="1"/>
            </p:cNvPicPr>
            <p:nvPr/>
          </p:nvPicPr>
          <p:blipFill>
            <a:blip r:embed="rId12"/>
            <a:stretch>
              <a:fillRect/>
            </a:stretch>
          </p:blipFill>
          <p:spPr>
            <a:xfrm>
              <a:off x="1557012" y="2511326"/>
              <a:ext cx="334961" cy="381700"/>
            </a:xfrm>
            <a:prstGeom prst="rect">
              <a:avLst/>
            </a:prstGeom>
          </p:spPr>
        </p:pic>
        <p:grpSp>
          <p:nvGrpSpPr>
            <p:cNvPr id="158" name="Group 157"/>
            <p:cNvGrpSpPr/>
            <p:nvPr/>
          </p:nvGrpSpPr>
          <p:grpSpPr>
            <a:xfrm>
              <a:off x="955649" y="4895395"/>
              <a:ext cx="1562158" cy="909921"/>
              <a:chOff x="3508260" y="3926618"/>
              <a:chExt cx="711355" cy="414347"/>
            </a:xfrm>
          </p:grpSpPr>
          <p:sp>
            <p:nvSpPr>
              <p:cNvPr id="159" name="Freeform 10"/>
              <p:cNvSpPr>
                <a:spLocks/>
              </p:cNvSpPr>
              <p:nvPr/>
            </p:nvSpPr>
            <p:spPr bwMode="auto">
              <a:xfrm>
                <a:off x="3916787" y="3947862"/>
                <a:ext cx="302828" cy="324101"/>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162" name="Freeform 10"/>
              <p:cNvSpPr>
                <a:spLocks/>
              </p:cNvSpPr>
              <p:nvPr/>
            </p:nvSpPr>
            <p:spPr bwMode="auto">
              <a:xfrm>
                <a:off x="3508260" y="3947862"/>
                <a:ext cx="302828" cy="324101"/>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163" name="Freeform 10"/>
              <p:cNvSpPr>
                <a:spLocks/>
              </p:cNvSpPr>
              <p:nvPr/>
            </p:nvSpPr>
            <p:spPr bwMode="auto">
              <a:xfrm>
                <a:off x="3675587" y="3926618"/>
                <a:ext cx="387151" cy="414347"/>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002050"/>
              </a:solidFill>
              <a:ln w="19050">
                <a:solidFill>
                  <a:schemeClr val="bg1"/>
                </a:solid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nvGrpSpPr>
            <p:cNvPr id="165" name="Group 164"/>
            <p:cNvGrpSpPr/>
            <p:nvPr/>
          </p:nvGrpSpPr>
          <p:grpSpPr>
            <a:xfrm>
              <a:off x="858289" y="3324830"/>
              <a:ext cx="1616856" cy="950635"/>
              <a:chOff x="5475288" y="2840836"/>
              <a:chExt cx="1293994" cy="760807"/>
            </a:xfrm>
          </p:grpSpPr>
          <p:grpSp>
            <p:nvGrpSpPr>
              <p:cNvPr id="166" name="Group 165"/>
              <p:cNvGrpSpPr>
                <a:grpSpLocks noChangeAspect="1"/>
              </p:cNvGrpSpPr>
              <p:nvPr/>
            </p:nvGrpSpPr>
            <p:grpSpPr>
              <a:xfrm>
                <a:off x="6085784" y="3206876"/>
                <a:ext cx="274320" cy="281750"/>
                <a:chOff x="3289504" y="3713819"/>
                <a:chExt cx="165633" cy="170119"/>
              </a:xfrm>
            </p:grpSpPr>
            <p:sp>
              <p:nvSpPr>
                <p:cNvPr id="178" name="Rounded Rectangle 177"/>
                <p:cNvSpPr/>
                <p:nvPr/>
              </p:nvSpPr>
              <p:spPr bwMode="auto">
                <a:xfrm>
                  <a:off x="3289504" y="3713819"/>
                  <a:ext cx="165633" cy="170119"/>
                </a:xfrm>
                <a:prstGeom prst="roundRect">
                  <a:avLst/>
                </a:prstGeom>
                <a:solidFill>
                  <a:srgbClr val="0073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524" rIns="0" bIns="40524" numCol="1" rtlCol="0" anchor="ctr" anchorCtr="0" compatLnSpc="1">
                  <a:prstTxWarp prst="textNoShape">
                    <a:avLst/>
                  </a:prstTxWarp>
                </a:bodyPr>
                <a:lstStyle/>
                <a:p>
                  <a:pPr marL="0" marR="0" lvl="0" indent="0" algn="ctr" defTabSz="810128"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ndParaRPr>
                </a:p>
              </p:txBody>
            </p:sp>
            <p:pic>
              <p:nvPicPr>
                <p:cNvPr id="179" name="Picture 17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10990" y="3732343"/>
                  <a:ext cx="131735" cy="131735"/>
                </a:xfrm>
                <a:prstGeom prst="rect">
                  <a:avLst/>
                </a:prstGeom>
              </p:spPr>
            </p:pic>
          </p:grpSp>
          <p:grpSp>
            <p:nvGrpSpPr>
              <p:cNvPr id="167" name="Group 166"/>
              <p:cNvGrpSpPr>
                <a:grpSpLocks noChangeAspect="1"/>
              </p:cNvGrpSpPr>
              <p:nvPr/>
            </p:nvGrpSpPr>
            <p:grpSpPr>
              <a:xfrm>
                <a:off x="5642213" y="2897161"/>
                <a:ext cx="274320" cy="262491"/>
                <a:chOff x="3484141" y="3827416"/>
                <a:chExt cx="170956" cy="163584"/>
              </a:xfrm>
            </p:grpSpPr>
            <p:sp>
              <p:nvSpPr>
                <p:cNvPr id="176" name="Rounded Rectangle 175"/>
                <p:cNvSpPr/>
                <p:nvPr/>
              </p:nvSpPr>
              <p:spPr bwMode="auto">
                <a:xfrm>
                  <a:off x="3484141" y="3827416"/>
                  <a:ext cx="170956" cy="163584"/>
                </a:xfrm>
                <a:prstGeom prst="roundRect">
                  <a:avLst/>
                </a:prstGeom>
                <a:solidFill>
                  <a:srgbClr val="2D5D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524" rIns="0" bIns="40524" numCol="1" rtlCol="0" anchor="ctr" anchorCtr="0" compatLnSpc="1">
                  <a:prstTxWarp prst="textNoShape">
                    <a:avLst/>
                  </a:prstTxWarp>
                </a:bodyPr>
                <a:lstStyle/>
                <a:p>
                  <a:pPr marL="0" marR="0" lvl="0" indent="0" algn="ctr" defTabSz="810128"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ndParaRPr>
                </a:p>
              </p:txBody>
            </p:sp>
            <p:pic>
              <p:nvPicPr>
                <p:cNvPr id="177" name="Picture 17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500772" y="3847787"/>
                  <a:ext cx="135969" cy="126675"/>
                </a:xfrm>
                <a:prstGeom prst="rect">
                  <a:avLst/>
                </a:prstGeom>
              </p:spPr>
            </p:pic>
          </p:grpSp>
          <p:grpSp>
            <p:nvGrpSpPr>
              <p:cNvPr id="168" name="Group 167"/>
              <p:cNvGrpSpPr>
                <a:grpSpLocks noChangeAspect="1"/>
              </p:cNvGrpSpPr>
              <p:nvPr/>
            </p:nvGrpSpPr>
            <p:grpSpPr>
              <a:xfrm>
                <a:off x="6494962" y="2897162"/>
                <a:ext cx="274320" cy="262490"/>
                <a:chOff x="3681450" y="3709668"/>
                <a:chExt cx="169966" cy="162636"/>
              </a:xfrm>
            </p:grpSpPr>
            <p:sp>
              <p:nvSpPr>
                <p:cNvPr id="174" name="Rounded Rectangle 173"/>
                <p:cNvSpPr/>
                <p:nvPr/>
              </p:nvSpPr>
              <p:spPr bwMode="auto">
                <a:xfrm>
                  <a:off x="3681450" y="3709668"/>
                  <a:ext cx="169966" cy="162636"/>
                </a:xfrm>
                <a:prstGeom prst="roundRect">
                  <a:avLst/>
                </a:prstGeom>
                <a:solidFill>
                  <a:srgbClr val="247D4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524" rIns="0" bIns="40524" numCol="1" rtlCol="0" anchor="ctr" anchorCtr="0" compatLnSpc="1">
                  <a:prstTxWarp prst="textNoShape">
                    <a:avLst/>
                  </a:prstTxWarp>
                </a:bodyPr>
                <a:lstStyle/>
                <a:p>
                  <a:pPr marL="0" marR="0" lvl="0" indent="0" algn="ctr" defTabSz="810128" eaLnBrk="1" fontAlgn="base" latinLnBrk="0" hangingPunct="1">
                    <a:lnSpc>
                      <a:spcPct val="100000"/>
                    </a:lnSpc>
                    <a:spcBef>
                      <a:spcPct val="0"/>
                    </a:spcBef>
                    <a:spcAft>
                      <a:spcPct val="0"/>
                    </a:spcAft>
                    <a:buClrTx/>
                    <a:buSzTx/>
                    <a:buFontTx/>
                    <a:buNone/>
                    <a:tabLst/>
                    <a:defRPr/>
                  </a:pPr>
                  <a:endParaRPr kumimoji="0" lang="en-US" sz="173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ndParaRPr>
                </a:p>
              </p:txBody>
            </p:sp>
            <p:pic>
              <p:nvPicPr>
                <p:cNvPr id="175" name="Picture 17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698394" y="3727125"/>
                  <a:ext cx="135181" cy="125940"/>
                </a:xfrm>
                <a:prstGeom prst="rect">
                  <a:avLst/>
                </a:prstGeom>
              </p:spPr>
            </p:pic>
          </p:grpSp>
          <p:sp>
            <p:nvSpPr>
              <p:cNvPr id="169" name="Freeform 5"/>
              <p:cNvSpPr>
                <a:spLocks noEditPoints="1"/>
              </p:cNvSpPr>
              <p:nvPr/>
            </p:nvSpPr>
            <p:spPr bwMode="auto">
              <a:xfrm>
                <a:off x="6562735" y="3236169"/>
                <a:ext cx="204365" cy="365474"/>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170" name="Freeform 31"/>
              <p:cNvSpPr>
                <a:spLocks noEditPoints="1"/>
              </p:cNvSpPr>
              <p:nvPr/>
            </p:nvSpPr>
            <p:spPr bwMode="auto">
              <a:xfrm>
                <a:off x="6013525" y="2840836"/>
                <a:ext cx="384445" cy="257784"/>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rgbClr val="002050"/>
              </a:solidFill>
              <a:ln>
                <a:noFill/>
              </a:ln>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nvGrpSpPr>
              <p:cNvPr id="171" name="Group 170"/>
              <p:cNvGrpSpPr/>
              <p:nvPr/>
            </p:nvGrpSpPr>
            <p:grpSpPr>
              <a:xfrm>
                <a:off x="5475288" y="3255361"/>
                <a:ext cx="535038" cy="295640"/>
                <a:chOff x="12493625" y="-298450"/>
                <a:chExt cx="10480675" cy="5791201"/>
              </a:xfrm>
              <a:solidFill>
                <a:srgbClr val="002050"/>
              </a:solidFill>
            </p:grpSpPr>
            <p:sp>
              <p:nvSpPr>
                <p:cNvPr id="172" name="Freeform 5"/>
                <p:cNvSpPr>
                  <a:spLocks noEditPoints="1"/>
                </p:cNvSpPr>
                <p:nvPr/>
              </p:nvSpPr>
              <p:spPr bwMode="auto">
                <a:xfrm>
                  <a:off x="13830300" y="-298450"/>
                  <a:ext cx="7831138" cy="5257800"/>
                </a:xfrm>
                <a:custGeom>
                  <a:avLst/>
                  <a:gdLst>
                    <a:gd name="T0" fmla="*/ 70 w 2086"/>
                    <a:gd name="T1" fmla="*/ 1399 h 1399"/>
                    <a:gd name="T2" fmla="*/ 2017 w 2086"/>
                    <a:gd name="T3" fmla="*/ 1399 h 1399"/>
                    <a:gd name="T4" fmla="*/ 2086 w 2086"/>
                    <a:gd name="T5" fmla="*/ 1329 h 1399"/>
                    <a:gd name="T6" fmla="*/ 2086 w 2086"/>
                    <a:gd name="T7" fmla="*/ 70 h 1399"/>
                    <a:gd name="T8" fmla="*/ 2017 w 2086"/>
                    <a:gd name="T9" fmla="*/ 0 h 1399"/>
                    <a:gd name="T10" fmla="*/ 70 w 2086"/>
                    <a:gd name="T11" fmla="*/ 0 h 1399"/>
                    <a:gd name="T12" fmla="*/ 0 w 2086"/>
                    <a:gd name="T13" fmla="*/ 70 h 1399"/>
                    <a:gd name="T14" fmla="*/ 0 w 2086"/>
                    <a:gd name="T15" fmla="*/ 1329 h 1399"/>
                    <a:gd name="T16" fmla="*/ 70 w 2086"/>
                    <a:gd name="T17" fmla="*/ 1399 h 1399"/>
                    <a:gd name="T18" fmla="*/ 137 w 2086"/>
                    <a:gd name="T19" fmla="*/ 143 h 1399"/>
                    <a:gd name="T20" fmla="*/ 1948 w 2086"/>
                    <a:gd name="T21" fmla="*/ 143 h 1399"/>
                    <a:gd name="T22" fmla="*/ 1948 w 2086"/>
                    <a:gd name="T23" fmla="*/ 1251 h 1399"/>
                    <a:gd name="T24" fmla="*/ 137 w 2086"/>
                    <a:gd name="T25" fmla="*/ 1251 h 1399"/>
                    <a:gd name="T26" fmla="*/ 137 w 2086"/>
                    <a:gd name="T27" fmla="*/ 143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6" h="1399">
                      <a:moveTo>
                        <a:pt x="70" y="1399"/>
                      </a:moveTo>
                      <a:cubicBezTo>
                        <a:pt x="2017" y="1399"/>
                        <a:pt x="2017" y="1399"/>
                        <a:pt x="2017" y="1399"/>
                      </a:cubicBezTo>
                      <a:cubicBezTo>
                        <a:pt x="2058" y="1399"/>
                        <a:pt x="2086" y="1371"/>
                        <a:pt x="2086" y="1329"/>
                      </a:cubicBezTo>
                      <a:cubicBezTo>
                        <a:pt x="2086" y="119"/>
                        <a:pt x="2086" y="70"/>
                        <a:pt x="2086" y="70"/>
                      </a:cubicBezTo>
                      <a:cubicBezTo>
                        <a:pt x="2086" y="28"/>
                        <a:pt x="2058" y="0"/>
                        <a:pt x="2017" y="0"/>
                      </a:cubicBezTo>
                      <a:cubicBezTo>
                        <a:pt x="70" y="0"/>
                        <a:pt x="70" y="0"/>
                        <a:pt x="70" y="0"/>
                      </a:cubicBezTo>
                      <a:cubicBezTo>
                        <a:pt x="35" y="0"/>
                        <a:pt x="0" y="28"/>
                        <a:pt x="0" y="70"/>
                      </a:cubicBezTo>
                      <a:cubicBezTo>
                        <a:pt x="0" y="1280"/>
                        <a:pt x="0" y="1329"/>
                        <a:pt x="0" y="1329"/>
                      </a:cubicBezTo>
                      <a:cubicBezTo>
                        <a:pt x="0" y="1371"/>
                        <a:pt x="35" y="1399"/>
                        <a:pt x="70" y="1399"/>
                      </a:cubicBezTo>
                      <a:close/>
                      <a:moveTo>
                        <a:pt x="137" y="143"/>
                      </a:moveTo>
                      <a:cubicBezTo>
                        <a:pt x="1948" y="143"/>
                        <a:pt x="1948" y="143"/>
                        <a:pt x="1948" y="143"/>
                      </a:cubicBezTo>
                      <a:cubicBezTo>
                        <a:pt x="1948" y="1251"/>
                        <a:pt x="1948" y="1251"/>
                        <a:pt x="1948" y="1251"/>
                      </a:cubicBezTo>
                      <a:cubicBezTo>
                        <a:pt x="137" y="1251"/>
                        <a:pt x="137" y="1251"/>
                        <a:pt x="137" y="1251"/>
                      </a:cubicBezTo>
                      <a:lnTo>
                        <a:pt x="137"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sp>
              <p:nvSpPr>
                <p:cNvPr id="173" name="Freeform 6"/>
                <p:cNvSpPr>
                  <a:spLocks/>
                </p:cNvSpPr>
                <p:nvPr/>
              </p:nvSpPr>
              <p:spPr bwMode="auto">
                <a:xfrm>
                  <a:off x="12493625" y="5075238"/>
                  <a:ext cx="10480675" cy="417513"/>
                </a:xfrm>
                <a:custGeom>
                  <a:avLst/>
                  <a:gdLst>
                    <a:gd name="T0" fmla="*/ 0 w 2792"/>
                    <a:gd name="T1" fmla="*/ 0 h 111"/>
                    <a:gd name="T2" fmla="*/ 0 w 2792"/>
                    <a:gd name="T3" fmla="*/ 68 h 111"/>
                    <a:gd name="T4" fmla="*/ 91 w 2792"/>
                    <a:gd name="T5" fmla="*/ 111 h 111"/>
                    <a:gd name="T6" fmla="*/ 2701 w 2792"/>
                    <a:gd name="T7" fmla="*/ 111 h 111"/>
                    <a:gd name="T8" fmla="*/ 2792 w 2792"/>
                    <a:gd name="T9" fmla="*/ 68 h 111"/>
                    <a:gd name="T10" fmla="*/ 2792 w 2792"/>
                    <a:gd name="T11" fmla="*/ 0 h 111"/>
                    <a:gd name="T12" fmla="*/ 0 w 2792"/>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2792" h="111">
                      <a:moveTo>
                        <a:pt x="0" y="0"/>
                      </a:moveTo>
                      <a:cubicBezTo>
                        <a:pt x="0" y="68"/>
                        <a:pt x="0" y="68"/>
                        <a:pt x="0" y="68"/>
                      </a:cubicBezTo>
                      <a:cubicBezTo>
                        <a:pt x="0" y="68"/>
                        <a:pt x="63" y="111"/>
                        <a:pt x="91" y="111"/>
                      </a:cubicBezTo>
                      <a:cubicBezTo>
                        <a:pt x="2701" y="111"/>
                        <a:pt x="2701" y="111"/>
                        <a:pt x="2701" y="111"/>
                      </a:cubicBezTo>
                      <a:cubicBezTo>
                        <a:pt x="2729" y="111"/>
                        <a:pt x="2792" y="68"/>
                        <a:pt x="2792" y="68"/>
                      </a:cubicBezTo>
                      <a:cubicBezTo>
                        <a:pt x="2792" y="20"/>
                        <a:pt x="2792" y="5"/>
                        <a:pt x="279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638" tIns="62318" rIns="124638" bIns="62318" numCol="1" anchor="t" anchorCtr="0" compatLnSpc="1">
                  <a:prstTxWarp prst="textNoShape">
                    <a:avLst/>
                  </a:prstTxWarp>
                </a:bodyPr>
                <a:lstStyle/>
                <a:p>
                  <a:pPr marL="0" marR="0" lvl="0" indent="0" defTabSz="837418"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Calibri" panose="020F0502020204030204"/>
                  </a:endParaRPr>
                </a:p>
              </p:txBody>
            </p:sp>
          </p:grpSp>
        </p:grpSp>
      </p:grpSp>
      <p:sp>
        <p:nvSpPr>
          <p:cNvPr id="226" name="TextBox 225"/>
          <p:cNvSpPr txBox="1"/>
          <p:nvPr/>
        </p:nvSpPr>
        <p:spPr>
          <a:xfrm>
            <a:off x="2309515" y="1950292"/>
            <a:ext cx="3067404" cy="1056762"/>
          </a:xfrm>
          <a:prstGeom prst="rect">
            <a:avLst/>
          </a:prstGeom>
          <a:noFill/>
        </p:spPr>
        <p:txBody>
          <a:bodyPr wrap="square" lIns="249276" tIns="199421" rIns="249276" bIns="199421" rtlCol="0">
            <a:spAutoFit/>
          </a:bodyPr>
          <a:lstStyle/>
          <a:p>
            <a:pPr marL="0" marR="0" lvl="0" indent="0" algn="ctr" defTabSz="1246158" eaLnBrk="1" fontAlgn="auto" latinLnBrk="0" hangingPunct="1">
              <a:lnSpc>
                <a:spcPts val="1664"/>
              </a:lnSpc>
              <a:spcBef>
                <a:spcPts val="0"/>
              </a:spcBef>
              <a:spcAft>
                <a:spcPts val="0"/>
              </a:spcAft>
              <a:buClrTx/>
              <a:buSzTx/>
              <a:buFontTx/>
              <a:buNone/>
              <a:tabLst/>
              <a:defRPr/>
            </a:pPr>
            <a:r>
              <a:rPr kumimoji="0" lang="en-US" sz="1364" b="0" i="0" u="none" strike="noStrike" kern="0" cap="none" spc="0" normalizeH="0" baseline="0" noProof="0" dirty="0">
                <a:ln>
                  <a:noFill/>
                </a:ln>
                <a:solidFill>
                  <a:srgbClr val="0078D7"/>
                </a:solidFill>
                <a:effectLst/>
                <a:uLnTx/>
                <a:uFillTx/>
                <a:latin typeface="Segoe UI"/>
                <a:ea typeface="Segoe UI" panose="020B0502040204020203" pitchFamily="34" charset="0"/>
                <a:cs typeface="Segoe UI" panose="020B0502040204020203" pitchFamily="34" charset="0"/>
              </a:rPr>
              <a:t>Manage identity with hybrid integration to protect application access from identity attacks</a:t>
            </a:r>
          </a:p>
        </p:txBody>
      </p:sp>
      <p:sp>
        <p:nvSpPr>
          <p:cNvPr id="183" name="Title 1"/>
          <p:cNvSpPr>
            <a:spLocks noGrp="1"/>
          </p:cNvSpPr>
          <p:nvPr>
            <p:ph type="title"/>
          </p:nvPr>
        </p:nvSpPr>
        <p:spPr>
          <a:xfrm>
            <a:off x="174203" y="114943"/>
            <a:ext cx="11883728" cy="917315"/>
          </a:xfrm>
        </p:spPr>
        <p:txBody>
          <a:bodyPr/>
          <a:lstStyle/>
          <a:p>
            <a:pPr defTabSz="854247"/>
            <a:r>
              <a:rPr lang="en-US" dirty="0">
                <a:solidFill>
                  <a:schemeClr val="accent3"/>
                </a:solidFill>
                <a:latin typeface="Segoe UI Light" panose="020B0502040204020203" pitchFamily="34" charset="0"/>
                <a:cs typeface="Segoe UI Light" panose="020B0502040204020203" pitchFamily="34" charset="0"/>
              </a:rPr>
              <a:t>Enterprise Mobility +Security</a:t>
            </a:r>
            <a:endParaRPr lang="en-US" b="1" dirty="0">
              <a:solidFill>
                <a:srgbClr val="FF0000"/>
              </a:solidFill>
              <a:latin typeface="Segoe UI Light" panose="020B0502040204020203" pitchFamily="34" charset="0"/>
              <a:cs typeface="Segoe UI Light" panose="020B0502040204020203" pitchFamily="34" charset="0"/>
            </a:endParaRPr>
          </a:p>
        </p:txBody>
      </p:sp>
      <p:sp>
        <p:nvSpPr>
          <p:cNvPr id="117" name="Text Placeholder 1"/>
          <p:cNvSpPr txBox="1">
            <a:spLocks/>
          </p:cNvSpPr>
          <p:nvPr/>
        </p:nvSpPr>
        <p:spPr>
          <a:xfrm>
            <a:off x="165521" y="830169"/>
            <a:ext cx="10664374" cy="894616"/>
          </a:xfrm>
          <a:prstGeom prst="rect">
            <a:avLst/>
          </a:prstGeom>
        </p:spPr>
        <p:txBody>
          <a:bodyPr vert="horz" wrap="square" lIns="146284" tIns="91427" rIns="146284" bIns="91427" rtlCol="0" anchor="t">
            <a:noAutofit/>
          </a:bodyPr>
          <a:lstStyle>
            <a:lvl1pPr defTabSz="854411">
              <a:lnSpc>
                <a:spcPct val="90000"/>
              </a:lnSpc>
              <a:spcBef>
                <a:spcPct val="0"/>
              </a:spcBef>
              <a:buNone/>
              <a:defRPr lang="en-US" sz="4705" b="0" cap="none" spc="-100" baseline="0" dirty="0" smtClean="0">
                <a:ln w="3175">
                  <a:noFill/>
                </a:ln>
                <a:solidFill>
                  <a:schemeClr val="accent3"/>
                </a:solidFill>
                <a:effectLst/>
                <a:latin typeface="Segoe UI Light" panose="020B0502040204020203" pitchFamily="34" charset="0"/>
                <a:cs typeface="Segoe UI Light" panose="020B0502040204020203" pitchFamily="34" charset="0"/>
              </a:defRPr>
            </a:lvl1pPr>
          </a:lstStyle>
          <a:p>
            <a:pPr marL="0" marR="0" lvl="0" indent="0" defTabSz="854247" eaLnBrk="1" fontAlgn="auto" latinLnBrk="0" hangingPunct="1">
              <a:lnSpc>
                <a:spcPct val="90000"/>
              </a:lnSpc>
              <a:spcBef>
                <a:spcPct val="0"/>
              </a:spcBef>
              <a:spcAft>
                <a:spcPts val="0"/>
              </a:spcAft>
              <a:buClrTx/>
              <a:buSzTx/>
              <a:buFontTx/>
              <a:buNone/>
              <a:tabLst/>
              <a:defRPr/>
            </a:pPr>
            <a:r>
              <a:rPr kumimoji="0" lang="en-US" sz="2350" b="0" i="0" u="none" strike="noStrike" kern="0" cap="none" spc="-100" normalizeH="0" baseline="0" noProof="0" dirty="0">
                <a:ln w="3175">
                  <a:noFill/>
                </a:ln>
                <a:solidFill>
                  <a:schemeClr val="accent3"/>
                </a:solidFill>
                <a:effectLst/>
                <a:uLnTx/>
                <a:uFillTx/>
                <a:latin typeface="Segoe UI Light" panose="020B0502040204020203" pitchFamily="34" charset="0"/>
                <a:cs typeface="Segoe UI Light" panose="020B0502040204020203" pitchFamily="34" charset="0"/>
              </a:rPr>
              <a:t>The Microsoft solution</a:t>
            </a:r>
          </a:p>
        </p:txBody>
      </p:sp>
    </p:spTree>
    <p:extLst>
      <p:ext uri="{BB962C8B-B14F-4D97-AF65-F5344CB8AC3E}">
        <p14:creationId xmlns:p14="http://schemas.microsoft.com/office/powerpoint/2010/main" val="2657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1600199"/>
            <a:ext cx="12192000" cy="525780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5" rIns="0" bIns="46635" numCol="1" rtlCol="0" anchor="ctr" anchorCtr="0" compatLnSpc="1">
            <a:prstTxWarp prst="textNoShape">
              <a:avLst/>
            </a:prstTxWarp>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TextBox 13"/>
          <p:cNvSpPr txBox="1"/>
          <p:nvPr/>
        </p:nvSpPr>
        <p:spPr>
          <a:xfrm>
            <a:off x="822596" y="2195737"/>
            <a:ext cx="1788419" cy="517797"/>
          </a:xfrm>
          <a:prstGeom prst="rect">
            <a:avLst/>
          </a:prstGeom>
          <a:noFill/>
        </p:spPr>
        <p:txBody>
          <a:bodyPr wrap="square" lIns="0" tIns="0" rIns="0" bIns="0" rtlCol="0">
            <a:spAutoFit/>
          </a:bodyPr>
          <a:lstStyle/>
          <a:p>
            <a:pPr marL="0" marR="0" lvl="0" indent="0" algn="l" defTabSz="932409" rtl="0" eaLnBrk="1" fontAlgn="auto" latinLnBrk="0" hangingPunct="1">
              <a:lnSpc>
                <a:spcPct val="90000"/>
              </a:lnSpc>
              <a:spcBef>
                <a:spcPts val="0"/>
              </a:spcBef>
              <a:spcAft>
                <a:spcPts val="0"/>
              </a:spcAft>
              <a:buClrTx/>
              <a:buSzTx/>
              <a:buFontTx/>
              <a:buNone/>
              <a:tabLst/>
              <a:defRPr/>
            </a:pPr>
            <a:r>
              <a:rPr kumimoji="0" lang="en-US" sz="3700" b="0" i="0" u="none" strike="noStrike" kern="1200" cap="none" spc="-51" normalizeH="0" baseline="0" noProof="0" dirty="0">
                <a:ln>
                  <a:noFill/>
                </a:ln>
                <a:solidFill>
                  <a:srgbClr val="0078D7"/>
                </a:solidFill>
                <a:effectLst/>
                <a:uLnTx/>
                <a:uFillTx/>
                <a:latin typeface="Segoe UI Light"/>
                <a:ea typeface="+mn-ea"/>
                <a:cs typeface="Segoe UI Light"/>
              </a:rPr>
              <a:t>Analyze</a:t>
            </a:r>
          </a:p>
        </p:txBody>
      </p:sp>
      <p:sp>
        <p:nvSpPr>
          <p:cNvPr id="15" name="TextBox 14"/>
          <p:cNvSpPr txBox="1"/>
          <p:nvPr/>
        </p:nvSpPr>
        <p:spPr>
          <a:xfrm>
            <a:off x="321765" y="2156532"/>
            <a:ext cx="945677" cy="633039"/>
          </a:xfrm>
          <a:prstGeom prst="rect">
            <a:avLst/>
          </a:prstGeom>
          <a:noFill/>
        </p:spPr>
        <p:txBody>
          <a:bodyPr wrap="square" lIns="0" tIns="0" rIns="0" bIns="0" rtlCol="0">
            <a:spAutoFit/>
          </a:bodyPr>
          <a:lstStyle/>
          <a:p>
            <a:pPr marL="0" marR="0" lvl="0" indent="0" algn="l" defTabSz="932409" rtl="0" eaLnBrk="1" fontAlgn="auto" latinLnBrk="0" hangingPunct="1">
              <a:lnSpc>
                <a:spcPct val="90000"/>
              </a:lnSpc>
              <a:spcBef>
                <a:spcPts val="0"/>
              </a:spcBef>
              <a:spcAft>
                <a:spcPts val="0"/>
              </a:spcAft>
              <a:buClrTx/>
              <a:buSzTx/>
              <a:buFontTx/>
              <a:buNone/>
              <a:tabLst/>
              <a:defRPr/>
            </a:pPr>
            <a:r>
              <a:rPr kumimoji="0" lang="en-US" sz="4500" b="0" i="0" u="none" strike="noStrike" kern="0" cap="none" spc="-153" normalizeH="0" baseline="0" noProof="0" dirty="0">
                <a:ln>
                  <a:noFill/>
                </a:ln>
                <a:solidFill>
                  <a:srgbClr val="FFFFFF">
                    <a:lumMod val="75000"/>
                  </a:srgbClr>
                </a:solidFill>
                <a:effectLst/>
                <a:uLnTx/>
                <a:uFillTx/>
                <a:latin typeface="Segoe UI Light"/>
              </a:rPr>
              <a:t>1</a:t>
            </a:r>
            <a:endParaRPr kumimoji="0" lang="en-US" sz="4500" b="0" i="0" u="none" strike="noStrike" kern="1200" cap="none" spc="-153" normalizeH="0" baseline="0" noProof="0" dirty="0">
              <a:ln>
                <a:noFill/>
              </a:ln>
              <a:solidFill>
                <a:srgbClr val="FFFFFF">
                  <a:lumMod val="75000"/>
                </a:srgbClr>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sz="4411" dirty="0"/>
              <a:t>How Microsoft Advanced Threat Analytics works</a:t>
            </a:r>
          </a:p>
        </p:txBody>
      </p:sp>
      <p:sp>
        <p:nvSpPr>
          <p:cNvPr id="2" name="Text Placeholder 1"/>
          <p:cNvSpPr>
            <a:spLocks noGrp="1"/>
          </p:cNvSpPr>
          <p:nvPr>
            <p:ph type="body" sz="quarter" idx="10"/>
          </p:nvPr>
        </p:nvSpPr>
        <p:spPr>
          <a:xfrm>
            <a:off x="269239" y="289767"/>
            <a:ext cx="11653523" cy="406265"/>
          </a:xfrm>
        </p:spPr>
        <p:txBody>
          <a:bodyPr/>
          <a:lstStyle/>
          <a:p>
            <a:r>
              <a:rPr lang="en-US" dirty="0"/>
              <a:t>DETECT ATTACKS BEFORE THEY CAUSE DAMAGE</a:t>
            </a:r>
          </a:p>
        </p:txBody>
      </p:sp>
      <p:sp>
        <p:nvSpPr>
          <p:cNvPr id="10" name="Rectangle 9"/>
          <p:cNvSpPr/>
          <p:nvPr/>
        </p:nvSpPr>
        <p:spPr>
          <a:xfrm>
            <a:off x="321765" y="5352928"/>
            <a:ext cx="3194951" cy="830781"/>
          </a:xfrm>
          <a:prstGeom prst="rect">
            <a:avLst/>
          </a:prstGeom>
        </p:spPr>
        <p:txBody>
          <a:bodyPr wrap="square">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ATA Analyzes all Active Directory-related traffic and collects relevant events from SIEM</a:t>
            </a:r>
          </a:p>
        </p:txBody>
      </p:sp>
      <p:sp>
        <p:nvSpPr>
          <p:cNvPr id="11" name="Rectangle 10"/>
          <p:cNvSpPr/>
          <p:nvPr/>
        </p:nvSpPr>
        <p:spPr>
          <a:xfrm>
            <a:off x="8315261" y="5352928"/>
            <a:ext cx="3775139" cy="1077218"/>
          </a:xfrm>
          <a:prstGeom prst="rect">
            <a:avLst/>
          </a:prstGeom>
        </p:spPr>
        <p:txBody>
          <a:bodyPr wrap="square">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ATA Builds the organizational security graph, detects abnormal behavior, protocol attacks and weaknesses and constructs an attack timeline</a:t>
            </a:r>
          </a:p>
        </p:txBody>
      </p:sp>
      <p:sp>
        <p:nvSpPr>
          <p:cNvPr id="19" name="Rectangle 18"/>
          <p:cNvSpPr/>
          <p:nvPr/>
        </p:nvSpPr>
        <p:spPr>
          <a:xfrm>
            <a:off x="4201935" y="5352928"/>
            <a:ext cx="3428107" cy="584623"/>
          </a:xfrm>
          <a:prstGeom prst="rect">
            <a:avLst/>
          </a:prstGeom>
        </p:spPr>
        <p:txBody>
          <a:bodyPr wrap="square">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ATA automatically learns all entities’ behaviors</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a:ext>
            </a:extLst>
          </a:blip>
          <a:srcRect t="27996" r="7652" b="28330"/>
          <a:stretch/>
        </p:blipFill>
        <p:spPr>
          <a:xfrm>
            <a:off x="116960" y="3238501"/>
            <a:ext cx="3717362" cy="1758042"/>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a:ext>
            </a:extLst>
          </a:blip>
          <a:srcRect l="5755" t="24105" r="5755" b="24105"/>
          <a:stretch/>
        </p:blipFill>
        <p:spPr>
          <a:xfrm>
            <a:off x="3880170" y="3086818"/>
            <a:ext cx="3895213" cy="2279752"/>
          </a:xfrm>
          <a:prstGeom prst="rect">
            <a:avLst/>
          </a:prstGeom>
        </p:spPr>
      </p:pic>
      <p:pic>
        <p:nvPicPr>
          <p:cNvPr id="22" name="Picture 21"/>
          <p:cNvPicPr>
            <a:picLocks noChangeAspect="1"/>
          </p:cNvPicPr>
          <p:nvPr/>
        </p:nvPicPr>
        <p:blipFill rotWithShape="1">
          <a:blip r:embed="rId5" cstate="print">
            <a:extLst>
              <a:ext uri="{28A0092B-C50C-407E-A947-70E740481C1C}">
                <a14:useLocalDpi xmlns:a14="http://schemas.microsoft.com/office/drawing/2010/main"/>
              </a:ext>
            </a:extLst>
          </a:blip>
          <a:srcRect l="8262" t="28723" r="6631" b="35107"/>
          <a:stretch/>
        </p:blipFill>
        <p:spPr>
          <a:xfrm>
            <a:off x="7775383" y="3144537"/>
            <a:ext cx="3852136" cy="1637158"/>
          </a:xfrm>
          <a:prstGeom prst="rect">
            <a:avLst/>
          </a:prstGeom>
        </p:spPr>
      </p:pic>
      <p:sp>
        <p:nvSpPr>
          <p:cNvPr id="23" name="TextBox 22"/>
          <p:cNvSpPr txBox="1"/>
          <p:nvPr/>
        </p:nvSpPr>
        <p:spPr>
          <a:xfrm>
            <a:off x="4736267" y="2195737"/>
            <a:ext cx="1788419" cy="517797"/>
          </a:xfrm>
          <a:prstGeom prst="rect">
            <a:avLst/>
          </a:prstGeom>
          <a:noFill/>
        </p:spPr>
        <p:txBody>
          <a:bodyPr wrap="square" lIns="0" tIns="0" rIns="0" bIns="0" rtlCol="0">
            <a:spAutoFit/>
          </a:bodyPr>
          <a:lstStyle/>
          <a:p>
            <a:pPr marL="0" marR="0" lvl="0" indent="0" algn="l" defTabSz="932409" rtl="0" eaLnBrk="1" fontAlgn="auto" latinLnBrk="0" hangingPunct="1">
              <a:lnSpc>
                <a:spcPct val="90000"/>
              </a:lnSpc>
              <a:spcBef>
                <a:spcPts val="0"/>
              </a:spcBef>
              <a:spcAft>
                <a:spcPts val="0"/>
              </a:spcAft>
              <a:buClrTx/>
              <a:buSzTx/>
              <a:buFontTx/>
              <a:buNone/>
              <a:tabLst/>
              <a:defRPr/>
            </a:pPr>
            <a:r>
              <a:rPr kumimoji="0" lang="en-US" sz="3700" b="0" i="0" u="none" strike="noStrike" kern="0" cap="none" spc="-51" normalizeH="0" baseline="0" noProof="0" dirty="0">
                <a:ln>
                  <a:noFill/>
                </a:ln>
                <a:solidFill>
                  <a:srgbClr val="0078D7"/>
                </a:solidFill>
                <a:effectLst/>
                <a:uLnTx/>
                <a:uFillTx/>
                <a:latin typeface="Segoe UI Light"/>
                <a:cs typeface="Segoe UI Light"/>
              </a:rPr>
              <a:t>Learn</a:t>
            </a:r>
            <a:endParaRPr kumimoji="0" lang="en-US" sz="3700" b="0" i="0" u="none" strike="noStrike" kern="1200" cap="none" spc="-51" normalizeH="0" baseline="0" noProof="0" dirty="0">
              <a:ln>
                <a:noFill/>
              </a:ln>
              <a:solidFill>
                <a:srgbClr val="0078D7"/>
              </a:solidFill>
              <a:effectLst/>
              <a:uLnTx/>
              <a:uFillTx/>
              <a:latin typeface="Segoe UI Light"/>
              <a:ea typeface="+mn-ea"/>
              <a:cs typeface="Segoe UI Light"/>
            </a:endParaRPr>
          </a:p>
        </p:txBody>
      </p:sp>
      <p:sp>
        <p:nvSpPr>
          <p:cNvPr id="24" name="TextBox 23"/>
          <p:cNvSpPr txBox="1"/>
          <p:nvPr/>
        </p:nvSpPr>
        <p:spPr>
          <a:xfrm>
            <a:off x="4235436" y="2156532"/>
            <a:ext cx="945677" cy="633039"/>
          </a:xfrm>
          <a:prstGeom prst="rect">
            <a:avLst/>
          </a:prstGeom>
          <a:noFill/>
        </p:spPr>
        <p:txBody>
          <a:bodyPr wrap="square" lIns="0" tIns="0" rIns="0" bIns="0" rtlCol="0">
            <a:spAutoFit/>
          </a:bodyPr>
          <a:lstStyle/>
          <a:p>
            <a:pPr marL="0" marR="0" lvl="0" indent="0" algn="l" defTabSz="932409" rtl="0" eaLnBrk="1" fontAlgn="auto" latinLnBrk="0" hangingPunct="1">
              <a:lnSpc>
                <a:spcPct val="90000"/>
              </a:lnSpc>
              <a:spcBef>
                <a:spcPts val="0"/>
              </a:spcBef>
              <a:spcAft>
                <a:spcPts val="0"/>
              </a:spcAft>
              <a:buClrTx/>
              <a:buSzTx/>
              <a:buFontTx/>
              <a:buNone/>
              <a:tabLst/>
              <a:defRPr/>
            </a:pPr>
            <a:r>
              <a:rPr kumimoji="0" lang="en-US" sz="4500" b="0" i="0" u="none" strike="noStrike" kern="0" cap="none" spc="-153" normalizeH="0" baseline="0" noProof="0" dirty="0">
                <a:ln>
                  <a:noFill/>
                </a:ln>
                <a:solidFill>
                  <a:srgbClr val="FFFFFF">
                    <a:lumMod val="75000"/>
                  </a:srgbClr>
                </a:solidFill>
                <a:effectLst/>
                <a:uLnTx/>
                <a:uFillTx/>
                <a:latin typeface="Segoe UI Light"/>
              </a:rPr>
              <a:t>2</a:t>
            </a:r>
            <a:endParaRPr kumimoji="0" lang="en-US" sz="4500" b="0" i="0" u="none" strike="noStrike" kern="1200" cap="none" spc="-153" normalizeH="0" baseline="0" noProof="0" dirty="0">
              <a:ln>
                <a:noFill/>
              </a:ln>
              <a:solidFill>
                <a:srgbClr val="FFFFFF">
                  <a:lumMod val="75000"/>
                </a:srgbClr>
              </a:solidFill>
              <a:effectLst/>
              <a:uLnTx/>
              <a:uFillTx/>
              <a:latin typeface="Segoe UI Light"/>
              <a:ea typeface="+mn-ea"/>
              <a:cs typeface="+mn-cs"/>
            </a:endParaRPr>
          </a:p>
        </p:txBody>
      </p:sp>
      <p:sp>
        <p:nvSpPr>
          <p:cNvPr id="28" name="TextBox 27"/>
          <p:cNvSpPr txBox="1"/>
          <p:nvPr/>
        </p:nvSpPr>
        <p:spPr>
          <a:xfrm>
            <a:off x="8816092" y="2259107"/>
            <a:ext cx="1788419" cy="517797"/>
          </a:xfrm>
          <a:prstGeom prst="rect">
            <a:avLst/>
          </a:prstGeom>
          <a:noFill/>
        </p:spPr>
        <p:txBody>
          <a:bodyPr wrap="square" lIns="0" tIns="0" rIns="0" bIns="0" rtlCol="0">
            <a:spAutoFit/>
          </a:bodyPr>
          <a:lstStyle/>
          <a:p>
            <a:pPr marL="0" marR="0" lvl="0" indent="0" algn="l" defTabSz="932409" rtl="0" eaLnBrk="1" fontAlgn="auto" latinLnBrk="0" hangingPunct="1">
              <a:lnSpc>
                <a:spcPct val="90000"/>
              </a:lnSpc>
              <a:spcBef>
                <a:spcPts val="0"/>
              </a:spcBef>
              <a:spcAft>
                <a:spcPts val="0"/>
              </a:spcAft>
              <a:buClrTx/>
              <a:buSzTx/>
              <a:buFontTx/>
              <a:buNone/>
              <a:tabLst/>
              <a:defRPr/>
            </a:pPr>
            <a:r>
              <a:rPr kumimoji="0" lang="en-US" sz="3700" b="0" i="0" u="none" strike="noStrike" kern="0" cap="none" spc="-51" normalizeH="0" baseline="0" noProof="0" dirty="0">
                <a:ln>
                  <a:noFill/>
                </a:ln>
                <a:solidFill>
                  <a:srgbClr val="0078D7"/>
                </a:solidFill>
                <a:effectLst/>
                <a:uLnTx/>
                <a:uFillTx/>
                <a:latin typeface="Segoe UI Light"/>
                <a:cs typeface="Segoe UI Light"/>
              </a:rPr>
              <a:t>Detect</a:t>
            </a:r>
            <a:endParaRPr kumimoji="0" lang="en-US" sz="3700" b="0" i="0" u="none" strike="noStrike" kern="1200" cap="none" spc="-51" normalizeH="0" baseline="0" noProof="0" dirty="0">
              <a:ln>
                <a:noFill/>
              </a:ln>
              <a:solidFill>
                <a:srgbClr val="0078D7"/>
              </a:solidFill>
              <a:effectLst/>
              <a:uLnTx/>
              <a:uFillTx/>
              <a:latin typeface="Segoe UI Light"/>
              <a:ea typeface="+mn-ea"/>
              <a:cs typeface="Segoe UI Light"/>
            </a:endParaRPr>
          </a:p>
        </p:txBody>
      </p:sp>
      <p:sp>
        <p:nvSpPr>
          <p:cNvPr id="29" name="TextBox 28"/>
          <p:cNvSpPr txBox="1"/>
          <p:nvPr/>
        </p:nvSpPr>
        <p:spPr>
          <a:xfrm>
            <a:off x="8315261" y="2219902"/>
            <a:ext cx="945677" cy="633039"/>
          </a:xfrm>
          <a:prstGeom prst="rect">
            <a:avLst/>
          </a:prstGeom>
          <a:noFill/>
        </p:spPr>
        <p:txBody>
          <a:bodyPr wrap="square" lIns="0" tIns="0" rIns="0" bIns="0" rtlCol="0">
            <a:spAutoFit/>
          </a:bodyPr>
          <a:lstStyle/>
          <a:p>
            <a:pPr marL="0" marR="0" lvl="0" indent="0" algn="l" defTabSz="932409" rtl="0" eaLnBrk="1" fontAlgn="auto" latinLnBrk="0" hangingPunct="1">
              <a:lnSpc>
                <a:spcPct val="90000"/>
              </a:lnSpc>
              <a:spcBef>
                <a:spcPts val="0"/>
              </a:spcBef>
              <a:spcAft>
                <a:spcPts val="0"/>
              </a:spcAft>
              <a:buClrTx/>
              <a:buSzTx/>
              <a:buFontTx/>
              <a:buNone/>
              <a:tabLst/>
              <a:defRPr/>
            </a:pPr>
            <a:r>
              <a:rPr kumimoji="0" lang="en-US" sz="4500" b="0" i="0" u="none" strike="noStrike" kern="0" cap="none" spc="-153" normalizeH="0" baseline="0" noProof="0" dirty="0">
                <a:ln>
                  <a:noFill/>
                </a:ln>
                <a:solidFill>
                  <a:srgbClr val="FFFFFF">
                    <a:lumMod val="75000"/>
                  </a:srgbClr>
                </a:solidFill>
                <a:effectLst/>
                <a:uLnTx/>
                <a:uFillTx/>
                <a:latin typeface="Segoe UI Light"/>
              </a:rPr>
              <a:t>3</a:t>
            </a:r>
            <a:endParaRPr kumimoji="0" lang="en-US" sz="4500" b="0" i="0" u="none" strike="noStrike" kern="1200" cap="none" spc="-153" normalizeH="0" baseline="0" noProof="0" dirty="0">
              <a:ln>
                <a:noFill/>
              </a:ln>
              <a:solidFill>
                <a:srgbClr val="FFFFFF">
                  <a:lumMod val="75000"/>
                </a:srgbClr>
              </a:solidFill>
              <a:effectLst/>
              <a:uLnTx/>
              <a:uFillTx/>
              <a:latin typeface="Segoe UI Light"/>
              <a:ea typeface="+mn-ea"/>
              <a:cs typeface="+mn-cs"/>
            </a:endParaRPr>
          </a:p>
        </p:txBody>
      </p:sp>
    </p:spTree>
    <p:extLst>
      <p:ext uri="{BB962C8B-B14F-4D97-AF65-F5344CB8AC3E}">
        <p14:creationId xmlns:p14="http://schemas.microsoft.com/office/powerpoint/2010/main" val="27845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Rich standards-based platform for developers</a:t>
            </a:r>
          </a:p>
        </p:txBody>
      </p:sp>
      <p:sp>
        <p:nvSpPr>
          <p:cNvPr id="8" name="Text Placeholder 7"/>
          <p:cNvSpPr>
            <a:spLocks noGrp="1"/>
          </p:cNvSpPr>
          <p:nvPr>
            <p:ph type="body" sz="quarter" idx="10"/>
          </p:nvPr>
        </p:nvSpPr>
        <p:spPr/>
        <p:txBody>
          <a:bodyPr/>
          <a:lstStyle/>
          <a:p>
            <a:r>
              <a:rPr lang="en-US" dirty="0"/>
              <a:t>EMPOWER USERS</a:t>
            </a:r>
          </a:p>
        </p:txBody>
      </p:sp>
      <p:sp>
        <p:nvSpPr>
          <p:cNvPr id="34" name="1 DETAILS: HIM by Azure AD"/>
          <p:cNvSpPr/>
          <p:nvPr/>
        </p:nvSpPr>
        <p:spPr bwMode="auto">
          <a:xfrm>
            <a:off x="457200" y="1524000"/>
            <a:ext cx="11277600" cy="5029200"/>
          </a:xfrm>
          <a:prstGeom prst="rect">
            <a:avLst/>
          </a:prstGeom>
          <a:solidFill>
            <a:srgbClr val="F2F2F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91427" rIns="182854" bIns="146283"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49" normalizeH="0" baseline="0" noProof="0" dirty="0">
              <a:ln>
                <a:noFill/>
              </a:ln>
              <a:solidFill>
                <a:srgbClr val="505050"/>
              </a:solidFill>
              <a:effectLst/>
              <a:uLnTx/>
              <a:uFillTx/>
              <a:cs typeface="Segoe UI" panose="020B0502040204020203" pitchFamily="34" charset="0"/>
            </a:endParaRPr>
          </a:p>
        </p:txBody>
      </p:sp>
      <p:sp>
        <p:nvSpPr>
          <p:cNvPr id="35" name="Freeform 15"/>
          <p:cNvSpPr>
            <a:spLocks/>
          </p:cNvSpPr>
          <p:nvPr/>
        </p:nvSpPr>
        <p:spPr bwMode="auto">
          <a:xfrm flipH="1">
            <a:off x="776835" y="2133600"/>
            <a:ext cx="5623110" cy="3709774"/>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chemeClr val="accent2"/>
          </a:solidFill>
          <a:ln>
            <a:noFill/>
          </a:ln>
        </p:spPr>
        <p:txBody>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8217A"/>
              </a:solidFill>
              <a:effectLst/>
              <a:uLnTx/>
              <a:uFillTx/>
            </a:endParaRPr>
          </a:p>
        </p:txBody>
      </p:sp>
      <p:sp>
        <p:nvSpPr>
          <p:cNvPr id="21" name="Text Placeholder 18"/>
          <p:cNvSpPr txBox="1">
            <a:spLocks/>
          </p:cNvSpPr>
          <p:nvPr/>
        </p:nvSpPr>
        <p:spPr>
          <a:xfrm>
            <a:off x="6894710" y="2064883"/>
            <a:ext cx="4474770" cy="3847207"/>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1600" b="1" kern="1200">
                <a:solidFill>
                  <a:schemeClr val="accent4"/>
                </a:solidFill>
                <a:latin typeface="+mn-lt"/>
                <a:ea typeface="ＭＳ Ｐゴシック" charset="0"/>
                <a:cs typeface="ＭＳ Ｐゴシック" charset="0"/>
              </a:defRPr>
            </a:lvl1pPr>
            <a:lvl2pPr marL="0" indent="0" algn="l" defTabSz="913505" rtl="0" fontAlgn="base">
              <a:lnSpc>
                <a:spcPct val="90000"/>
              </a:lnSpc>
              <a:spcBef>
                <a:spcPct val="20000"/>
              </a:spcBef>
              <a:spcAft>
                <a:spcPct val="0"/>
              </a:spcAft>
              <a:buSzPct val="90000"/>
              <a:buFontTx/>
              <a:buNone/>
              <a:defRPr sz="1961" kern="1200">
                <a:gradFill>
                  <a:gsLst>
                    <a:gs pos="1250">
                      <a:schemeClr val="tx1"/>
                    </a:gs>
                    <a:gs pos="100000">
                      <a:schemeClr val="tx1"/>
                    </a:gs>
                  </a:gsLst>
                  <a:lin ang="5400000" scaled="0"/>
                </a:gradFill>
                <a:latin typeface="+mn-lt"/>
                <a:ea typeface="ＭＳ Ｐゴシック" charset="0"/>
                <a:cs typeface="+mn-cs"/>
              </a:defRPr>
            </a:lvl2pPr>
            <a:lvl3pPr marL="224097"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448193"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672290"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Custom LOB applications can integrate with Azure Active Directory</a:t>
            </a: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endParaRP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Sign in to Active Directory-integrated applications with cloud identities</a:t>
            </a: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endParaRP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Active Directory-integrated applications can access Office 365 and other web APIs</a:t>
            </a: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endParaRP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Applications can extend Azure Active Directory schema</a:t>
            </a: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endParaRP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Cross-platform support (iOS, Android, and Windows)</a:t>
            </a:r>
          </a:p>
          <a:p>
            <a:pPr marL="182880" marR="0" lvl="0" indent="-182880" algn="l" defTabSz="913505" rtl="0" eaLnBrk="1" fontAlgn="base" latinLnBrk="0" hangingPunct="1">
              <a:lnSpc>
                <a:spcPct val="100000"/>
              </a:lnSpc>
              <a:spcBef>
                <a:spcPts val="0"/>
              </a:spcBef>
              <a:spcAft>
                <a:spcPct val="0"/>
              </a:spcAft>
              <a:buClrTx/>
              <a:buSzPct val="90000"/>
              <a:buFont typeface="Arial" charset="0"/>
              <a:buNone/>
              <a:tabLst/>
              <a:defRPr/>
            </a:pPr>
            <a:endPar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endParaRPr>
          </a:p>
          <a:p>
            <a:pPr marL="182880" marR="0" lvl="0" indent="-182880" algn="l" defTabSz="913505"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Open standards </a:t>
            </a:r>
          </a:p>
          <a:p>
            <a:pPr marL="182880" marR="0" lvl="0" indent="-182880" algn="l" defTabSz="913505" rtl="0" eaLnBrk="1" fontAlgn="base" latinLnBrk="0" hangingPunct="1">
              <a:lnSpc>
                <a:spcPct val="100000"/>
              </a:lnSpc>
              <a:spcBef>
                <a:spcPts val="0"/>
              </a:spcBef>
              <a:spcAft>
                <a:spcPct val="0"/>
              </a:spcAft>
              <a:buClrTx/>
              <a:buSzPct val="90000"/>
              <a:buFont typeface="Arial" charset="0"/>
              <a:buNone/>
              <a:tabLst/>
              <a:defRPr/>
            </a:pP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     (SAML, </a:t>
            </a:r>
            <a:r>
              <a:rPr kumimoji="0" lang="en-US" sz="1400" b="0" i="0" u="none" strike="noStrike" kern="1200" cap="none" spc="0" normalizeH="0" baseline="0" noProof="0" dirty="0" err="1">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OAuth</a:t>
            </a: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 2.0, </a:t>
            </a:r>
            <a:r>
              <a:rPr kumimoji="0" lang="en-US" sz="1400" b="0" i="0" u="none" strike="noStrike" kern="1200" cap="none" spc="0" normalizeH="0" baseline="0" noProof="0" dirty="0" err="1">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OpenID</a:t>
            </a: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 Connect, </a:t>
            </a:r>
            <a:r>
              <a:rPr kumimoji="0" lang="en-US" sz="1400" b="0" i="0" u="none" strike="noStrike" kern="1200" cap="none" spc="0" normalizeH="0" baseline="0" noProof="0" dirty="0" err="1">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Odata</a:t>
            </a:r>
            <a:r>
              <a:rPr kumimoji="0" lang="en-US" sz="1400" b="0" i="0" u="none" strike="noStrike" kern="1200" cap="none" spc="0" normalizeH="0" baseline="0" noProof="0" dirty="0">
                <a:ln>
                  <a:noFill/>
                </a:ln>
                <a:gradFill>
                  <a:gsLst>
                    <a:gs pos="3670">
                      <a:srgbClr val="505050"/>
                    </a:gs>
                    <a:gs pos="100000">
                      <a:srgbClr val="505050"/>
                    </a:gs>
                  </a:gsLst>
                  <a:lin ang="5400000" scaled="0"/>
                </a:gradFill>
                <a:effectLst/>
                <a:uLnTx/>
                <a:uFillTx/>
                <a:latin typeface="+mn-lt"/>
                <a:ea typeface="ＭＳ Ｐゴシック" charset="0"/>
                <a:cs typeface="ＭＳ Ｐゴシック" charset="0"/>
              </a:rPr>
              <a:t> 3.0)</a:t>
            </a:r>
          </a:p>
        </p:txBody>
      </p:sp>
      <p:grpSp>
        <p:nvGrpSpPr>
          <p:cNvPr id="9" name="Group 8"/>
          <p:cNvGrpSpPr/>
          <p:nvPr/>
        </p:nvGrpSpPr>
        <p:grpSpPr>
          <a:xfrm>
            <a:off x="2350531" y="3040041"/>
            <a:ext cx="3605168" cy="2327523"/>
            <a:chOff x="1981200" y="2769304"/>
            <a:chExt cx="4421539" cy="2854580"/>
          </a:xfrm>
        </p:grpSpPr>
        <p:grpSp>
          <p:nvGrpSpPr>
            <p:cNvPr id="59" name="Group 58"/>
            <p:cNvGrpSpPr>
              <a:grpSpLocks noChangeAspect="1"/>
            </p:cNvGrpSpPr>
            <p:nvPr/>
          </p:nvGrpSpPr>
          <p:grpSpPr>
            <a:xfrm rot="10800000" flipH="1">
              <a:off x="4315592" y="5463770"/>
              <a:ext cx="640058" cy="160114"/>
              <a:chOff x="4572000" y="3022238"/>
              <a:chExt cx="789225" cy="197428"/>
            </a:xfrm>
            <a:solidFill>
              <a:schemeClr val="bg1"/>
            </a:solidFill>
          </p:grpSpPr>
          <p:sp>
            <p:nvSpPr>
              <p:cNvPr id="60" name="Oval 59"/>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3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cxnSp>
            <p:nvCxnSpPr>
              <p:cNvPr id="61" name="Straight Connector 60"/>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a:spLocks noChangeAspect="1"/>
            </p:cNvSpPr>
            <p:nvPr/>
          </p:nvSpPr>
          <p:spPr>
            <a:xfrm>
              <a:off x="4515529" y="5163795"/>
              <a:ext cx="662934" cy="339724"/>
            </a:xfrm>
            <a:prstGeom prst="rect">
              <a:avLst/>
            </a:prstGeom>
            <a:noFill/>
          </p:spPr>
          <p:txBody>
            <a:bodyPr wrap="none" rtlCol="0">
              <a:spAutoFit/>
            </a:bodyPr>
            <a:lstStyle/>
            <a:p>
              <a:pPr marL="0" marR="0" lvl="0" indent="0" algn="r" defTabSz="9133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SCIM</a:t>
              </a:r>
            </a:p>
          </p:txBody>
        </p:sp>
        <p:grpSp>
          <p:nvGrpSpPr>
            <p:cNvPr id="63" name="Group 62"/>
            <p:cNvGrpSpPr>
              <a:grpSpLocks noChangeAspect="1"/>
            </p:cNvGrpSpPr>
            <p:nvPr/>
          </p:nvGrpSpPr>
          <p:grpSpPr>
            <a:xfrm>
              <a:off x="4319313" y="3301858"/>
              <a:ext cx="640058" cy="160114"/>
              <a:chOff x="4572000" y="3022238"/>
              <a:chExt cx="789225" cy="197428"/>
            </a:xfrm>
            <a:solidFill>
              <a:schemeClr val="bg1"/>
            </a:solidFill>
          </p:grpSpPr>
          <p:sp>
            <p:nvSpPr>
              <p:cNvPr id="64" name="Oval 63"/>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3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cxnSp>
            <p:nvCxnSpPr>
              <p:cNvPr id="65" name="Straight Connector 64"/>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p:cNvSpPr txBox="1">
              <a:spLocks noChangeAspect="1"/>
            </p:cNvSpPr>
            <p:nvPr/>
          </p:nvSpPr>
          <p:spPr>
            <a:xfrm>
              <a:off x="4319315" y="2769304"/>
              <a:ext cx="1604645" cy="566207"/>
            </a:xfrm>
            <a:prstGeom prst="rect">
              <a:avLst/>
            </a:prstGeom>
            <a:noFill/>
          </p:spPr>
          <p:txBody>
            <a:bodyPr wrap="none" rtlCol="0">
              <a:spAutoFit/>
            </a:bodyPr>
            <a:lstStyle/>
            <a:p>
              <a:pPr marL="0" marR="0" lvl="0" indent="0" defTabSz="9133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OAuth2 and </a:t>
              </a:r>
            </a:p>
            <a:p>
              <a:pPr marL="0" marR="0" lvl="0" indent="0" defTabSz="9133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OpenID Connect</a:t>
              </a:r>
            </a:p>
          </p:txBody>
        </p:sp>
        <p:grpSp>
          <p:nvGrpSpPr>
            <p:cNvPr id="67" name="Group 66"/>
            <p:cNvGrpSpPr>
              <a:grpSpLocks noChangeAspect="1"/>
            </p:cNvGrpSpPr>
            <p:nvPr/>
          </p:nvGrpSpPr>
          <p:grpSpPr>
            <a:xfrm>
              <a:off x="4319313" y="3830702"/>
              <a:ext cx="640058" cy="160114"/>
              <a:chOff x="4572000" y="3022238"/>
              <a:chExt cx="789225" cy="197428"/>
            </a:xfrm>
            <a:solidFill>
              <a:schemeClr val="bg1"/>
            </a:solidFill>
          </p:grpSpPr>
          <p:sp>
            <p:nvSpPr>
              <p:cNvPr id="68" name="Oval 67"/>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3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cxnSp>
            <p:nvCxnSpPr>
              <p:cNvPr id="69" name="Straight Connector 68"/>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0" name="TextBox 69"/>
            <p:cNvSpPr txBox="1">
              <a:spLocks noChangeAspect="1"/>
            </p:cNvSpPr>
            <p:nvPr/>
          </p:nvSpPr>
          <p:spPr>
            <a:xfrm>
              <a:off x="4636552" y="3483460"/>
              <a:ext cx="706186" cy="339724"/>
            </a:xfrm>
            <a:prstGeom prst="rect">
              <a:avLst/>
            </a:prstGeom>
            <a:noFill/>
          </p:spPr>
          <p:txBody>
            <a:bodyPr wrap="none" rtlCol="0">
              <a:spAutoFit/>
            </a:bodyPr>
            <a:lstStyle/>
            <a:p>
              <a:pPr marL="0" marR="0" lvl="0" indent="0" defTabSz="9133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SAML</a:t>
              </a:r>
            </a:p>
          </p:txBody>
        </p:sp>
        <p:grpSp>
          <p:nvGrpSpPr>
            <p:cNvPr id="71" name="Group 70"/>
            <p:cNvGrpSpPr>
              <a:grpSpLocks noChangeAspect="1"/>
            </p:cNvGrpSpPr>
            <p:nvPr/>
          </p:nvGrpSpPr>
          <p:grpSpPr>
            <a:xfrm>
              <a:off x="4319313" y="4424831"/>
              <a:ext cx="640058" cy="160114"/>
              <a:chOff x="4572000" y="3022238"/>
              <a:chExt cx="789225" cy="197428"/>
            </a:xfrm>
            <a:solidFill>
              <a:schemeClr val="bg1"/>
            </a:solidFill>
          </p:grpSpPr>
          <p:sp>
            <p:nvSpPr>
              <p:cNvPr id="72" name="Oval 71"/>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3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cxnSp>
            <p:nvCxnSpPr>
              <p:cNvPr id="73" name="Straight Connector 72"/>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4" name="TextBox 73"/>
            <p:cNvSpPr txBox="1">
              <a:spLocks noChangeAspect="1"/>
            </p:cNvSpPr>
            <p:nvPr/>
          </p:nvSpPr>
          <p:spPr>
            <a:xfrm>
              <a:off x="4450222" y="4026304"/>
              <a:ext cx="1467025" cy="339724"/>
            </a:xfrm>
            <a:prstGeom prst="rect">
              <a:avLst/>
            </a:prstGeom>
            <a:noFill/>
          </p:spPr>
          <p:txBody>
            <a:bodyPr wrap="none" rtlCol="0">
              <a:spAutoFit/>
            </a:bodyPr>
            <a:lstStyle/>
            <a:p>
              <a:pPr marL="0" marR="0" lvl="0" indent="0" defTabSz="9133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WS-Federation</a:t>
              </a:r>
            </a:p>
          </p:txBody>
        </p:sp>
        <p:grpSp>
          <p:nvGrpSpPr>
            <p:cNvPr id="75" name="Group 74"/>
            <p:cNvGrpSpPr>
              <a:grpSpLocks noChangeAspect="1"/>
            </p:cNvGrpSpPr>
            <p:nvPr/>
          </p:nvGrpSpPr>
          <p:grpSpPr>
            <a:xfrm>
              <a:off x="4319313" y="4990092"/>
              <a:ext cx="640058" cy="160114"/>
              <a:chOff x="4572000" y="3022238"/>
              <a:chExt cx="789225" cy="197428"/>
            </a:xfrm>
            <a:solidFill>
              <a:schemeClr val="bg1"/>
            </a:solidFill>
          </p:grpSpPr>
          <p:sp>
            <p:nvSpPr>
              <p:cNvPr id="76" name="Oval 75"/>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33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cxnSp>
            <p:nvCxnSpPr>
              <p:cNvPr id="77" name="Straight Connector 76"/>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a:spLocks noChangeAspect="1"/>
            </p:cNvSpPr>
            <p:nvPr/>
          </p:nvSpPr>
          <p:spPr>
            <a:xfrm>
              <a:off x="4328772" y="4649138"/>
              <a:ext cx="2073967" cy="339724"/>
            </a:xfrm>
            <a:prstGeom prst="rect">
              <a:avLst/>
            </a:prstGeom>
            <a:noFill/>
          </p:spPr>
          <p:txBody>
            <a:bodyPr wrap="none" rtlCol="0">
              <a:spAutoFit/>
            </a:bodyPr>
            <a:lstStyle/>
            <a:p>
              <a:pPr marL="0" marR="0" lvl="0" indent="0" defTabSz="9133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REST-based graph API</a:t>
              </a:r>
            </a:p>
          </p:txBody>
        </p:sp>
        <p:grpSp>
          <p:nvGrpSpPr>
            <p:cNvPr id="79" name="Group 78"/>
            <p:cNvGrpSpPr>
              <a:grpSpLocks noChangeAspect="1"/>
            </p:cNvGrpSpPr>
            <p:nvPr/>
          </p:nvGrpSpPr>
          <p:grpSpPr>
            <a:xfrm>
              <a:off x="1981200" y="3068646"/>
              <a:ext cx="2330395" cy="2475053"/>
              <a:chOff x="6763375" y="2732513"/>
              <a:chExt cx="2871956" cy="3050237"/>
            </a:xfrm>
          </p:grpSpPr>
          <p:sp>
            <p:nvSpPr>
              <p:cNvPr id="80" name="TextBox 79"/>
              <p:cNvSpPr txBox="1"/>
              <p:nvPr/>
            </p:nvSpPr>
            <p:spPr>
              <a:xfrm>
                <a:off x="7022537" y="4596589"/>
                <a:ext cx="2254047" cy="790827"/>
              </a:xfrm>
              <a:prstGeom prst="rect">
                <a:avLst/>
              </a:prstGeom>
              <a:noFill/>
            </p:spPr>
            <p:txBody>
              <a:bodyPr wrap="none" rtlCol="0">
                <a:spAutoFit/>
              </a:bodyPr>
              <a:lstStyle/>
              <a:p>
                <a:pPr marL="0" marR="0" lvl="0" indent="0" algn="ctr" defTabSz="91333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Microsoft Azure </a:t>
                </a:r>
              </a:p>
              <a:p>
                <a:pPr marL="0" marR="0" lvl="0" indent="0" algn="ctr" defTabSz="91333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ＭＳ Ｐゴシック" charset="0"/>
                  </a:rPr>
                  <a:t>Active Directory</a:t>
                </a:r>
              </a:p>
            </p:txBody>
          </p:sp>
          <p:sp>
            <p:nvSpPr>
              <p:cNvPr id="81" name="Rectangle 80"/>
              <p:cNvSpPr/>
              <p:nvPr/>
            </p:nvSpPr>
            <p:spPr bwMode="auto">
              <a:xfrm>
                <a:off x="6763375" y="2732513"/>
                <a:ext cx="2871956" cy="3050237"/>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3" tIns="89593" rIns="33601" bIns="33601" rtlCol="0" anchor="t" anchorCtr="0"/>
              <a:lstStyle/>
              <a:p>
                <a:pPr marL="0" marR="0" lvl="0" indent="0" algn="ctr" defTabSz="913413" eaLnBrk="1" fontAlgn="base" latinLnBrk="0" hangingPunct="1">
                  <a:lnSpc>
                    <a:spcPct val="100000"/>
                  </a:lnSpc>
                  <a:spcBef>
                    <a:spcPct val="0"/>
                  </a:spcBef>
                  <a:spcAft>
                    <a:spcPct val="0"/>
                  </a:spcAft>
                  <a:buClrTx/>
                  <a:buSzTx/>
                  <a:buFontTx/>
                  <a:buNone/>
                  <a:tabLst/>
                  <a:defRPr/>
                </a:pPr>
                <a:endParaRPr kumimoji="0" lang="en-US" sz="1200" b="0" i="0" u="none" strike="noStrike" kern="0" cap="none" spc="-100" normalizeH="0" baseline="0" noProof="0" dirty="0">
                  <a:ln>
                    <a:noFill/>
                  </a:ln>
                  <a:solidFill>
                    <a:srgbClr val="000000"/>
                  </a:solidFill>
                  <a:effectLst/>
                  <a:uLnTx/>
                  <a:uFillTx/>
                  <a:ea typeface="Segoe UI" pitchFamily="34" charset="0"/>
                  <a:cs typeface="Segoe UI" pitchFamily="34" charset="0"/>
                </a:endParaRPr>
              </a:p>
            </p:txBody>
          </p:sp>
          <p:pic>
            <p:nvPicPr>
              <p:cNvPr id="82" name="Picture 81"/>
              <p:cNvPicPr>
                <a:picLocks noChangeAspect="1"/>
              </p:cNvPicPr>
              <p:nvPr/>
            </p:nvPicPr>
            <p:blipFill>
              <a:blip r:embed="rId3"/>
              <a:stretch>
                <a:fillRect/>
              </a:stretch>
            </p:blipFill>
            <p:spPr>
              <a:xfrm>
                <a:off x="7643866" y="3184204"/>
                <a:ext cx="1110977" cy="1101796"/>
              </a:xfrm>
              <a:prstGeom prst="rect">
                <a:avLst/>
              </a:prstGeom>
            </p:spPr>
          </p:pic>
        </p:grpSp>
      </p:grpSp>
    </p:spTree>
    <p:extLst>
      <p:ext uri="{BB962C8B-B14F-4D97-AF65-F5344CB8AC3E}">
        <p14:creationId xmlns:p14="http://schemas.microsoft.com/office/powerpoint/2010/main" val="13719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Active Directory Graph API</a:t>
            </a:r>
          </a:p>
        </p:txBody>
      </p:sp>
      <p:sp>
        <p:nvSpPr>
          <p:cNvPr id="4" name="Content Placeholder 3"/>
          <p:cNvSpPr>
            <a:spLocks noGrp="1"/>
          </p:cNvSpPr>
          <p:nvPr>
            <p:ph sz="quarter" idx="10"/>
          </p:nvPr>
        </p:nvSpPr>
        <p:spPr>
          <a:xfrm>
            <a:off x="268288" y="1965324"/>
            <a:ext cx="11542503" cy="2665345"/>
          </a:xfrm>
        </p:spPr>
        <p:txBody>
          <a:bodyPr/>
          <a:lstStyle/>
          <a:p>
            <a:r>
              <a:rPr lang="en-US" dirty="0"/>
              <a:t>Programmable access to your Azure AD using REST API’s</a:t>
            </a:r>
          </a:p>
          <a:p>
            <a:endParaRPr lang="en-US" dirty="0"/>
          </a:p>
          <a:p>
            <a:r>
              <a:rPr lang="en-US" dirty="0"/>
              <a:t>Perform CRUD operations on directory objects</a:t>
            </a:r>
          </a:p>
          <a:p>
            <a:endParaRPr lang="en-US" dirty="0"/>
          </a:p>
          <a:p>
            <a:r>
              <a:rPr lang="en-US" dirty="0"/>
              <a:t>Query for directory object properties that are not included in the authentication token</a:t>
            </a:r>
          </a:p>
        </p:txBody>
      </p:sp>
    </p:spTree>
    <p:extLst>
      <p:ext uri="{BB962C8B-B14F-4D97-AF65-F5344CB8AC3E}">
        <p14:creationId xmlns:p14="http://schemas.microsoft.com/office/powerpoint/2010/main" val="11530400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98200954"/>
              </p:ext>
            </p:extLst>
          </p:nvPr>
        </p:nvGraphicFramePr>
        <p:xfrm>
          <a:off x="269239" y="1189176"/>
          <a:ext cx="11653523" cy="4525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9860918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8535782-5044-4AED-9835-03B2139528FD}"/>
              </a:ext>
            </a:extLst>
          </p:cNvPr>
          <p:cNvSpPr/>
          <p:nvPr/>
        </p:nvSpPr>
        <p:spPr>
          <a:xfrm>
            <a:off x="362179" y="4832368"/>
            <a:ext cx="2487483" cy="1448287"/>
          </a:xfrm>
          <a:prstGeom prst="rect">
            <a:avLst/>
          </a:prstGeom>
        </p:spPr>
        <p:txBody>
          <a:bodyPr wrap="square">
            <a:spAutoFit/>
          </a:bodyPr>
          <a:lstStyle/>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Single Sign-On</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Azure AD Connect</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Automated User Lifecycle</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Self-Service for End Users</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Access from Anywhere</a:t>
            </a:r>
          </a:p>
        </p:txBody>
      </p:sp>
      <p:sp>
        <p:nvSpPr>
          <p:cNvPr id="39" name="Rectangle 38">
            <a:extLst>
              <a:ext uri="{FF2B5EF4-FFF2-40B4-BE49-F238E27FC236}">
                <a16:creationId xmlns:a16="http://schemas.microsoft.com/office/drawing/2014/main" id="{C54E1CE4-C54D-4CF7-BED3-3116870A616E}"/>
              </a:ext>
            </a:extLst>
          </p:cNvPr>
          <p:cNvSpPr/>
          <p:nvPr/>
        </p:nvSpPr>
        <p:spPr>
          <a:xfrm>
            <a:off x="3140982" y="4845245"/>
            <a:ext cx="2387700" cy="1448287"/>
          </a:xfrm>
          <a:prstGeom prst="rect">
            <a:avLst/>
          </a:prstGeom>
        </p:spPr>
        <p:txBody>
          <a:bodyPr wrap="square">
            <a:spAutoFit/>
          </a:bodyPr>
          <a:lstStyle/>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Strong Authentication</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Conditional Access</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Identity Protection</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Privileged Identity </a:t>
            </a:r>
            <a:r>
              <a:rPr lang="en-US" sz="1568" err="1">
                <a:gradFill>
                  <a:gsLst>
                    <a:gs pos="78761">
                      <a:schemeClr val="tx1"/>
                    </a:gs>
                    <a:gs pos="0">
                      <a:schemeClr val="tx1"/>
                    </a:gs>
                  </a:gsLst>
                  <a:lin ang="5400000" scaled="0"/>
                </a:gradFill>
                <a:latin typeface="Segoe UI" panose="020B0502040204020203" pitchFamily="34" charset="0"/>
                <a:cs typeface="Segoe UI" panose="020B0502040204020203" pitchFamily="34" charset="0"/>
              </a:rPr>
              <a:t>Mgmt</a:t>
            </a:r>
            <a:endPar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endParaRP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Identity Governance</a:t>
            </a:r>
          </a:p>
        </p:txBody>
      </p:sp>
      <p:sp>
        <p:nvSpPr>
          <p:cNvPr id="40" name="Rectangle 39">
            <a:extLst>
              <a:ext uri="{FF2B5EF4-FFF2-40B4-BE49-F238E27FC236}">
                <a16:creationId xmlns:a16="http://schemas.microsoft.com/office/drawing/2014/main" id="{1E56D0F7-9951-4219-82DE-5B6422BB0B78}"/>
              </a:ext>
            </a:extLst>
          </p:cNvPr>
          <p:cNvSpPr/>
          <p:nvPr/>
        </p:nvSpPr>
        <p:spPr>
          <a:xfrm>
            <a:off x="5836172" y="4854238"/>
            <a:ext cx="3167767" cy="1410570"/>
          </a:xfrm>
          <a:prstGeom prst="rect">
            <a:avLst/>
          </a:prstGeom>
        </p:spPr>
        <p:txBody>
          <a:bodyPr wrap="square">
            <a:spAutoFit/>
          </a:bodyPr>
          <a:lstStyle/>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Customer &amp; Partner Identity and Access Management</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Cross-Tenant Collaboration</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Personalized Customer Journeys</a:t>
            </a:r>
          </a:p>
          <a:p>
            <a:pPr defTabSz="932026">
              <a:spcAft>
                <a:spcPts val="294"/>
              </a:spcAft>
              <a:defRPr/>
            </a:pPr>
            <a:r>
              <a:rPr lang="en-US" sz="1568">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with Any User</a:t>
            </a:r>
          </a:p>
        </p:txBody>
      </p:sp>
      <p:sp>
        <p:nvSpPr>
          <p:cNvPr id="41" name="Rectangle 40">
            <a:extLst>
              <a:ext uri="{FF2B5EF4-FFF2-40B4-BE49-F238E27FC236}">
                <a16:creationId xmlns:a16="http://schemas.microsoft.com/office/drawing/2014/main" id="{A7FEAD03-C41C-489B-BDC1-34D0B8493472}"/>
              </a:ext>
            </a:extLst>
          </p:cNvPr>
          <p:cNvSpPr/>
          <p:nvPr/>
        </p:nvSpPr>
        <p:spPr>
          <a:xfrm>
            <a:off x="9191501" y="4854034"/>
            <a:ext cx="2191469" cy="1410570"/>
          </a:xfrm>
          <a:prstGeom prst="rect">
            <a:avLst/>
          </a:prstGeom>
        </p:spPr>
        <p:txBody>
          <a:bodyPr wrap="square" anchor="t">
            <a:spAutoFit/>
          </a:bodyPr>
          <a:lstStyle/>
          <a:p>
            <a:pPr defTabSz="932026">
              <a:spcAft>
                <a:spcPts val="294"/>
              </a:spcAft>
              <a:defRPr/>
            </a:pPr>
            <a:r>
              <a:rPr lang="en-US" sz="1568" dirty="0">
                <a:cs typeface="Segoe UI"/>
              </a:rPr>
              <a:t>Open standards-based</a:t>
            </a:r>
          </a:p>
          <a:p>
            <a:pPr defTabSz="932026">
              <a:spcAft>
                <a:spcPts val="294"/>
              </a:spcAft>
              <a:defRPr/>
            </a:pPr>
            <a:r>
              <a:rPr lang="en-US" sz="1568" dirty="0">
                <a:latin typeface="Segoe UI"/>
                <a:cs typeface="Segoe UI"/>
              </a:rPr>
              <a:t>Identity platform</a:t>
            </a:r>
          </a:p>
          <a:p>
            <a:pPr defTabSz="932026">
              <a:spcAft>
                <a:spcPts val="294"/>
              </a:spcAft>
              <a:defRPr/>
            </a:pPr>
            <a:r>
              <a:rPr lang="en-US" sz="1568" dirty="0">
                <a:latin typeface="Segoe UI"/>
                <a:cs typeface="Segoe UI"/>
              </a:rPr>
              <a:t>App Integration</a:t>
            </a:r>
            <a:endParaRPr lang="en-US" sz="1765" dirty="0">
              <a:latin typeface="Segoe UI"/>
              <a:cs typeface="Segoe UI"/>
            </a:endParaRPr>
          </a:p>
          <a:p>
            <a:pPr defTabSz="932026">
              <a:defRPr/>
            </a:pPr>
            <a:r>
              <a:rPr lang="en-US" sz="1568" dirty="0">
                <a:latin typeface="Segoe UI"/>
                <a:cs typeface="Segoe UI"/>
              </a:rPr>
              <a:t>Microsoft Graph</a:t>
            </a:r>
          </a:p>
          <a:p>
            <a:pPr defTabSz="932026">
              <a:spcAft>
                <a:spcPts val="294"/>
              </a:spcAft>
              <a:defRPr/>
            </a:pPr>
            <a:r>
              <a:rPr lang="en-US" sz="1568" dirty="0">
                <a:latin typeface="Segoe UI"/>
                <a:cs typeface="Segoe UI"/>
              </a:rPr>
              <a:t>Identity for IaaS</a:t>
            </a:r>
            <a:endParaRPr lang="en-US" sz="1765" dirty="0">
              <a:latin typeface="Segoe UI" panose="020B0502040204020203" pitchFamily="34" charset="0"/>
              <a:cs typeface="Segoe UI" panose="020B0502040204020203" pitchFamily="34" charset="0"/>
            </a:endParaRPr>
          </a:p>
        </p:txBody>
      </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5908667" y="3779966"/>
            <a:ext cx="2882660" cy="534000"/>
          </a:xfrm>
          <a:prstGeom prst="rect">
            <a:avLst/>
          </a:prstGeom>
          <a:noFill/>
        </p:spPr>
        <p:txBody>
          <a:bodyPr wrap="none" lIns="179234" tIns="143387" rIns="179234" bIns="14338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268613" y="3776637"/>
            <a:ext cx="2615068" cy="533973"/>
          </a:xfrm>
          <a:prstGeom prst="rect">
            <a:avLst/>
          </a:prstGeom>
          <a:noFill/>
        </p:spPr>
        <p:txBody>
          <a:bodyPr wrap="square" lIns="179234" tIns="143387" rIns="179234" bIns="14338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765"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9093867" y="3768867"/>
            <a:ext cx="2972245" cy="533973"/>
          </a:xfrm>
          <a:prstGeom prst="rect">
            <a:avLst/>
          </a:prstGeom>
          <a:noFill/>
        </p:spPr>
        <p:txBody>
          <a:bodyPr wrap="square" lIns="179234" tIns="143387" rIns="179234" bIns="14338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765"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185735" y="3768867"/>
            <a:ext cx="2154960" cy="534000"/>
          </a:xfrm>
          <a:prstGeom prst="rect">
            <a:avLst/>
          </a:prstGeom>
          <a:noFill/>
        </p:spPr>
        <p:txBody>
          <a:bodyPr wrap="none" lIns="179234" tIns="143387" rIns="179234" bIns="14338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 &amp; 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a:xfrm>
            <a:off x="426425" y="436249"/>
            <a:ext cx="11336039" cy="743908"/>
          </a:xfrm>
        </p:spPr>
        <p:txBody>
          <a:bodyPr>
            <a:normAutofit fontScale="90000"/>
          </a:bodyPr>
          <a:lstStyle/>
          <a:p>
            <a:r>
              <a:rPr lang="en-US">
                <a:gradFill>
                  <a:gsLst>
                    <a:gs pos="0">
                      <a:schemeClr val="tx1"/>
                    </a:gs>
                    <a:gs pos="100000">
                      <a:schemeClr val="tx1"/>
                    </a:gs>
                  </a:gsLst>
                  <a:lin ang="5400000" scaled="0"/>
                </a:gradFill>
              </a:rPr>
              <a:t>Microsoft Azure Active Directory</a:t>
            </a: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latin typeface="+mn-lt"/>
            </a:endParaRPr>
          </a:p>
        </p:txBody>
      </p:sp>
      <p:sp>
        <p:nvSpPr>
          <p:cNvPr id="33" name="Rectangle 32">
            <a:extLst>
              <a:ext uri="{FF2B5EF4-FFF2-40B4-BE49-F238E27FC236}">
                <a16:creationId xmlns:a16="http://schemas.microsoft.com/office/drawing/2014/main" id="{B6F7BFDA-CC5C-4EAB-93DD-A21FE7C9AA5C}"/>
              </a:ext>
            </a:extLst>
          </p:cNvPr>
          <p:cNvSpPr/>
          <p:nvPr/>
        </p:nvSpPr>
        <p:spPr>
          <a:xfrm>
            <a:off x="427228" y="1055616"/>
            <a:ext cx="8346870" cy="459819"/>
          </a:xfrm>
          <a:prstGeom prst="rect">
            <a:avLst/>
          </a:prstGeom>
        </p:spPr>
        <p:txBody>
          <a:bodyPr wrap="square" lIns="0">
            <a:spAutoFit/>
          </a:bodyPr>
          <a:lstStyle/>
          <a:p>
            <a:r>
              <a:rPr lang="en-US" sz="2400">
                <a:gradFill>
                  <a:gsLst>
                    <a:gs pos="0">
                      <a:schemeClr val="accent1"/>
                    </a:gs>
                    <a:gs pos="100000">
                      <a:schemeClr val="accent1"/>
                    </a:gs>
                  </a:gsLst>
                  <a:lin ang="5400000" scaled="0"/>
                </a:gradFill>
              </a:rPr>
              <a:t>Your universal platform for managing and securing identities</a:t>
            </a:r>
          </a:p>
        </p:txBody>
      </p:sp>
      <p:grpSp>
        <p:nvGrpSpPr>
          <p:cNvPr id="35" name="Group 34">
            <a:extLst>
              <a:ext uri="{FF2B5EF4-FFF2-40B4-BE49-F238E27FC236}">
                <a16:creationId xmlns:a16="http://schemas.microsoft.com/office/drawing/2014/main" id="{0ED152D6-3FB1-44CF-982B-4913B00FC0F0}"/>
              </a:ext>
            </a:extLst>
          </p:cNvPr>
          <p:cNvGrpSpPr/>
          <p:nvPr/>
        </p:nvGrpSpPr>
        <p:grpSpPr>
          <a:xfrm>
            <a:off x="6920739" y="2658751"/>
            <a:ext cx="858514" cy="858514"/>
            <a:chOff x="442461" y="4702754"/>
            <a:chExt cx="641730" cy="641730"/>
          </a:xfrm>
        </p:grpSpPr>
        <p:sp>
          <p:nvSpPr>
            <p:cNvPr id="36" name="Oval 35">
              <a:extLst>
                <a:ext uri="{FF2B5EF4-FFF2-40B4-BE49-F238E27FC236}">
                  <a16:creationId xmlns:a16="http://schemas.microsoft.com/office/drawing/2014/main" id="{7B6A2EDC-9F29-451D-82E4-F89C19CEE7E8}"/>
                </a:ext>
              </a:extLst>
            </p:cNvPr>
            <p:cNvSpPr/>
            <p:nvPr/>
          </p:nvSpPr>
          <p:spPr bwMode="auto">
            <a:xfrm>
              <a:off x="442461" y="4702754"/>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568" spc="-14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ersonal_connect" title="Icon of a person with two bidirectional arrows below them">
              <a:extLst>
                <a:ext uri="{FF2B5EF4-FFF2-40B4-BE49-F238E27FC236}">
                  <a16:creationId xmlns:a16="http://schemas.microsoft.com/office/drawing/2014/main" id="{52BF5DA1-5004-40EC-B77D-D6090ABFA86B}"/>
                </a:ext>
              </a:extLst>
            </p:cNvPr>
            <p:cNvSpPr>
              <a:spLocks noChangeAspect="1" noEditPoints="1"/>
            </p:cNvSpPr>
            <p:nvPr/>
          </p:nvSpPr>
          <p:spPr bwMode="auto">
            <a:xfrm>
              <a:off x="633278" y="4844334"/>
              <a:ext cx="218789" cy="35857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02"/>
              <a:endParaRPr lang="en-US" sz="1765">
                <a:solidFill>
                  <a:srgbClr val="282828"/>
                </a:solidFill>
                <a:latin typeface="Segoe UI"/>
              </a:endParaRPr>
            </a:p>
          </p:txBody>
        </p:sp>
      </p:grpSp>
      <p:grpSp>
        <p:nvGrpSpPr>
          <p:cNvPr id="38" name="Group 37">
            <a:extLst>
              <a:ext uri="{FF2B5EF4-FFF2-40B4-BE49-F238E27FC236}">
                <a16:creationId xmlns:a16="http://schemas.microsoft.com/office/drawing/2014/main" id="{F9F1C2C9-175A-4E41-A150-8CE9223779B1}"/>
              </a:ext>
            </a:extLst>
          </p:cNvPr>
          <p:cNvGrpSpPr/>
          <p:nvPr/>
        </p:nvGrpSpPr>
        <p:grpSpPr>
          <a:xfrm>
            <a:off x="3833957" y="2629477"/>
            <a:ext cx="858514" cy="858514"/>
            <a:chOff x="438824" y="3432228"/>
            <a:chExt cx="641730" cy="641730"/>
          </a:xfrm>
        </p:grpSpPr>
        <p:sp>
          <p:nvSpPr>
            <p:cNvPr id="43" name="Oval 42">
              <a:extLst>
                <a:ext uri="{FF2B5EF4-FFF2-40B4-BE49-F238E27FC236}">
                  <a16:creationId xmlns:a16="http://schemas.microsoft.com/office/drawing/2014/main" id="{2CFC5AF3-8597-42FE-8E23-0A5FBDA34FCB}"/>
                </a:ext>
              </a:extLst>
            </p:cNvPr>
            <p:cNvSpPr/>
            <p:nvPr/>
          </p:nvSpPr>
          <p:spPr bwMode="auto">
            <a:xfrm>
              <a:off x="438824" y="3432228"/>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568" spc="-14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server_2">
              <a:extLst>
                <a:ext uri="{FF2B5EF4-FFF2-40B4-BE49-F238E27FC236}">
                  <a16:creationId xmlns:a16="http://schemas.microsoft.com/office/drawing/2014/main" id="{BBDEFED4-45B6-428C-9AF3-533F0F4D1C91}"/>
                </a:ext>
              </a:extLst>
            </p:cNvPr>
            <p:cNvSpPr>
              <a:spLocks noChangeAspect="1" noEditPoints="1"/>
            </p:cNvSpPr>
            <p:nvPr/>
          </p:nvSpPr>
          <p:spPr bwMode="auto">
            <a:xfrm>
              <a:off x="645620" y="3619003"/>
              <a:ext cx="260393" cy="323191"/>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endParaRPr lang="en-US" sz="882">
                <a:gradFill>
                  <a:gsLst>
                    <a:gs pos="0">
                      <a:srgbClr val="505050"/>
                    </a:gs>
                    <a:gs pos="100000">
                      <a:srgbClr val="505050"/>
                    </a:gs>
                  </a:gsLst>
                </a:gradFill>
              </a:endParaRPr>
            </a:p>
          </p:txBody>
        </p:sp>
      </p:grpSp>
      <p:grpSp>
        <p:nvGrpSpPr>
          <p:cNvPr id="50" name="Group 49">
            <a:extLst>
              <a:ext uri="{FF2B5EF4-FFF2-40B4-BE49-F238E27FC236}">
                <a16:creationId xmlns:a16="http://schemas.microsoft.com/office/drawing/2014/main" id="{70FBA47D-3ABA-4349-A731-BAC8267BA7B2}"/>
              </a:ext>
            </a:extLst>
          </p:cNvPr>
          <p:cNvGrpSpPr/>
          <p:nvPr/>
        </p:nvGrpSpPr>
        <p:grpSpPr>
          <a:xfrm>
            <a:off x="1055220" y="2629477"/>
            <a:ext cx="853224" cy="853224"/>
            <a:chOff x="438824" y="1928011"/>
            <a:chExt cx="641730" cy="641730"/>
          </a:xfrm>
        </p:grpSpPr>
        <p:sp>
          <p:nvSpPr>
            <p:cNvPr id="52" name="Oval 51">
              <a:extLst>
                <a:ext uri="{FF2B5EF4-FFF2-40B4-BE49-F238E27FC236}">
                  <a16:creationId xmlns:a16="http://schemas.microsoft.com/office/drawing/2014/main" id="{ACBBEBE1-5327-4303-8F23-50B03B65960F}"/>
                </a:ext>
              </a:extLst>
            </p:cNvPr>
            <p:cNvSpPr/>
            <p:nvPr/>
          </p:nvSpPr>
          <p:spPr bwMode="auto">
            <a:xfrm>
              <a:off x="438824" y="1928011"/>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568" spc="-147">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 name="Graphic 57">
              <a:extLst>
                <a:ext uri="{FF2B5EF4-FFF2-40B4-BE49-F238E27FC236}">
                  <a16:creationId xmlns:a16="http://schemas.microsoft.com/office/drawing/2014/main" id="{F62611BA-015B-4DC7-BC76-5C2467CC6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04" y="2108091"/>
              <a:ext cx="400569" cy="269948"/>
            </a:xfrm>
            <a:prstGeom prst="rect">
              <a:avLst/>
            </a:prstGeom>
          </p:spPr>
        </p:pic>
      </p:grpSp>
      <p:grpSp>
        <p:nvGrpSpPr>
          <p:cNvPr id="59" name="Group 58">
            <a:extLst>
              <a:ext uri="{FF2B5EF4-FFF2-40B4-BE49-F238E27FC236}">
                <a16:creationId xmlns:a16="http://schemas.microsoft.com/office/drawing/2014/main" id="{E7027F42-9F8F-4061-BA26-935A3FDBB42A}"/>
              </a:ext>
            </a:extLst>
          </p:cNvPr>
          <p:cNvGrpSpPr/>
          <p:nvPr/>
        </p:nvGrpSpPr>
        <p:grpSpPr>
          <a:xfrm>
            <a:off x="9963974" y="2655269"/>
            <a:ext cx="842749" cy="842749"/>
            <a:chOff x="434975" y="5763072"/>
            <a:chExt cx="641730" cy="641730"/>
          </a:xfrm>
        </p:grpSpPr>
        <p:sp>
          <p:nvSpPr>
            <p:cNvPr id="61" name="Oval 60">
              <a:extLst>
                <a:ext uri="{FF2B5EF4-FFF2-40B4-BE49-F238E27FC236}">
                  <a16:creationId xmlns:a16="http://schemas.microsoft.com/office/drawing/2014/main" id="{3E00F48D-142D-4E92-BDB3-B7DB67BD1314}"/>
                </a:ext>
              </a:extLst>
            </p:cNvPr>
            <p:cNvSpPr/>
            <p:nvPr/>
          </p:nvSpPr>
          <p:spPr bwMode="auto">
            <a:xfrm>
              <a:off x="434975" y="5763072"/>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568" spc="-147">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F8A95D0-DFDD-4AD2-A408-11C8B49803F5}"/>
                </a:ext>
              </a:extLst>
            </p:cNvPr>
            <p:cNvGrpSpPr/>
            <p:nvPr/>
          </p:nvGrpSpPr>
          <p:grpSpPr>
            <a:xfrm>
              <a:off x="461455" y="5930121"/>
              <a:ext cx="500495" cy="432641"/>
              <a:chOff x="10431788" y="4440542"/>
              <a:chExt cx="500495" cy="432641"/>
            </a:xfrm>
          </p:grpSpPr>
          <p:sp>
            <p:nvSpPr>
              <p:cNvPr id="63" name="Oval 62">
                <a:extLst>
                  <a:ext uri="{FF2B5EF4-FFF2-40B4-BE49-F238E27FC236}">
                    <a16:creationId xmlns:a16="http://schemas.microsoft.com/office/drawing/2014/main" id="{AFB3356F-8ED8-4C1D-B85D-DA8872BC5083}"/>
                  </a:ext>
                </a:extLst>
              </p:cNvPr>
              <p:cNvSpPr/>
              <p:nvPr/>
            </p:nvSpPr>
            <p:spPr bwMode="auto">
              <a:xfrm>
                <a:off x="10431788" y="4440542"/>
                <a:ext cx="500495" cy="4326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Forklift" title="Icon of a forklift carrying boxes">
                <a:extLst>
                  <a:ext uri="{FF2B5EF4-FFF2-40B4-BE49-F238E27FC236}">
                    <a16:creationId xmlns:a16="http://schemas.microsoft.com/office/drawing/2014/main" id="{C6B7A279-CB91-47E5-946F-CA86FB2B4D30}"/>
                  </a:ext>
                </a:extLst>
              </p:cNvPr>
              <p:cNvSpPr>
                <a:spLocks noChangeAspect="1" noEditPoints="1"/>
              </p:cNvSpPr>
              <p:nvPr/>
            </p:nvSpPr>
            <p:spPr bwMode="auto">
              <a:xfrm>
                <a:off x="10560611" y="4440545"/>
                <a:ext cx="354086" cy="327772"/>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02"/>
                <a:endParaRPr lang="en-US" sz="1765">
                  <a:solidFill>
                    <a:srgbClr val="282828"/>
                  </a:solidFill>
                  <a:latin typeface="Segoe UI"/>
                </a:endParaRPr>
              </a:p>
            </p:txBody>
          </p:sp>
        </p:grpSp>
      </p:grpSp>
      <p:sp>
        <p:nvSpPr>
          <p:cNvPr id="2" name="Rectangle 1">
            <a:extLst>
              <a:ext uri="{FF2B5EF4-FFF2-40B4-BE49-F238E27FC236}">
                <a16:creationId xmlns:a16="http://schemas.microsoft.com/office/drawing/2014/main" id="{736696FC-4DD9-4C9C-BEA4-9C626FB65D99}"/>
              </a:ext>
            </a:extLst>
          </p:cNvPr>
          <p:cNvSpPr/>
          <p:nvPr/>
        </p:nvSpPr>
        <p:spPr>
          <a:xfrm>
            <a:off x="366217" y="4166728"/>
            <a:ext cx="2118991" cy="633625"/>
          </a:xfrm>
          <a:prstGeom prst="rect">
            <a:avLst/>
          </a:prstGeom>
        </p:spPr>
        <p:txBody>
          <a:bodyPr wrap="square">
            <a:spAutoFit/>
          </a:bodyPr>
          <a:lstStyle/>
          <a:p>
            <a:r>
              <a:rPr lang="en-US" sz="1765">
                <a:solidFill>
                  <a:schemeClr val="accent1"/>
                </a:solidFill>
                <a:latin typeface="Segoe UI Semibold" panose="020B0702040204020203" pitchFamily="34" charset="0"/>
                <a:cs typeface="Segoe UI Semibold" panose="020B0702040204020203" pitchFamily="34" charset="0"/>
              </a:rPr>
              <a:t>Connect your users to any app</a:t>
            </a:r>
          </a:p>
        </p:txBody>
      </p:sp>
      <p:sp>
        <p:nvSpPr>
          <p:cNvPr id="4" name="Rectangle 3">
            <a:extLst>
              <a:ext uri="{FF2B5EF4-FFF2-40B4-BE49-F238E27FC236}">
                <a16:creationId xmlns:a16="http://schemas.microsoft.com/office/drawing/2014/main" id="{894BB75A-5A53-4FB7-8682-7A83F090FE57}"/>
              </a:ext>
            </a:extLst>
          </p:cNvPr>
          <p:cNvSpPr/>
          <p:nvPr/>
        </p:nvSpPr>
        <p:spPr>
          <a:xfrm>
            <a:off x="3140983" y="4185733"/>
            <a:ext cx="1789808" cy="633625"/>
          </a:xfrm>
          <a:prstGeom prst="rect">
            <a:avLst/>
          </a:prstGeom>
        </p:spPr>
        <p:txBody>
          <a:bodyPr wrap="square">
            <a:spAutoFit/>
          </a:bodyPr>
          <a:lstStyle/>
          <a:p>
            <a:r>
              <a:rPr lang="en-US" sz="1765">
                <a:solidFill>
                  <a:schemeClr val="accent1"/>
                </a:solidFill>
                <a:latin typeface="Segoe UI Semibold" panose="020B0702040204020203" pitchFamily="34" charset="0"/>
                <a:cs typeface="Segoe UI Semibold" panose="020B0702040204020203" pitchFamily="34" charset="0"/>
              </a:rPr>
              <a:t>Safeguard user credentials</a:t>
            </a:r>
            <a:endParaRPr lang="en-US" sz="1372">
              <a:solidFill>
                <a:schemeClr val="accent1"/>
              </a:solidFill>
            </a:endParaRPr>
          </a:p>
        </p:txBody>
      </p:sp>
      <p:sp>
        <p:nvSpPr>
          <p:cNvPr id="5" name="Rectangle 4">
            <a:extLst>
              <a:ext uri="{FF2B5EF4-FFF2-40B4-BE49-F238E27FC236}">
                <a16:creationId xmlns:a16="http://schemas.microsoft.com/office/drawing/2014/main" id="{48F673C1-C6B8-4958-B027-C7045E1D088C}"/>
              </a:ext>
            </a:extLst>
          </p:cNvPr>
          <p:cNvSpPr/>
          <p:nvPr/>
        </p:nvSpPr>
        <p:spPr>
          <a:xfrm>
            <a:off x="5817995" y="4188596"/>
            <a:ext cx="2811245" cy="633625"/>
          </a:xfrm>
          <a:prstGeom prst="rect">
            <a:avLst/>
          </a:prstGeom>
        </p:spPr>
        <p:txBody>
          <a:bodyPr wrap="square">
            <a:spAutoFit/>
          </a:bodyPr>
          <a:lstStyle/>
          <a:p>
            <a:r>
              <a:rPr lang="en-US" sz="1765">
                <a:solidFill>
                  <a:schemeClr val="accent1"/>
                </a:solidFill>
                <a:latin typeface="Segoe UI Semibold" panose="020B0702040204020203" pitchFamily="34" charset="0"/>
                <a:cs typeface="Segoe UI Semibold" panose="020B0702040204020203" pitchFamily="34" charset="0"/>
              </a:rPr>
              <a:t>Interact with customers and partners</a:t>
            </a:r>
          </a:p>
        </p:txBody>
      </p:sp>
      <p:sp>
        <p:nvSpPr>
          <p:cNvPr id="7" name="Rectangle 6">
            <a:extLst>
              <a:ext uri="{FF2B5EF4-FFF2-40B4-BE49-F238E27FC236}">
                <a16:creationId xmlns:a16="http://schemas.microsoft.com/office/drawing/2014/main" id="{75039EC8-3A36-432B-94FC-C68F0E519C66}"/>
              </a:ext>
            </a:extLst>
          </p:cNvPr>
          <p:cNvSpPr/>
          <p:nvPr/>
        </p:nvSpPr>
        <p:spPr>
          <a:xfrm>
            <a:off x="9191500" y="4194318"/>
            <a:ext cx="2387699" cy="633625"/>
          </a:xfrm>
          <a:prstGeom prst="rect">
            <a:avLst/>
          </a:prstGeom>
        </p:spPr>
        <p:txBody>
          <a:bodyPr wrap="square">
            <a:spAutoFit/>
          </a:bodyPr>
          <a:lstStyle/>
          <a:p>
            <a:r>
              <a:rPr lang="en-US" sz="1765">
                <a:solidFill>
                  <a:schemeClr val="accent1"/>
                </a:solidFill>
                <a:latin typeface="Segoe UI Semibold" panose="020B0702040204020203" pitchFamily="34" charset="0"/>
                <a:cs typeface="Segoe UI Semibold" panose="020B0702040204020203" pitchFamily="34" charset="0"/>
              </a:rPr>
              <a:t>Accelerate adoption of your apps</a:t>
            </a:r>
            <a:endParaRPr lang="en-US" sz="1568">
              <a:solidFill>
                <a:schemeClr val="accent1"/>
              </a:solidFill>
            </a:endParaRPr>
          </a:p>
        </p:txBody>
      </p:sp>
      <p:grpSp>
        <p:nvGrpSpPr>
          <p:cNvPr id="20" name="Group 19">
            <a:extLst>
              <a:ext uri="{FF2B5EF4-FFF2-40B4-BE49-F238E27FC236}">
                <a16:creationId xmlns:a16="http://schemas.microsoft.com/office/drawing/2014/main" id="{4FB8C323-238D-438C-BF94-DED40A2152AC}"/>
              </a:ext>
            </a:extLst>
          </p:cNvPr>
          <p:cNvGrpSpPr/>
          <p:nvPr/>
        </p:nvGrpSpPr>
        <p:grpSpPr>
          <a:xfrm>
            <a:off x="362180" y="2105400"/>
            <a:ext cx="11508658" cy="235426"/>
            <a:chOff x="369441" y="2419925"/>
            <a:chExt cx="11739431" cy="240147"/>
          </a:xfrm>
        </p:grpSpPr>
        <p:cxnSp>
          <p:nvCxnSpPr>
            <p:cNvPr id="9" name="Straight Connector 8">
              <a:extLst>
                <a:ext uri="{FF2B5EF4-FFF2-40B4-BE49-F238E27FC236}">
                  <a16:creationId xmlns:a16="http://schemas.microsoft.com/office/drawing/2014/main" id="{1874983F-AEF7-4DDC-9AB9-65E56D706B87}"/>
                </a:ext>
              </a:extLst>
            </p:cNvPr>
            <p:cNvCxnSpPr>
              <a:cxnSpLocks/>
            </p:cNvCxnSpPr>
            <p:nvPr/>
          </p:nvCxnSpPr>
          <p:spPr>
            <a:xfrm>
              <a:off x="369441" y="2429161"/>
              <a:ext cx="11739431"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7B11BE-B71A-4890-A959-446E25C8325D}"/>
                </a:ext>
              </a:extLst>
            </p:cNvPr>
            <p:cNvCxnSpPr>
              <a:cxnSpLocks/>
            </p:cNvCxnSpPr>
            <p:nvPr/>
          </p:nvCxnSpPr>
          <p:spPr>
            <a:xfrm flipV="1">
              <a:off x="369441" y="2419925"/>
              <a:ext cx="0" cy="230911"/>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46FFD1C-3D9E-419B-8366-672E0A89144E}"/>
                </a:ext>
              </a:extLst>
            </p:cNvPr>
            <p:cNvCxnSpPr>
              <a:cxnSpLocks/>
            </p:cNvCxnSpPr>
            <p:nvPr/>
          </p:nvCxnSpPr>
          <p:spPr>
            <a:xfrm flipV="1">
              <a:off x="12108872" y="2429161"/>
              <a:ext cx="0" cy="230911"/>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87F44E3-1E91-4100-8004-81E50BF2588C}"/>
              </a:ext>
            </a:extLst>
          </p:cNvPr>
          <p:cNvGrpSpPr/>
          <p:nvPr/>
        </p:nvGrpSpPr>
        <p:grpSpPr>
          <a:xfrm>
            <a:off x="5379790" y="1473967"/>
            <a:ext cx="1166125" cy="1094237"/>
            <a:chOff x="5225315" y="1593649"/>
            <a:chExt cx="1533236" cy="1438718"/>
          </a:xfrm>
        </p:grpSpPr>
        <p:sp>
          <p:nvSpPr>
            <p:cNvPr id="10" name="Rectangle 9">
              <a:extLst>
                <a:ext uri="{FF2B5EF4-FFF2-40B4-BE49-F238E27FC236}">
                  <a16:creationId xmlns:a16="http://schemas.microsoft.com/office/drawing/2014/main" id="{8CD7FA85-5243-4101-93DC-5373A3D75F26}"/>
                </a:ext>
              </a:extLst>
            </p:cNvPr>
            <p:cNvSpPr/>
            <p:nvPr/>
          </p:nvSpPr>
          <p:spPr bwMode="auto">
            <a:xfrm>
              <a:off x="5225315" y="1593649"/>
              <a:ext cx="1533236" cy="1438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F4A09CE7-7FE1-468C-9C7A-3145AD4999A2}"/>
                </a:ext>
              </a:extLst>
            </p:cNvPr>
            <p:cNvSpPr>
              <a:spLocks noChangeAspect="1"/>
            </p:cNvSpPr>
            <p:nvPr/>
          </p:nvSpPr>
          <p:spPr bwMode="auto">
            <a:xfrm flipV="1">
              <a:off x="5372056" y="1702516"/>
              <a:ext cx="1239753" cy="1231733"/>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4865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par>
                                <p:cTn id="16" presetID="35" presetClass="path" presetSubtype="0" decel="100000" fill="hold" grpId="1" nodeType="withEffect">
                                  <p:stCondLst>
                                    <p:cond delay="0"/>
                                  </p:stCondLst>
                                  <p:childTnLst>
                                    <p:animMotion origin="layout" path="M 1.85601E-6 -3.51339E-6 L 0.01468 -3.51339E-6 " pathEditMode="relative" rAng="0" ptsTypes="AA">
                                      <p:cBhvr>
                                        <p:cTn id="17" dur="500" spd="-100000" fill="hold"/>
                                        <p:tgtEl>
                                          <p:spTgt spid="114"/>
                                        </p:tgtEl>
                                        <p:attrNameLst>
                                          <p:attrName>ppt_x</p:attrName>
                                          <p:attrName>ppt_y</p:attrName>
                                        </p:attrNameLst>
                                      </p:cBhvr>
                                      <p:rCtr x="728" y="0"/>
                                    </p:animMotion>
                                  </p:childTnLst>
                                </p:cTn>
                              </p:par>
                              <p:par>
                                <p:cTn id="18" presetID="1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35" presetClass="path" presetSubtype="0" decel="100000" fill="hold" nodeType="withEffect">
                                  <p:stCondLst>
                                    <p:cond delay="0"/>
                                  </p:stCondLst>
                                  <p:childTnLst>
                                    <p:animMotion origin="layout" path="M -1.57263E-6 1.17567E-6 L 0.01468 1.17567E-6 " pathEditMode="relative" rAng="0" ptsTypes="AA">
                                      <p:cBhvr>
                                        <p:cTn id="22" dur="500" spd="-100000" fill="hold"/>
                                        <p:tgtEl>
                                          <p:spTgt spid="50"/>
                                        </p:tgtEl>
                                        <p:attrNameLst>
                                          <p:attrName>ppt_x</p:attrName>
                                          <p:attrName>ppt_y</p:attrName>
                                        </p:attrNameLst>
                                      </p:cBhvr>
                                      <p:rCtr x="728" y="0"/>
                                    </p:animMotion>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35" presetClass="path" presetSubtype="0" decel="100000" fill="hold" grpId="1" nodeType="withEffect">
                                  <p:stCondLst>
                                    <p:cond delay="0"/>
                                  </p:stCondLst>
                                  <p:childTnLst>
                                    <p:animMotion origin="layout" path="M 3.78095E-6 -4.10803E-6 L 0.01468 -4.10803E-6 " pathEditMode="relative" rAng="0" ptsTypes="AA">
                                      <p:cBhvr>
                                        <p:cTn id="27" dur="500" spd="-100000" fill="hold"/>
                                        <p:tgtEl>
                                          <p:spTgt spid="2"/>
                                        </p:tgtEl>
                                        <p:attrNameLst>
                                          <p:attrName>ppt_x</p:attrName>
                                          <p:attrName>ppt_y</p:attrName>
                                        </p:attrNameLst>
                                      </p:cBhvr>
                                      <p:rCtr x="728" y="0"/>
                                    </p:animMotion>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35" presetClass="path" presetSubtype="0" decel="100000" fill="hold" grpId="1" nodeType="withEffect">
                                  <p:stCondLst>
                                    <p:cond delay="0"/>
                                  </p:stCondLst>
                                  <p:childTnLst>
                                    <p:animMotion origin="layout" path="M -3.46949E-6 1.26192E-6 L 0.01468 1.26192E-6 " pathEditMode="relative" rAng="0" ptsTypes="AA">
                                      <p:cBhvr>
                                        <p:cTn id="32" dur="500" spd="-100000" fill="hold"/>
                                        <p:tgtEl>
                                          <p:spTgt spid="34"/>
                                        </p:tgtEl>
                                        <p:attrNameLst>
                                          <p:attrName>ppt_x</p:attrName>
                                          <p:attrName>ppt_y</p:attrName>
                                        </p:attrNameLst>
                                      </p:cBhvr>
                                      <p:rCtr x="728" y="0"/>
                                    </p:animMotion>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35" presetClass="path" presetSubtype="0" decel="100000" fill="hold" grpId="1" nodeType="withEffect">
                                  <p:stCondLst>
                                    <p:cond delay="0"/>
                                  </p:stCondLst>
                                  <p:childTnLst>
                                    <p:animMotion origin="layout" path="M 1.81261E-7 1.30277E-6 L -0.01532 1.30277E-6 " pathEditMode="relative" rAng="0" ptsTypes="AA">
                                      <p:cBhvr>
                                        <p:cTn id="38" dur="500" spd="-100000" fill="hold"/>
                                        <p:tgtEl>
                                          <p:spTgt spid="119"/>
                                        </p:tgtEl>
                                        <p:attrNameLst>
                                          <p:attrName>ppt_x</p:attrName>
                                          <p:attrName>ppt_y</p:attrName>
                                        </p:attrNameLst>
                                      </p:cBhvr>
                                      <p:rCtr x="-766" y="0"/>
                                    </p:animMotion>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35" presetClass="path" presetSubtype="0" decel="100000" fill="hold" nodeType="withEffect">
                                  <p:stCondLst>
                                    <p:cond delay="0"/>
                                  </p:stCondLst>
                                  <p:childTnLst>
                                    <p:animMotion origin="layout" path="M 1.81261E-7 -2.75079E-6 L -0.01532 -2.75079E-6 " pathEditMode="relative" rAng="0" ptsTypes="AA">
                                      <p:cBhvr>
                                        <p:cTn id="43" dur="500" spd="-100000" fill="hold"/>
                                        <p:tgtEl>
                                          <p:spTgt spid="38"/>
                                        </p:tgtEl>
                                        <p:attrNameLst>
                                          <p:attrName>ppt_x</p:attrName>
                                          <p:attrName>ppt_y</p:attrName>
                                        </p:attrNameLst>
                                      </p:cBhvr>
                                      <p:rCtr x="-766" y="0"/>
                                    </p:animMotion>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35" presetClass="path" presetSubtype="0" decel="100000" fill="hold" grpId="1" nodeType="withEffect">
                                  <p:stCondLst>
                                    <p:cond delay="0"/>
                                  </p:stCondLst>
                                  <p:childTnLst>
                                    <p:animMotion origin="layout" path="M -3.10697E-6 2.33318E-6 L -0.01531 2.33318E-6 " pathEditMode="relative" rAng="0" ptsTypes="AA">
                                      <p:cBhvr>
                                        <p:cTn id="48" dur="500" spd="-100000" fill="hold"/>
                                        <p:tgtEl>
                                          <p:spTgt spid="4"/>
                                        </p:tgtEl>
                                        <p:attrNameLst>
                                          <p:attrName>ppt_x</p:attrName>
                                          <p:attrName>ppt_y</p:attrName>
                                        </p:attrNameLst>
                                      </p:cBhvr>
                                      <p:rCtr x="-766" y="0"/>
                                    </p:animMotion>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35" presetClass="path" presetSubtype="0" decel="100000" fill="hold" grpId="1" nodeType="withEffect">
                                  <p:stCondLst>
                                    <p:cond delay="0"/>
                                  </p:stCondLst>
                                  <p:childTnLst>
                                    <p:animMotion origin="layout" path="M -1.65943E-6 -4.44394E-6 L -0.01532 -4.44394E-6 " pathEditMode="relative" rAng="0" ptsTypes="AA">
                                      <p:cBhvr>
                                        <p:cTn id="53" dur="500" spd="-100000" fill="hold"/>
                                        <p:tgtEl>
                                          <p:spTgt spid="39"/>
                                        </p:tgtEl>
                                        <p:attrNameLst>
                                          <p:attrName>ppt_x</p:attrName>
                                          <p:attrName>ppt_y</p:attrName>
                                        </p:attrNameLst>
                                      </p:cBhvr>
                                      <p:rCtr x="-766" y="0"/>
                                    </p:animMotion>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35" presetClass="path" presetSubtype="0" decel="100000" fill="hold" grpId="1" nodeType="withEffect">
                                  <p:stCondLst>
                                    <p:cond delay="0"/>
                                  </p:stCondLst>
                                  <p:childTnLst>
                                    <p:animMotion origin="layout" path="M -4.86086E-6 -4.40309E-6 L 0.01468 -4.40309E-6 " pathEditMode="relative" rAng="0" ptsTypes="AA">
                                      <p:cBhvr>
                                        <p:cTn id="59" dur="500" spd="-100000" fill="hold"/>
                                        <p:tgtEl>
                                          <p:spTgt spid="115"/>
                                        </p:tgtEl>
                                        <p:attrNameLst>
                                          <p:attrName>ppt_x</p:attrName>
                                          <p:attrName>ppt_y</p:attrName>
                                        </p:attrNameLst>
                                      </p:cBhvr>
                                      <p:rCtr x="728" y="0"/>
                                    </p:animMotion>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35" presetClass="path" presetSubtype="0" decel="100000" fill="hold" nodeType="withEffect">
                                  <p:stCondLst>
                                    <p:cond delay="0"/>
                                  </p:stCondLst>
                                  <p:childTnLst>
                                    <p:animMotion origin="layout" path="M -4.86086E-6 4.9478E-6 L 0.01468 4.9478E-6 " pathEditMode="relative" rAng="0" ptsTypes="AA">
                                      <p:cBhvr>
                                        <p:cTn id="64" dur="500" spd="-100000" fill="hold"/>
                                        <p:tgtEl>
                                          <p:spTgt spid="35"/>
                                        </p:tgtEl>
                                        <p:attrNameLst>
                                          <p:attrName>ppt_x</p:attrName>
                                          <p:attrName>ppt_y</p:attrName>
                                        </p:attrNameLst>
                                      </p:cBhvr>
                                      <p:rCtr x="728" y="0"/>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35" presetClass="path" presetSubtype="0" decel="100000" fill="hold" grpId="1" nodeType="withEffect">
                                  <p:stCondLst>
                                    <p:cond delay="0"/>
                                  </p:stCondLst>
                                  <p:childTnLst>
                                    <p:animMotion origin="layout" path="M 2.33342E-6 -1.59328E-6 L 0.01468 -1.59328E-6 " pathEditMode="relative" rAng="0" ptsTypes="AA">
                                      <p:cBhvr>
                                        <p:cTn id="69" dur="500" spd="-100000" fill="hold"/>
                                        <p:tgtEl>
                                          <p:spTgt spid="5"/>
                                        </p:tgtEl>
                                        <p:attrNameLst>
                                          <p:attrName>ppt_x</p:attrName>
                                          <p:attrName>ppt_y</p:attrName>
                                        </p:attrNameLst>
                                      </p:cBhvr>
                                      <p:rCtr x="728" y="0"/>
                                    </p:animMotion>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35" presetClass="path" presetSubtype="0" decel="100000" fill="hold" grpId="1" nodeType="withEffect">
                                  <p:stCondLst>
                                    <p:cond delay="0"/>
                                  </p:stCondLst>
                                  <p:childTnLst>
                                    <p:animMotion origin="layout" path="M 9.47153E-7 -2.66455E-6 L 0.01468 -2.66455E-6 " pathEditMode="relative" rAng="0" ptsTypes="AA">
                                      <p:cBhvr>
                                        <p:cTn id="74" dur="500" spd="-100000" fill="hold"/>
                                        <p:tgtEl>
                                          <p:spTgt spid="40"/>
                                        </p:tgtEl>
                                        <p:attrNameLst>
                                          <p:attrName>ppt_x</p:attrName>
                                          <p:attrName>ppt_y</p:attrName>
                                        </p:attrNameLst>
                                      </p:cBhvr>
                                      <p:rCtr x="728" y="0"/>
                                    </p:animMotion>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118"/>
                                        </p:tgtEl>
                                        <p:attrNameLst>
                                          <p:attrName>style.visibility</p:attrName>
                                        </p:attrNameLst>
                                      </p:cBhvr>
                                      <p:to>
                                        <p:strVal val="visible"/>
                                      </p:to>
                                    </p:set>
                                    <p:animEffect transition="in" filter="fade">
                                      <p:cBhvr>
                                        <p:cTn id="78" dur="500"/>
                                        <p:tgtEl>
                                          <p:spTgt spid="118"/>
                                        </p:tgtEl>
                                      </p:cBhvr>
                                    </p:animEffect>
                                  </p:childTnLst>
                                </p:cTn>
                              </p:par>
                              <p:par>
                                <p:cTn id="79" presetID="35" presetClass="path" presetSubtype="0" decel="100000" fill="hold" grpId="1" nodeType="withEffect">
                                  <p:stCondLst>
                                    <p:cond delay="0"/>
                                  </p:stCondLst>
                                  <p:childTnLst>
                                    <p:animMotion origin="layout" path="M 4.06433E-6 1.30277E-6 L -0.01532 1.30277E-6 " pathEditMode="relative" rAng="0" ptsTypes="AA">
                                      <p:cBhvr>
                                        <p:cTn id="80" dur="500" spd="-100000" fill="hold"/>
                                        <p:tgtEl>
                                          <p:spTgt spid="118"/>
                                        </p:tgtEl>
                                        <p:attrNameLst>
                                          <p:attrName>ppt_x</p:attrName>
                                          <p:attrName>ppt_y</p:attrName>
                                        </p:attrNameLst>
                                      </p:cBhvr>
                                      <p:rCtr x="-766" y="0"/>
                                    </p:animMotion>
                                  </p:childTnLst>
                                </p:cTn>
                              </p:par>
                              <p:par>
                                <p:cTn id="81" presetID="10"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35" presetClass="path" presetSubtype="0" decel="100000" fill="hold" nodeType="withEffect">
                                  <p:stCondLst>
                                    <p:cond delay="0"/>
                                  </p:stCondLst>
                                  <p:childTnLst>
                                    <p:animMotion origin="layout" path="M 1.53178E-7 6.53654E-7 L -0.01532 6.53654E-7 " pathEditMode="relative" rAng="0" ptsTypes="AA">
                                      <p:cBhvr>
                                        <p:cTn id="85" dur="500" spd="-100000" fill="hold"/>
                                        <p:tgtEl>
                                          <p:spTgt spid="59"/>
                                        </p:tgtEl>
                                        <p:attrNameLst>
                                          <p:attrName>ppt_x</p:attrName>
                                          <p:attrName>ppt_y</p:attrName>
                                        </p:attrNameLst>
                                      </p:cBhvr>
                                      <p:rCtr x="-766" y="0"/>
                                    </p:animMotion>
                                  </p:childTnLst>
                                </p:cTn>
                              </p:par>
                              <p:par>
                                <p:cTn id="86" presetID="10" presetClass="entr" presetSubtype="0" fill="hold" grpId="0"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35" presetClass="path" presetSubtype="0" decel="100000" fill="hold" grpId="1" nodeType="withEffect">
                                  <p:stCondLst>
                                    <p:cond delay="0"/>
                                  </p:stCondLst>
                                  <p:childTnLst>
                                    <p:animMotion origin="layout" path="M 1.53178E-7 5.5379E-7 L -0.01532 5.5379E-7 " pathEditMode="relative" rAng="0" ptsTypes="AA">
                                      <p:cBhvr>
                                        <p:cTn id="90" dur="500" spd="-100000" fill="hold"/>
                                        <p:tgtEl>
                                          <p:spTgt spid="7"/>
                                        </p:tgtEl>
                                        <p:attrNameLst>
                                          <p:attrName>ppt_x</p:attrName>
                                          <p:attrName>ppt_y</p:attrName>
                                        </p:attrNameLst>
                                      </p:cBhvr>
                                      <p:rCtr x="-766" y="0"/>
                                    </p:animMotion>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35" presetClass="path" presetSubtype="0" decel="100000" fill="hold" grpId="1" nodeType="withEffect">
                                  <p:stCondLst>
                                    <p:cond delay="0"/>
                                  </p:stCondLst>
                                  <p:childTnLst>
                                    <p:animMotion origin="layout" path="M 2.02196E-6 4.67544E-7 L -0.01532 4.67544E-7 " pathEditMode="relative" rAng="0" ptsTypes="AA">
                                      <p:cBhvr>
                                        <p:cTn id="95" dur="500" spd="-100000" fill="hold"/>
                                        <p:tgtEl>
                                          <p:spTgt spid="41"/>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9" grpId="0"/>
      <p:bldP spid="39" grpId="1"/>
      <p:bldP spid="40" grpId="0"/>
      <p:bldP spid="40" grpId="1"/>
      <p:bldP spid="41" grpId="0"/>
      <p:bldP spid="41" grpId="1"/>
      <p:bldP spid="115" grpId="0"/>
      <p:bldP spid="115" grpId="1"/>
      <p:bldP spid="114" grpId="0"/>
      <p:bldP spid="114" grpId="1"/>
      <p:bldP spid="118" grpId="0"/>
      <p:bldP spid="118" grpId="1"/>
      <p:bldP spid="119" grpId="0"/>
      <p:bldP spid="119" grpId="1"/>
      <p:bldP spid="2" grpId="0"/>
      <p:bldP spid="2" grpId="1"/>
      <p:bldP spid="4" grpId="0"/>
      <p:bldP spid="4" grpId="1"/>
      <p:bldP spid="5" grpId="0"/>
      <p:bldP spid="5"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Session at a Database Conference?</a:t>
            </a:r>
          </a:p>
        </p:txBody>
      </p:sp>
      <p:pic>
        <p:nvPicPr>
          <p:cNvPr id="5" name="Picture 4"/>
          <p:cNvPicPr>
            <a:picLocks noChangeAspect="1"/>
          </p:cNvPicPr>
          <p:nvPr/>
        </p:nvPicPr>
        <p:blipFill>
          <a:blip r:embed="rId2"/>
          <a:stretch>
            <a:fillRect/>
          </a:stretch>
        </p:blipFill>
        <p:spPr>
          <a:xfrm>
            <a:off x="1752600" y="1524000"/>
            <a:ext cx="7099962" cy="4686419"/>
          </a:xfrm>
          <a:prstGeom prst="rect">
            <a:avLst/>
          </a:prstGeom>
        </p:spPr>
      </p:pic>
    </p:spTree>
    <p:extLst>
      <p:ext uri="{BB962C8B-B14F-4D97-AF65-F5344CB8AC3E}">
        <p14:creationId xmlns:p14="http://schemas.microsoft.com/office/powerpoint/2010/main" val="15459727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Services – Shared Responsibility</a:t>
            </a:r>
          </a:p>
        </p:txBody>
      </p:sp>
      <p:grpSp>
        <p:nvGrpSpPr>
          <p:cNvPr id="56" name="Group 55"/>
          <p:cNvGrpSpPr/>
          <p:nvPr/>
        </p:nvGrpSpPr>
        <p:grpSpPr>
          <a:xfrm>
            <a:off x="427057" y="1069246"/>
            <a:ext cx="1903935" cy="4885796"/>
            <a:chOff x="1225894" y="1583373"/>
            <a:chExt cx="1866772" cy="4790431"/>
          </a:xfrm>
        </p:grpSpPr>
        <p:sp>
          <p:nvSpPr>
            <p:cNvPr id="57" name="Rectangle 56"/>
            <p:cNvSpPr/>
            <p:nvPr/>
          </p:nvSpPr>
          <p:spPr>
            <a:xfrm>
              <a:off x="1225894"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809" fontAlgn="base">
                <a:spcAft>
                  <a:spcPct val="0"/>
                </a:spcAft>
                <a:defRPr/>
              </a:pPr>
              <a:r>
                <a:rPr lang="en-US" sz="2040" dirty="0">
                  <a:solidFill>
                    <a:srgbClr val="FFFFFF">
                      <a:alpha val="99000"/>
                    </a:srgbClr>
                  </a:solidFill>
                  <a:ea typeface="Kozuka Gothic Pro R" pitchFamily="34" charset="-128"/>
                </a:rPr>
                <a:t>On Premises</a:t>
              </a:r>
            </a:p>
          </p:txBody>
        </p:sp>
        <p:sp>
          <p:nvSpPr>
            <p:cNvPr id="58" name="Rectangle 57"/>
            <p:cNvSpPr/>
            <p:nvPr/>
          </p:nvSpPr>
          <p:spPr>
            <a:xfrm>
              <a:off x="1396458" y="5537987"/>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Storage</a:t>
              </a:r>
            </a:p>
          </p:txBody>
        </p:sp>
        <p:sp>
          <p:nvSpPr>
            <p:cNvPr id="59" name="Rectangle 58"/>
            <p:cNvSpPr/>
            <p:nvPr/>
          </p:nvSpPr>
          <p:spPr>
            <a:xfrm>
              <a:off x="1396458" y="5083168"/>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Servers</a:t>
              </a:r>
            </a:p>
          </p:txBody>
        </p:sp>
        <p:sp>
          <p:nvSpPr>
            <p:cNvPr id="60" name="Rectangle 59"/>
            <p:cNvSpPr/>
            <p:nvPr/>
          </p:nvSpPr>
          <p:spPr>
            <a:xfrm>
              <a:off x="1396458" y="5992804"/>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Networking</a:t>
              </a:r>
            </a:p>
          </p:txBody>
        </p:sp>
        <p:sp>
          <p:nvSpPr>
            <p:cNvPr id="61" name="Rectangle 60"/>
            <p:cNvSpPr/>
            <p:nvPr/>
          </p:nvSpPr>
          <p:spPr>
            <a:xfrm>
              <a:off x="1396458" y="4173530"/>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O/S</a:t>
              </a:r>
            </a:p>
          </p:txBody>
        </p:sp>
        <p:sp>
          <p:nvSpPr>
            <p:cNvPr id="62" name="Rectangle 61"/>
            <p:cNvSpPr/>
            <p:nvPr/>
          </p:nvSpPr>
          <p:spPr>
            <a:xfrm>
              <a:off x="1396458" y="3718711"/>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Middleware</a:t>
              </a:r>
            </a:p>
          </p:txBody>
        </p:sp>
        <p:sp>
          <p:nvSpPr>
            <p:cNvPr id="63" name="Rectangle 62"/>
            <p:cNvSpPr/>
            <p:nvPr/>
          </p:nvSpPr>
          <p:spPr>
            <a:xfrm>
              <a:off x="1396458" y="4628349"/>
              <a:ext cx="1638241" cy="381000"/>
            </a:xfrm>
            <a:prstGeom prst="rect">
              <a:avLst/>
            </a:prstGeom>
            <a:solidFill>
              <a:srgbClr val="16A5D9"/>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Virtualization</a:t>
              </a:r>
            </a:p>
          </p:txBody>
        </p:sp>
        <p:sp>
          <p:nvSpPr>
            <p:cNvPr id="64" name="Rectangle 63"/>
            <p:cNvSpPr/>
            <p:nvPr/>
          </p:nvSpPr>
          <p:spPr>
            <a:xfrm>
              <a:off x="1396458" y="2809073"/>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Data</a:t>
              </a:r>
            </a:p>
          </p:txBody>
        </p:sp>
        <p:sp>
          <p:nvSpPr>
            <p:cNvPr id="65" name="Rectangle 64"/>
            <p:cNvSpPr/>
            <p:nvPr/>
          </p:nvSpPr>
          <p:spPr>
            <a:xfrm>
              <a:off x="1396458" y="2354254"/>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Applications</a:t>
              </a:r>
            </a:p>
          </p:txBody>
        </p:sp>
        <p:sp>
          <p:nvSpPr>
            <p:cNvPr id="66" name="Rectangle 65"/>
            <p:cNvSpPr/>
            <p:nvPr/>
          </p:nvSpPr>
          <p:spPr>
            <a:xfrm>
              <a:off x="1396458" y="3263892"/>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Runtime</a:t>
              </a:r>
            </a:p>
          </p:txBody>
        </p:sp>
      </p:grpSp>
      <p:grpSp>
        <p:nvGrpSpPr>
          <p:cNvPr id="67" name="Group 66"/>
          <p:cNvGrpSpPr/>
          <p:nvPr/>
        </p:nvGrpSpPr>
        <p:grpSpPr>
          <a:xfrm>
            <a:off x="2629886" y="1069244"/>
            <a:ext cx="2645409" cy="4885800"/>
            <a:chOff x="3442874" y="1583373"/>
            <a:chExt cx="2593774" cy="4790435"/>
          </a:xfrm>
        </p:grpSpPr>
        <p:sp>
          <p:nvSpPr>
            <p:cNvPr id="68" name="Rectangle 67"/>
            <p:cNvSpPr/>
            <p:nvPr/>
          </p:nvSpPr>
          <p:spPr>
            <a:xfrm>
              <a:off x="3442874" y="158337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809" fontAlgn="base">
                <a:spcAft>
                  <a:spcPct val="0"/>
                </a:spcAft>
                <a:defRPr/>
              </a:pPr>
              <a:r>
                <a:rPr lang="en-US" sz="2040" dirty="0">
                  <a:solidFill>
                    <a:srgbClr val="FFFFFF">
                      <a:alpha val="99000"/>
                    </a:srgbClr>
                  </a:solidFill>
                  <a:ea typeface="Kozuka Gothic Pro R" pitchFamily="34" charset="-128"/>
                </a:rPr>
                <a:t>Infrastructure</a:t>
              </a:r>
            </a:p>
            <a:p>
              <a:pPr algn="ctr" defTabSz="1242911">
                <a:defRPr/>
              </a:pPr>
              <a:r>
                <a:rPr lang="en-US" sz="1632" dirty="0">
                  <a:solidFill>
                    <a:srgbClr val="FFFFFF">
                      <a:alpha val="99000"/>
                    </a:srgbClr>
                  </a:solidFill>
                  <a:ea typeface="Kozuka Gothic Pro R" pitchFamily="34" charset="-128"/>
                </a:rPr>
                <a:t>(as a Service)</a:t>
              </a:r>
            </a:p>
          </p:txBody>
        </p:sp>
        <p:sp>
          <p:nvSpPr>
            <p:cNvPr id="69" name="Rectangle 68"/>
            <p:cNvSpPr/>
            <p:nvPr/>
          </p:nvSpPr>
          <p:spPr>
            <a:xfrm>
              <a:off x="3928143" y="5537991"/>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Storage</a:t>
              </a:r>
            </a:p>
          </p:txBody>
        </p:sp>
        <p:sp>
          <p:nvSpPr>
            <p:cNvPr id="70" name="Rectangle 69"/>
            <p:cNvSpPr/>
            <p:nvPr/>
          </p:nvSpPr>
          <p:spPr>
            <a:xfrm>
              <a:off x="3928143" y="5083172"/>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Servers</a:t>
              </a:r>
            </a:p>
          </p:txBody>
        </p:sp>
        <p:sp>
          <p:nvSpPr>
            <p:cNvPr id="71" name="Rectangle 70"/>
            <p:cNvSpPr/>
            <p:nvPr/>
          </p:nvSpPr>
          <p:spPr>
            <a:xfrm>
              <a:off x="3928143" y="5992808"/>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Networking</a:t>
              </a:r>
            </a:p>
          </p:txBody>
        </p:sp>
        <p:sp>
          <p:nvSpPr>
            <p:cNvPr id="72" name="Rectangle 71"/>
            <p:cNvSpPr/>
            <p:nvPr/>
          </p:nvSpPr>
          <p:spPr>
            <a:xfrm>
              <a:off x="3928143" y="4173534"/>
              <a:ext cx="1638241"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O/S</a:t>
              </a:r>
            </a:p>
          </p:txBody>
        </p:sp>
        <p:sp>
          <p:nvSpPr>
            <p:cNvPr id="73" name="Rectangle 72"/>
            <p:cNvSpPr/>
            <p:nvPr/>
          </p:nvSpPr>
          <p:spPr>
            <a:xfrm>
              <a:off x="3928143" y="3718715"/>
              <a:ext cx="1638241"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Middleware</a:t>
              </a:r>
            </a:p>
          </p:txBody>
        </p:sp>
        <p:sp>
          <p:nvSpPr>
            <p:cNvPr id="74" name="Rectangle 73"/>
            <p:cNvSpPr/>
            <p:nvPr/>
          </p:nvSpPr>
          <p:spPr>
            <a:xfrm>
              <a:off x="3928143" y="4628353"/>
              <a:ext cx="1638241" cy="381000"/>
            </a:xfrm>
            <a:prstGeom prst="rect">
              <a:avLst/>
            </a:prstGeom>
            <a:solidFill>
              <a:srgbClr val="5AD12C"/>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Virtualization</a:t>
              </a:r>
            </a:p>
          </p:txBody>
        </p:sp>
        <p:sp>
          <p:nvSpPr>
            <p:cNvPr id="75" name="Rectangle 74"/>
            <p:cNvSpPr/>
            <p:nvPr/>
          </p:nvSpPr>
          <p:spPr>
            <a:xfrm>
              <a:off x="3928143" y="2809077"/>
              <a:ext cx="1638241"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Data</a:t>
              </a:r>
            </a:p>
          </p:txBody>
        </p:sp>
        <p:sp>
          <p:nvSpPr>
            <p:cNvPr id="76" name="Rectangle 75"/>
            <p:cNvSpPr/>
            <p:nvPr/>
          </p:nvSpPr>
          <p:spPr>
            <a:xfrm>
              <a:off x="3928143" y="2354258"/>
              <a:ext cx="1638241"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Applications</a:t>
              </a:r>
            </a:p>
          </p:txBody>
        </p:sp>
        <p:sp>
          <p:nvSpPr>
            <p:cNvPr id="77" name="Rectangle 76"/>
            <p:cNvSpPr/>
            <p:nvPr/>
          </p:nvSpPr>
          <p:spPr>
            <a:xfrm>
              <a:off x="3928143" y="3263896"/>
              <a:ext cx="1638241"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Runtime</a:t>
              </a:r>
            </a:p>
          </p:txBody>
        </p:sp>
      </p:grpSp>
      <p:grpSp>
        <p:nvGrpSpPr>
          <p:cNvPr id="78" name="Group 77"/>
          <p:cNvGrpSpPr/>
          <p:nvPr/>
        </p:nvGrpSpPr>
        <p:grpSpPr>
          <a:xfrm>
            <a:off x="5491496" y="1069244"/>
            <a:ext cx="2040132" cy="4885799"/>
            <a:chOff x="6315305" y="1583373"/>
            <a:chExt cx="2000311" cy="4790434"/>
          </a:xfrm>
        </p:grpSpPr>
        <p:sp>
          <p:nvSpPr>
            <p:cNvPr id="79" name="Rectangle 78"/>
            <p:cNvSpPr/>
            <p:nvPr/>
          </p:nvSpPr>
          <p:spPr>
            <a:xfrm>
              <a:off x="6315305"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809" fontAlgn="base">
                <a:spcAft>
                  <a:spcPct val="0"/>
                </a:spcAft>
                <a:defRPr/>
              </a:pPr>
              <a:r>
                <a:rPr lang="en-US" sz="2040" dirty="0">
                  <a:solidFill>
                    <a:srgbClr val="FFFFFF">
                      <a:alpha val="99000"/>
                    </a:srgbClr>
                  </a:solidFill>
                  <a:ea typeface="Kozuka Gothic Pro R" pitchFamily="34" charset="-128"/>
                </a:rPr>
                <a:t>Platform</a:t>
              </a:r>
            </a:p>
            <a:p>
              <a:pPr algn="ctr" defTabSz="1242911">
                <a:defRPr/>
              </a:pPr>
              <a:r>
                <a:rPr lang="en-US" sz="1632" dirty="0">
                  <a:solidFill>
                    <a:srgbClr val="FFFFFF">
                      <a:alpha val="99000"/>
                    </a:srgbClr>
                  </a:solidFill>
                  <a:ea typeface="Kozuka Gothic Pro R" pitchFamily="34" charset="-128"/>
                </a:rPr>
                <a:t>(as a Service)</a:t>
              </a:r>
            </a:p>
          </p:txBody>
        </p:sp>
        <p:sp>
          <p:nvSpPr>
            <p:cNvPr id="80" name="Rectangle 79"/>
            <p:cNvSpPr/>
            <p:nvPr/>
          </p:nvSpPr>
          <p:spPr>
            <a:xfrm>
              <a:off x="6484238" y="5537990"/>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Storage</a:t>
              </a:r>
            </a:p>
          </p:txBody>
        </p:sp>
        <p:sp>
          <p:nvSpPr>
            <p:cNvPr id="81" name="Rectangle 80"/>
            <p:cNvSpPr/>
            <p:nvPr/>
          </p:nvSpPr>
          <p:spPr>
            <a:xfrm>
              <a:off x="6484238" y="5083171"/>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Servers</a:t>
              </a:r>
            </a:p>
          </p:txBody>
        </p:sp>
        <p:sp>
          <p:nvSpPr>
            <p:cNvPr id="82" name="Rectangle 81"/>
            <p:cNvSpPr/>
            <p:nvPr/>
          </p:nvSpPr>
          <p:spPr>
            <a:xfrm>
              <a:off x="6484238" y="5992807"/>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Networking</a:t>
              </a:r>
            </a:p>
          </p:txBody>
        </p:sp>
        <p:sp>
          <p:nvSpPr>
            <p:cNvPr id="83" name="Rectangle 82"/>
            <p:cNvSpPr/>
            <p:nvPr/>
          </p:nvSpPr>
          <p:spPr>
            <a:xfrm>
              <a:off x="6484238" y="4173533"/>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O/S</a:t>
              </a:r>
            </a:p>
          </p:txBody>
        </p:sp>
        <p:sp>
          <p:nvSpPr>
            <p:cNvPr id="84" name="Rectangle 83"/>
            <p:cNvSpPr/>
            <p:nvPr/>
          </p:nvSpPr>
          <p:spPr>
            <a:xfrm>
              <a:off x="6484238" y="371871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Middleware</a:t>
              </a:r>
            </a:p>
          </p:txBody>
        </p:sp>
        <p:sp>
          <p:nvSpPr>
            <p:cNvPr id="85" name="Rectangle 84"/>
            <p:cNvSpPr/>
            <p:nvPr/>
          </p:nvSpPr>
          <p:spPr>
            <a:xfrm>
              <a:off x="6484238" y="4628352"/>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Virtualization</a:t>
              </a:r>
            </a:p>
          </p:txBody>
        </p:sp>
        <p:sp>
          <p:nvSpPr>
            <p:cNvPr id="86" name="Rectangle 85"/>
            <p:cNvSpPr/>
            <p:nvPr/>
          </p:nvSpPr>
          <p:spPr>
            <a:xfrm>
              <a:off x="6484238" y="2354257"/>
              <a:ext cx="1638240"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Applications</a:t>
              </a:r>
            </a:p>
          </p:txBody>
        </p:sp>
        <p:sp>
          <p:nvSpPr>
            <p:cNvPr id="87" name="Rectangle 86"/>
            <p:cNvSpPr/>
            <p:nvPr/>
          </p:nvSpPr>
          <p:spPr>
            <a:xfrm>
              <a:off x="6484238" y="3263895"/>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Runtime</a:t>
              </a:r>
            </a:p>
          </p:txBody>
        </p:sp>
        <p:sp>
          <p:nvSpPr>
            <p:cNvPr id="88" name="Rectangle 87"/>
            <p:cNvSpPr/>
            <p:nvPr/>
          </p:nvSpPr>
          <p:spPr>
            <a:xfrm>
              <a:off x="6484238" y="2809076"/>
              <a:ext cx="1638240" cy="381000"/>
            </a:xfrm>
            <a:prstGeom prst="rect">
              <a:avLst/>
            </a:prstGeom>
            <a:solidFill>
              <a:srgbClr val="16A5D9"/>
            </a:solidFill>
            <a:ln w="9525" cap="flat" cmpd="sng" algn="ctr">
              <a:noFill/>
              <a:prstDash val="solid"/>
            </a:ln>
            <a:effectLst/>
          </p:spPr>
          <p:txBody>
            <a:bodyPr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Data</a:t>
              </a:r>
            </a:p>
          </p:txBody>
        </p:sp>
      </p:grpSp>
      <p:grpSp>
        <p:nvGrpSpPr>
          <p:cNvPr id="89" name="Group 88"/>
          <p:cNvGrpSpPr/>
          <p:nvPr/>
        </p:nvGrpSpPr>
        <p:grpSpPr>
          <a:xfrm>
            <a:off x="8008326" y="1069245"/>
            <a:ext cx="2068634" cy="4885796"/>
            <a:chOff x="8840159" y="1583373"/>
            <a:chExt cx="2028257" cy="4790431"/>
          </a:xfrm>
        </p:grpSpPr>
        <p:sp>
          <p:nvSpPr>
            <p:cNvPr id="90" name="Rectangle 89"/>
            <p:cNvSpPr/>
            <p:nvPr/>
          </p:nvSpPr>
          <p:spPr>
            <a:xfrm>
              <a:off x="8840159"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809" fontAlgn="base">
                <a:spcAft>
                  <a:spcPct val="0"/>
                </a:spcAft>
                <a:defRPr/>
              </a:pPr>
              <a:r>
                <a:rPr lang="en-US" sz="2040" dirty="0">
                  <a:solidFill>
                    <a:srgbClr val="FFFFFF">
                      <a:alpha val="99000"/>
                    </a:srgbClr>
                  </a:solidFill>
                  <a:ea typeface="Kozuka Gothic Pro R" pitchFamily="34" charset="-128"/>
                </a:rPr>
                <a:t>Software</a:t>
              </a:r>
            </a:p>
            <a:p>
              <a:pPr algn="ctr" defTabSz="1242911">
                <a:defRPr/>
              </a:pPr>
              <a:r>
                <a:rPr lang="en-US" sz="1632" dirty="0">
                  <a:solidFill>
                    <a:srgbClr val="FFFFFF">
                      <a:alpha val="99000"/>
                    </a:srgbClr>
                  </a:solidFill>
                  <a:ea typeface="Kozuka Gothic Pro R" pitchFamily="34" charset="-128"/>
                </a:rPr>
                <a:t>(as a Service)</a:t>
              </a:r>
            </a:p>
          </p:txBody>
        </p:sp>
        <p:sp>
          <p:nvSpPr>
            <p:cNvPr id="91" name="Rectangle 90"/>
            <p:cNvSpPr/>
            <p:nvPr/>
          </p:nvSpPr>
          <p:spPr>
            <a:xfrm>
              <a:off x="9040806" y="5537987"/>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Storage</a:t>
              </a:r>
            </a:p>
          </p:txBody>
        </p:sp>
        <p:sp>
          <p:nvSpPr>
            <p:cNvPr id="92" name="Rectangle 91"/>
            <p:cNvSpPr/>
            <p:nvPr/>
          </p:nvSpPr>
          <p:spPr>
            <a:xfrm>
              <a:off x="9040806" y="5083168"/>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Servers</a:t>
              </a:r>
            </a:p>
          </p:txBody>
        </p:sp>
        <p:sp>
          <p:nvSpPr>
            <p:cNvPr id="93" name="Rectangle 92"/>
            <p:cNvSpPr/>
            <p:nvPr/>
          </p:nvSpPr>
          <p:spPr>
            <a:xfrm>
              <a:off x="9040806" y="599280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Networking</a:t>
              </a:r>
            </a:p>
          </p:txBody>
        </p:sp>
        <p:sp>
          <p:nvSpPr>
            <p:cNvPr id="94" name="Rectangle 93"/>
            <p:cNvSpPr/>
            <p:nvPr/>
          </p:nvSpPr>
          <p:spPr>
            <a:xfrm>
              <a:off x="9040806" y="4173530"/>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O/S</a:t>
              </a:r>
            </a:p>
          </p:txBody>
        </p:sp>
        <p:sp>
          <p:nvSpPr>
            <p:cNvPr id="95" name="Rectangle 94"/>
            <p:cNvSpPr/>
            <p:nvPr/>
          </p:nvSpPr>
          <p:spPr>
            <a:xfrm>
              <a:off x="9040806" y="3718711"/>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Middleware</a:t>
              </a:r>
            </a:p>
          </p:txBody>
        </p:sp>
        <p:sp>
          <p:nvSpPr>
            <p:cNvPr id="96" name="Rectangle 95"/>
            <p:cNvSpPr/>
            <p:nvPr/>
          </p:nvSpPr>
          <p:spPr>
            <a:xfrm>
              <a:off x="9040806" y="4628349"/>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Virtualization</a:t>
              </a:r>
            </a:p>
          </p:txBody>
        </p:sp>
        <p:sp>
          <p:nvSpPr>
            <p:cNvPr id="97" name="Rectangle 96"/>
            <p:cNvSpPr/>
            <p:nvPr/>
          </p:nvSpPr>
          <p:spPr>
            <a:xfrm>
              <a:off x="9040806" y="235425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Applications</a:t>
              </a:r>
            </a:p>
          </p:txBody>
        </p:sp>
        <p:sp>
          <p:nvSpPr>
            <p:cNvPr id="98" name="Rectangle 97"/>
            <p:cNvSpPr/>
            <p:nvPr/>
          </p:nvSpPr>
          <p:spPr>
            <a:xfrm>
              <a:off x="9040806" y="3263892"/>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Runtime</a:t>
              </a:r>
            </a:p>
          </p:txBody>
        </p:sp>
        <p:sp>
          <p:nvSpPr>
            <p:cNvPr id="99" name="Rectangle 98"/>
            <p:cNvSpPr/>
            <p:nvPr/>
          </p:nvSpPr>
          <p:spPr>
            <a:xfrm>
              <a:off x="9040806" y="2809073"/>
              <a:ext cx="1638240" cy="381000"/>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Data</a:t>
              </a:r>
            </a:p>
          </p:txBody>
        </p:sp>
      </p:grpSp>
      <p:sp>
        <p:nvSpPr>
          <p:cNvPr id="100" name="Rectangle 99"/>
          <p:cNvSpPr/>
          <p:nvPr/>
        </p:nvSpPr>
        <p:spPr>
          <a:xfrm>
            <a:off x="10360925" y="3629300"/>
            <a:ext cx="1670854" cy="388585"/>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911">
              <a:defRPr/>
            </a:pPr>
            <a:r>
              <a:rPr lang="en-US" sz="1836" dirty="0">
                <a:solidFill>
                  <a:prstClr val="white">
                    <a:alpha val="99000"/>
                  </a:prstClr>
                </a:solidFill>
                <a:ea typeface="Segoe UI" pitchFamily="34" charset="0"/>
                <a:cs typeface="Segoe UI" pitchFamily="34" charset="0"/>
              </a:rPr>
              <a:t>Customer</a:t>
            </a:r>
          </a:p>
        </p:txBody>
      </p:sp>
      <p:sp>
        <p:nvSpPr>
          <p:cNvPr id="101" name="Rectangle 100"/>
          <p:cNvSpPr/>
          <p:nvPr/>
        </p:nvSpPr>
        <p:spPr>
          <a:xfrm>
            <a:off x="10360924" y="4192750"/>
            <a:ext cx="1670853" cy="388585"/>
          </a:xfrm>
          <a:prstGeom prst="rect">
            <a:avLst/>
          </a:prstGeom>
          <a:solidFill>
            <a:srgbClr val="5AD12C"/>
          </a:solidFill>
          <a:ln w="9525" cap="flat" cmpd="sng" algn="ctr">
            <a:noFill/>
            <a:prstDash val="solid"/>
          </a:ln>
          <a:effectLst/>
        </p:spPr>
        <p:txBody>
          <a:bodyPr lIns="0" rIns="0" rtlCol="0" anchor="t" anchorCtr="0"/>
          <a:lstStyle/>
          <a:p>
            <a:pPr algn="ctr" defTabSz="1242911">
              <a:defRPr/>
            </a:pPr>
            <a:r>
              <a:rPr lang="en-US" sz="1836" kern="0" dirty="0">
                <a:solidFill>
                  <a:prstClr val="white">
                    <a:alpha val="99000"/>
                  </a:prstClr>
                </a:solidFill>
                <a:ea typeface="Segoe UI" pitchFamily="34" charset="0"/>
                <a:cs typeface="Segoe UI" pitchFamily="34" charset="0"/>
              </a:rPr>
              <a:t>Vendor</a:t>
            </a:r>
          </a:p>
        </p:txBody>
      </p:sp>
      <p:sp>
        <p:nvSpPr>
          <p:cNvPr id="102" name="TextBox 101"/>
          <p:cNvSpPr txBox="1"/>
          <p:nvPr/>
        </p:nvSpPr>
        <p:spPr>
          <a:xfrm>
            <a:off x="10360923" y="3090142"/>
            <a:ext cx="1651485" cy="320182"/>
          </a:xfrm>
          <a:prstGeom prst="rect">
            <a:avLst/>
          </a:prstGeom>
          <a:noFill/>
        </p:spPr>
        <p:txBody>
          <a:bodyPr wrap="square" lIns="0" tIns="0" rIns="0" bIns="0" rtlCol="0">
            <a:spAutoFit/>
          </a:bodyPr>
          <a:lstStyle/>
          <a:p>
            <a:pPr defTabSz="932742">
              <a:defRPr/>
            </a:pPr>
            <a:r>
              <a:rPr lang="en-US" sz="2040" kern="0" spc="-71" dirty="0">
                <a:gradFill>
                  <a:gsLst>
                    <a:gs pos="2917">
                      <a:srgbClr val="FFFFFF"/>
                    </a:gs>
                    <a:gs pos="30000">
                      <a:srgbClr val="FFFFFF"/>
                    </a:gs>
                  </a:gsLst>
                  <a:lin ang="5400000" scaled="0"/>
                </a:gradFill>
              </a:rPr>
              <a:t>Managed by:</a:t>
            </a:r>
          </a:p>
        </p:txBody>
      </p:sp>
    </p:spTree>
    <p:extLst>
      <p:ext uri="{BB962C8B-B14F-4D97-AF65-F5344CB8AC3E}">
        <p14:creationId xmlns:p14="http://schemas.microsoft.com/office/powerpoint/2010/main" val="760294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7D2EB4-CFFB-F941-8E82-C74B28DC593A}"/>
              </a:ext>
            </a:extLst>
          </p:cNvPr>
          <p:cNvSpPr>
            <a:spLocks noGrp="1"/>
          </p:cNvSpPr>
          <p:nvPr>
            <p:ph type="body" sz="quarter" idx="10"/>
          </p:nvPr>
        </p:nvSpPr>
        <p:spPr>
          <a:xfrm>
            <a:off x="269239" y="1189177"/>
            <a:ext cx="11653523" cy="2305246"/>
          </a:xfrm>
        </p:spPr>
        <p:txBody>
          <a:bodyPr/>
          <a:lstStyle/>
          <a:p>
            <a:r>
              <a:rPr lang="en-US" b="1" dirty="0"/>
              <a:t>IT Admins</a:t>
            </a:r>
            <a:r>
              <a:rPr lang="en-US" dirty="0"/>
              <a:t>—Control access to Azure resources and applications</a:t>
            </a:r>
          </a:p>
          <a:p>
            <a:endParaRPr lang="en-US" dirty="0"/>
          </a:p>
          <a:p>
            <a:r>
              <a:rPr lang="en-US" b="1" dirty="0"/>
              <a:t>App Developers</a:t>
            </a:r>
            <a:r>
              <a:rPr lang="en-US" dirty="0"/>
              <a:t>—Can build SSO into their applications for both login and identities </a:t>
            </a:r>
          </a:p>
          <a:p>
            <a:endParaRPr lang="en-US" dirty="0"/>
          </a:p>
          <a:p>
            <a:r>
              <a:rPr lang="en-US" b="1" dirty="0"/>
              <a:t>Microsoft/Office 365</a:t>
            </a:r>
            <a:r>
              <a:rPr lang="en-US" dirty="0"/>
              <a:t>—As a subscriber you are using Azure AD</a:t>
            </a:r>
          </a:p>
        </p:txBody>
      </p:sp>
      <p:sp>
        <p:nvSpPr>
          <p:cNvPr id="3" name="Title 2">
            <a:extLst>
              <a:ext uri="{FF2B5EF4-FFF2-40B4-BE49-F238E27FC236}">
                <a16:creationId xmlns:a16="http://schemas.microsoft.com/office/drawing/2014/main" id="{25E179D5-2467-8244-9101-5CF12872AB7F}"/>
              </a:ext>
            </a:extLst>
          </p:cNvPr>
          <p:cNvSpPr>
            <a:spLocks noGrp="1"/>
          </p:cNvSpPr>
          <p:nvPr>
            <p:ph type="title"/>
          </p:nvPr>
        </p:nvSpPr>
        <p:spPr/>
        <p:txBody>
          <a:bodyPr/>
          <a:lstStyle/>
          <a:p>
            <a:r>
              <a:rPr lang="en-US" dirty="0"/>
              <a:t>Who uses Azure Active Directory?</a:t>
            </a:r>
          </a:p>
        </p:txBody>
      </p:sp>
    </p:spTree>
    <p:extLst>
      <p:ext uri="{BB962C8B-B14F-4D97-AF65-F5344CB8AC3E}">
        <p14:creationId xmlns:p14="http://schemas.microsoft.com/office/powerpoint/2010/main" val="5047663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Architecture of Azure Identity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08169"/>
            <a:ext cx="6184900" cy="1955800"/>
          </a:xfrm>
          <a:prstGeom prst="rect">
            <a:avLst/>
          </a:prstGeom>
        </p:spPr>
      </p:pic>
      <p:sp>
        <p:nvSpPr>
          <p:cNvPr id="5" name="Rectangle 4"/>
          <p:cNvSpPr/>
          <p:nvPr/>
        </p:nvSpPr>
        <p:spPr bwMode="auto">
          <a:xfrm>
            <a:off x="8279990" y="2553403"/>
            <a:ext cx="14478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Tenant</a:t>
            </a:r>
          </a:p>
        </p:txBody>
      </p:sp>
      <p:sp>
        <p:nvSpPr>
          <p:cNvPr id="6" name="Rectangle 5"/>
          <p:cNvSpPr/>
          <p:nvPr/>
        </p:nvSpPr>
        <p:spPr bwMode="auto">
          <a:xfrm>
            <a:off x="6594987" y="4038600"/>
            <a:ext cx="14478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Subscription</a:t>
            </a:r>
          </a:p>
        </p:txBody>
      </p:sp>
      <p:sp>
        <p:nvSpPr>
          <p:cNvPr id="7" name="Rectangle 6"/>
          <p:cNvSpPr/>
          <p:nvPr/>
        </p:nvSpPr>
        <p:spPr bwMode="auto">
          <a:xfrm>
            <a:off x="8305800" y="4038600"/>
            <a:ext cx="14478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Subscription</a:t>
            </a:r>
          </a:p>
        </p:txBody>
      </p:sp>
      <p:sp>
        <p:nvSpPr>
          <p:cNvPr id="8" name="Rectangle 7"/>
          <p:cNvSpPr/>
          <p:nvPr/>
        </p:nvSpPr>
        <p:spPr bwMode="auto">
          <a:xfrm>
            <a:off x="10016613" y="4038600"/>
            <a:ext cx="14478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Subscription</a:t>
            </a:r>
          </a:p>
        </p:txBody>
      </p:sp>
      <p:sp>
        <p:nvSpPr>
          <p:cNvPr id="9" name="Rectangle 8"/>
          <p:cNvSpPr/>
          <p:nvPr/>
        </p:nvSpPr>
        <p:spPr bwMode="auto">
          <a:xfrm>
            <a:off x="6594987" y="5486400"/>
            <a:ext cx="483501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Directory</a:t>
            </a:r>
          </a:p>
        </p:txBody>
      </p:sp>
      <p:sp>
        <p:nvSpPr>
          <p:cNvPr id="10" name="Oval 9"/>
          <p:cNvSpPr/>
          <p:nvPr/>
        </p:nvSpPr>
        <p:spPr bwMode="auto">
          <a:xfrm>
            <a:off x="990600" y="4221726"/>
            <a:ext cx="1635760" cy="1600200"/>
          </a:xfrm>
          <a:prstGeom prst="ellipse">
            <a:avLst/>
          </a:prstGeom>
          <a:solidFill>
            <a:srgbClr val="FF0000"/>
          </a:solidFill>
          <a:ln>
            <a:noFill/>
            <a:headEnd type="none" w="med" len="med"/>
            <a:tailEnd type="none" w="med" len="med"/>
          </a:ln>
          <a:effectLst>
            <a:outerShdw blurRad="76200" dist="254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Office</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365</a:t>
            </a:r>
          </a:p>
        </p:txBody>
      </p:sp>
      <p:sp>
        <p:nvSpPr>
          <p:cNvPr id="11" name="Oval 10"/>
          <p:cNvSpPr/>
          <p:nvPr/>
        </p:nvSpPr>
        <p:spPr bwMode="auto">
          <a:xfrm>
            <a:off x="3200400" y="4200832"/>
            <a:ext cx="1635760" cy="1600200"/>
          </a:xfrm>
          <a:prstGeom prst="ellipse">
            <a:avLst/>
          </a:prstGeom>
          <a:solidFill>
            <a:schemeClr val="accent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Azure</a:t>
            </a:r>
          </a:p>
        </p:txBody>
      </p:sp>
      <p:sp>
        <p:nvSpPr>
          <p:cNvPr id="12" name="TextBox 11"/>
          <p:cNvSpPr txBox="1"/>
          <p:nvPr/>
        </p:nvSpPr>
        <p:spPr>
          <a:xfrm>
            <a:off x="1597087" y="5842820"/>
            <a:ext cx="1316293" cy="489365"/>
          </a:xfrm>
          <a:prstGeom prst="rect">
            <a:avLst/>
          </a:prstGeom>
          <a:noFill/>
        </p:spPr>
        <p:txBody>
          <a:bodyPr wrap="square" lIns="182880" tIns="146304" rIns="182880" bIns="146304" rtlCol="0">
            <a:spAutoFit/>
          </a:bodyPr>
          <a:lstStyle/>
          <a:p>
            <a:pPr>
              <a:lnSpc>
                <a:spcPct val="90000"/>
              </a:lnSpc>
            </a:pPr>
            <a:r>
              <a:rPr lang="en-US" sz="1400" dirty="0">
                <a:gradFill>
                  <a:gsLst>
                    <a:gs pos="2917">
                      <a:schemeClr val="tx1"/>
                    </a:gs>
                    <a:gs pos="30000">
                      <a:schemeClr val="tx1"/>
                    </a:gs>
                  </a:gsLst>
                  <a:lin ang="5400000" scaled="0"/>
                </a:gradFill>
              </a:rPr>
              <a:t>Azure Tenant</a:t>
            </a:r>
          </a:p>
        </p:txBody>
      </p:sp>
    </p:spTree>
    <p:extLst>
      <p:ext uri="{BB962C8B-B14F-4D97-AF65-F5344CB8AC3E}">
        <p14:creationId xmlns:p14="http://schemas.microsoft.com/office/powerpoint/2010/main" val="843916513"/>
      </p:ext>
    </p:extLst>
  </p:cSld>
  <p:clrMapOvr>
    <a:masterClrMapping/>
  </p:clrMapOvr>
  <p:transition>
    <p:fade/>
  </p:transition>
</p:sld>
</file>

<file path=ppt/theme/theme1.xml><?xml version="1.0" encoding="utf-8"?>
<a:theme xmlns:a="http://schemas.openxmlformats.org/drawingml/2006/main" name="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0.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11.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CD0BEC05-913A-4A4A-B174-12DECD18D25B}"/>
    </a:ext>
  </a:extLst>
</a:theme>
</file>

<file path=ppt/theme/theme12.xml><?xml version="1.0" encoding="utf-8"?>
<a:theme xmlns:a="http://schemas.openxmlformats.org/drawingml/2006/main" name="9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1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4.xml><?xml version="1.0" encoding="utf-8"?>
<a:theme xmlns:a="http://schemas.openxmlformats.org/drawingml/2006/main" name="3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5.xml><?xml version="1.0" encoding="utf-8"?>
<a:theme xmlns:a="http://schemas.openxmlformats.org/drawingml/2006/main" name="5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6.xml><?xml version="1.0" encoding="utf-8"?>
<a:theme xmlns:a="http://schemas.openxmlformats.org/drawingml/2006/main" name="4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6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7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003) [Read-Only]" id="{0F97273C-858F-421E-AE81-CB1C46513DA6}" vid="{80D3B3E4-4D1C-4919-91E4-F23A84E2E1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b06500e57e43ea8b5bfe02822221a93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3d5b5bc8cbbe6276a76adcea962debfd"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Product-specific overview including description, differentiation factors, performance, cost effectiveness, etc.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Nasos Kladakis</DisplayName>
        <AccountId>150</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Enterprise Mobility + Security Domain</TermName>
          <TermId xmlns="http://schemas.microsoft.com/office/infopath/2007/PartnerControls">e426ff81-f26e-43b6-9e25-3364a3c27ca4</TermId>
        </TermInfo>
      </Terms>
    </eb54ac91059940029a3cc8a4ff5af673>
    <PublishingPageContent xmlns="http://schemas.microsoft.com/sharepoint/v3" xsi:nil="true"/>
    <ContentID xmlns="230e9df3-be65-4c73-a93b-d1236ebd677e" xsi:nil="true"/>
    <Coowner xmlns="230e9df3-be65-4c73-a93b-d1236ebd677e">
      <UserInfo>
        <DisplayName>i:0#.f|membership|sawild@microsoft.com</DisplayName>
        <AccountId>97</AccountId>
        <AccountType/>
      </UserInfo>
      <UserInfo>
        <DisplayName>i:0#.f|membership|mattwea@microsoft.com</DisplayName>
        <AccountId>57</AccountId>
        <AccountType/>
      </UserInfo>
      <UserInfo>
        <DisplayName>i:0#.f|membership|maroge@microsoft.com</DisplayName>
        <AccountId>595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Active Directory</TermName>
          <TermId xmlns="http://schemas.microsoft.com/office/infopath/2007/PartnerControls">fb8fdb9a-c49d-44cf-9863-7f7e5356dff8</TermId>
        </TermInfo>
        <TermInfo xmlns="http://schemas.microsoft.com/office/infopath/2007/PartnerControls">
          <TermName xmlns="http://schemas.microsoft.com/office/infopath/2007/PartnerControls">Enterprise Mobility + Security</TermName>
          <TermId xmlns="http://schemas.microsoft.com/office/infopath/2007/PartnerControls">6c8571aa-4aec-45ea-b08c-efee21dcaa6e</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https://microsoft.sharepoint.com/sites/Infopedia_G01KC/Media/Thumbnails/G01KC-1-900/Identity%20and%20Access%20Management.png</Url>
      <Description>/sites/Infopedia_G01KC/Media/Thumbnails/G01KC-1-900/Identity and Access Management.png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Hybrid Identity</TermName>
          <TermId xmlns="http://schemas.microsoft.com/office/infopath/2007/PartnerControls">064380fe-64a8-4964-9f01-ffe63c8c1954</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Enterprise Mobility + Security - FY17</TermName>
          <TermId xmlns="http://schemas.microsoft.com/office/infopath/2007/PartnerControls">71974d04-ab2d-4e84-803e-ab4ff34e1576</TermId>
        </TermInfo>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42</Value>
      <Value>34</Value>
      <Value>29</Value>
      <Value>1911</Value>
      <Value>1947</Value>
      <Value>21</Value>
      <Value>20</Value>
      <Value>315</Value>
      <Value>351</Value>
      <Value>1904</Value>
      <Value>16</Value>
      <Value>347</Value>
      <Value>418</Value>
      <Value>515</Value>
      <Value>5</Value>
      <Value>352</Value>
      <Value>222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Info xmlns="http://schemas.microsoft.com/office/infopath/2007/PartnerControls">
          <TermName xmlns="http://schemas.microsoft.com/office/infopath/2007/PartnerControls">Fiscal Year 2017</TermName>
          <TermId xmlns="http://schemas.microsoft.com/office/infopath/2007/PartnerControls">0333f36a-de9c-455f-9424-98bd460c0b2e</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G01KC-99682991-14857</_dlc_DocId>
    <_dlc_DocIdUrl xmlns="230e9df3-be65-4c73-a93b-d1236ebd677e">
      <Url>https://microsoft.sharepoint.com/sites/Infopedia_G01KC/_layouts/15/DocIdRedir.aspx?ID=G01KC-99682991-14857</Url>
      <Description>G01KC-99682991-14857</Description>
    </_dlc_DocIdUrl>
    <Update_x0020_Parent_x0020_Child_x0020_Relation_x0028_1_x0029_0 xmlns="b3bc04a5-d503-43b1-b98c-a8cf663329d9">
      <Url xsi:nil="true"/>
      <Description xsi:nil="true"/>
    </Update_x0020_Parent_x0020_Child_x0020_Relation_x0028_1_x0029_0>
    <_ip_UnifiedCompliancePolicyUIAction xmlns="http://schemas.microsoft.com/sharepoint/v3" xsi:nil="true"/>
    <_ip_UnifiedCompliancePolicyProperties xmlns="http://schemas.microsoft.com/sharepoint/v3" xsi:nil="true"/>
    <LastSharedByUser xmlns="2478d1b8-79bf-461f-b8e8-704d21601f1a">jopos@microsoft.com</LastSharedByUser>
    <LastSharedByTime xmlns="2478d1b8-79bf-461f-b8e8-704d21601f1a">2016-10-05T18:50:10+00:00</LastSharedByTime>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26970F3-85CB-469F-A670-744B8831188F}">
  <ds:schemaRefs>
    <ds:schemaRef ds:uri="Microsoft.SharePoint.Taxonomy.ContentTypeSync"/>
  </ds:schemaRefs>
</ds:datastoreItem>
</file>

<file path=customXml/itemProps2.xml><?xml version="1.0" encoding="utf-8"?>
<ds:datastoreItem xmlns:ds="http://schemas.openxmlformats.org/officeDocument/2006/customXml" ds:itemID="{D3013F3D-F478-4B0C-8785-8D44BCA82B46}">
  <ds:schemaRefs>
    <ds:schemaRef ds:uri="http://schemas.microsoft.com/sharepoint/v3/contenttype/forms"/>
  </ds:schemaRefs>
</ds:datastoreItem>
</file>

<file path=customXml/itemProps3.xml><?xml version="1.0" encoding="utf-8"?>
<ds:datastoreItem xmlns:ds="http://schemas.openxmlformats.org/officeDocument/2006/customXml" ds:itemID="{12B1D1A9-E17B-4181-B3A9-A9D59D3782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9F99F0B-0BB3-446A-8094-CFF815C493FB}">
  <ds:schemaRefs>
    <ds:schemaRef ds:uri="230e9df3-be65-4c73-a93b-d1236ebd677e"/>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openxmlformats.org/package/2006/metadata/core-properties"/>
    <ds:schemaRef ds:uri="http://schemas.microsoft.com/sharepoint/v3"/>
    <ds:schemaRef ds:uri="2478d1b8-79bf-461f-b8e8-704d21601f1a"/>
    <ds:schemaRef ds:uri="http://purl.org/dc/terms/"/>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5E00AB23-DCA0-4097-93D6-36105AD15FD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7</TotalTime>
  <Words>3513</Words>
  <Application>Microsoft Macintosh PowerPoint</Application>
  <PresentationFormat>Widescreen</PresentationFormat>
  <Paragraphs>453</Paragraphs>
  <Slides>35</Slides>
  <Notes>25</Notes>
  <HiddenSlides>0</HiddenSlides>
  <MMClips>0</MMClips>
  <ScaleCrop>false</ScaleCrop>
  <HeadingPairs>
    <vt:vector size="6" baseType="variant">
      <vt:variant>
        <vt:lpstr>Fonts Used</vt:lpstr>
      </vt:variant>
      <vt:variant>
        <vt:i4>11</vt:i4>
      </vt:variant>
      <vt:variant>
        <vt:lpstr>Theme</vt:lpstr>
      </vt:variant>
      <vt:variant>
        <vt:i4>15</vt:i4>
      </vt:variant>
      <vt:variant>
        <vt:lpstr>Slide Titles</vt:lpstr>
      </vt:variant>
      <vt:variant>
        <vt:i4>35</vt:i4>
      </vt:variant>
    </vt:vector>
  </HeadingPairs>
  <TitlesOfParts>
    <vt:vector size="61" baseType="lpstr">
      <vt:lpstr>Arial</vt:lpstr>
      <vt:lpstr>Calibri</vt:lpstr>
      <vt:lpstr>Calibri Light</vt:lpstr>
      <vt:lpstr>Consolas</vt:lpstr>
      <vt:lpstr>Courier New</vt:lpstr>
      <vt:lpstr>Segoe Pro Light</vt:lpstr>
      <vt:lpstr>Segoe UI</vt:lpstr>
      <vt:lpstr>Segoe UI Light</vt:lpstr>
      <vt:lpstr>Segoe UI Semibold</vt:lpstr>
      <vt:lpstr>Segoe UI Semilight</vt:lpstr>
      <vt:lpstr>Wingdings</vt:lpstr>
      <vt:lpstr>7-30269_Server &amp; Tools Business_16x9</vt:lpstr>
      <vt:lpstr>2_7-30269_Server &amp; Tools Business_16x9</vt:lpstr>
      <vt:lpstr>3-30070_Windows_Server_Management_Marketing_Template_16x9</vt:lpstr>
      <vt:lpstr>3_7-30269_Server &amp; Tools Business_16x9</vt:lpstr>
      <vt:lpstr>5_7-30269_Server &amp; Tools Business_16x9</vt:lpstr>
      <vt:lpstr>4_7-30269_Server &amp; Tools Business_16x9</vt:lpstr>
      <vt:lpstr>6_7-30269_Server &amp; Tools Business_16x9</vt:lpstr>
      <vt:lpstr>7_7-30269_Server &amp; Tools Business_16x9</vt:lpstr>
      <vt:lpstr>2_5-50002_Ignite_Breakout_Template</vt:lpstr>
      <vt:lpstr>1_WHITE TEMPLATE</vt:lpstr>
      <vt:lpstr>1_5-50002_Ignite_Breakout_Template</vt:lpstr>
      <vt:lpstr>9_7-30269_Server &amp; Tools Business_16x9</vt:lpstr>
      <vt:lpstr>Office Theme</vt:lpstr>
      <vt:lpstr>Windows Azure</vt:lpstr>
      <vt:lpstr>Microsoft 365 PPT Template - 2018</vt:lpstr>
      <vt:lpstr>Who am I? Identity Management in Azure</vt:lpstr>
      <vt:lpstr>Joey D’Antoni</vt:lpstr>
      <vt:lpstr>Identity is the new control plane</vt:lpstr>
      <vt:lpstr>Agenda</vt:lpstr>
      <vt:lpstr>Microsoft Azure Active Directory </vt:lpstr>
      <vt:lpstr>Why This Session at a Database Conference?</vt:lpstr>
      <vt:lpstr>Cloud Services – Shared Responsibility</vt:lpstr>
      <vt:lpstr>Who uses Azure Active Directory?</vt:lpstr>
      <vt:lpstr>The Architecture of Azure Identity</vt:lpstr>
      <vt:lpstr>What is Azure Active Directory?</vt:lpstr>
      <vt:lpstr>Azure AD Terminology</vt:lpstr>
      <vt:lpstr>Making a hybrid identity simple</vt:lpstr>
      <vt:lpstr>Azure Active Directory</vt:lpstr>
      <vt:lpstr>Seamless access to apps</vt:lpstr>
      <vt:lpstr>Azure AD as the control plane</vt:lpstr>
      <vt:lpstr>Demo AAD Connect</vt:lpstr>
      <vt:lpstr>Pre-integrated SaaS apps in the application gallery</vt:lpstr>
      <vt:lpstr>Cloud-connected, seamless authentication experience</vt:lpstr>
      <vt:lpstr>Single sign-on to any app</vt:lpstr>
      <vt:lpstr>Azure Active Directory Application Proxy</vt:lpstr>
      <vt:lpstr>Microsoft Authenticator</vt:lpstr>
      <vt:lpstr>What is Azure Multi-Factor Authentication? </vt:lpstr>
      <vt:lpstr>Azure Multi-Factor Authentication: How it works</vt:lpstr>
      <vt:lpstr>Azure SQL Database</vt:lpstr>
      <vt:lpstr>Demo SQL Azure and AAD</vt:lpstr>
      <vt:lpstr>Challenge: identities live in too many places</vt:lpstr>
      <vt:lpstr>Enabling anytime, anywhere productivity:  Azure Active Directory Join for Windows 10</vt:lpstr>
      <vt:lpstr>User lifecycle management </vt:lpstr>
      <vt:lpstr>Identity-driven security</vt:lpstr>
      <vt:lpstr>Microsoft Advanced Threat Analytics</vt:lpstr>
      <vt:lpstr>SQL DB Threat Protection</vt:lpstr>
      <vt:lpstr>Enterprise Mobility +Security</vt:lpstr>
      <vt:lpstr>How Microsoft Advanced Threat Analytics works</vt:lpstr>
      <vt:lpstr>Rich standards-based platform for developers</vt:lpstr>
      <vt:lpstr>Azure Active Directory Graph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am I? Identity Management in Azure</dc:title>
  <dc:creator>Joey D'Antoni</dc:creator>
  <cp:lastModifiedBy>Joey D'Antoni</cp:lastModifiedBy>
  <cp:revision>2</cp:revision>
  <dcterms:created xsi:type="dcterms:W3CDTF">2020-09-08T15:30:42Z</dcterms:created>
  <dcterms:modified xsi:type="dcterms:W3CDTF">2022-06-02T06:40:21Z</dcterms:modified>
</cp:coreProperties>
</file>